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6"/>
  </p:notesMasterIdLst>
  <p:sldIdLst>
    <p:sldId id="765" r:id="rId2"/>
    <p:sldId id="802" r:id="rId3"/>
    <p:sldId id="799" r:id="rId4"/>
    <p:sldId id="800" r:id="rId5"/>
    <p:sldId id="801" r:id="rId6"/>
    <p:sldId id="766" r:id="rId7"/>
    <p:sldId id="767" r:id="rId8"/>
    <p:sldId id="795" r:id="rId9"/>
    <p:sldId id="807" r:id="rId10"/>
    <p:sldId id="805" r:id="rId11"/>
    <p:sldId id="806" r:id="rId12"/>
    <p:sldId id="768" r:id="rId13"/>
    <p:sldId id="769" r:id="rId14"/>
    <p:sldId id="771" r:id="rId15"/>
    <p:sldId id="773" r:id="rId16"/>
    <p:sldId id="774" r:id="rId17"/>
    <p:sldId id="775" r:id="rId18"/>
    <p:sldId id="776" r:id="rId19"/>
    <p:sldId id="777" r:id="rId20"/>
    <p:sldId id="778" r:id="rId21"/>
    <p:sldId id="808" r:id="rId22"/>
    <p:sldId id="809" r:id="rId23"/>
    <p:sldId id="810" r:id="rId24"/>
    <p:sldId id="811" r:id="rId25"/>
    <p:sldId id="812" r:id="rId26"/>
    <p:sldId id="813" r:id="rId27"/>
    <p:sldId id="814" r:id="rId28"/>
    <p:sldId id="815" r:id="rId29"/>
    <p:sldId id="816" r:id="rId30"/>
    <p:sldId id="817" r:id="rId31"/>
    <p:sldId id="818" r:id="rId32"/>
    <p:sldId id="819" r:id="rId33"/>
    <p:sldId id="820" r:id="rId34"/>
    <p:sldId id="779" r:id="rId35"/>
    <p:sldId id="780" r:id="rId36"/>
    <p:sldId id="798" r:id="rId37"/>
    <p:sldId id="789" r:id="rId38"/>
    <p:sldId id="803" r:id="rId39"/>
    <p:sldId id="791" r:id="rId40"/>
    <p:sldId id="793" r:id="rId41"/>
    <p:sldId id="794" r:id="rId42"/>
    <p:sldId id="821" r:id="rId43"/>
    <p:sldId id="822" r:id="rId44"/>
    <p:sldId id="796" r:id="rId45"/>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00"/>
    <a:srgbClr val="B900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Tmavý styl 1 – zvýraznění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Tmavý styl 1 – zvýraznění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8144" autoAdjust="0"/>
    <p:restoredTop sz="94062" autoAdjust="0"/>
  </p:normalViewPr>
  <p:slideViewPr>
    <p:cSldViewPr>
      <p:cViewPr varScale="1">
        <p:scale>
          <a:sx n="113" d="100"/>
          <a:sy n="113" d="100"/>
        </p:scale>
        <p:origin x="-15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Office_Excel2.xlsx"/></Relationships>
</file>

<file path=ppt/charts/_rels/chart3.xml.rels><?xml version="1.0" encoding="UTF-8" standalone="yes"?>
<Relationships xmlns="http://schemas.openxmlformats.org/package/2006/relationships"><Relationship Id="rId2" Type="http://schemas.openxmlformats.org/officeDocument/2006/relationships/package" Target="../embeddings/List_aplikace_Microsoft_Office_Excel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List_aplikace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style val="4"/>
  <c:chart>
    <c:autoTitleDeleted val="1"/>
    <c:plotArea>
      <c:layout/>
      <c:pieChart>
        <c:varyColors val="1"/>
        <c:ser>
          <c:idx val="0"/>
          <c:order val="0"/>
          <c:tx>
            <c:strRef>
              <c:f>Sheet1!$B$1</c:f>
              <c:strCache>
                <c:ptCount val="1"/>
                <c:pt idx="0">
                  <c:v>Sales</c:v>
                </c:pt>
              </c:strCache>
            </c:strRef>
          </c:tx>
          <c:dPt>
            <c:idx val="0"/>
            <c:spPr>
              <a:solidFill>
                <a:schemeClr val="accent2"/>
              </a:solidFill>
            </c:spPr>
          </c:dPt>
          <c:dPt>
            <c:idx val="1"/>
            <c:spPr>
              <a:solidFill>
                <a:schemeClr val="accent4"/>
              </a:solidFill>
            </c:spPr>
          </c:dPt>
          <c:dPt>
            <c:idx val="2"/>
            <c:spPr>
              <a:solidFill>
                <a:schemeClr val="accent1"/>
              </a:solidFill>
            </c:spPr>
          </c:dPt>
          <c:cat>
            <c:strRef>
              <c:f>Sheet1!$A$2:$A$4</c:f>
              <c:strCache>
                <c:ptCount val="3"/>
                <c:pt idx="0">
                  <c:v>Not receiving parenteral prostanoid at time of death</c:v>
                </c:pt>
                <c:pt idx="1">
                  <c:v>Not receiving any therapy at time of death</c:v>
                </c:pt>
                <c:pt idx="2">
                  <c:v>Receiving parenteral prostanoid at time of death</c:v>
                </c:pt>
              </c:strCache>
            </c:strRef>
          </c:cat>
          <c:val>
            <c:numRef>
              <c:f>Sheet1!$B$2:$B$4</c:f>
              <c:numCache>
                <c:formatCode>General</c:formatCode>
                <c:ptCount val="3"/>
                <c:pt idx="0">
                  <c:v>39</c:v>
                </c:pt>
                <c:pt idx="1">
                  <c:v>5</c:v>
                </c:pt>
                <c:pt idx="2">
                  <c:v>91</c:v>
                </c:pt>
              </c:numCache>
            </c:numRef>
          </c:val>
        </c:ser>
        <c:firstSliceAng val="0"/>
      </c:pieChart>
    </c:plotArea>
    <c:plotVisOnly val="1"/>
    <c:dispBlanksAs val="zero"/>
  </c:chart>
  <c:txPr>
    <a:bodyPr/>
    <a:lstStyle/>
    <a:p>
      <a:pPr>
        <a:defRPr sz="1800"/>
      </a:pPr>
      <a:endParaRPr lang="cs-CZ"/>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style val="4"/>
  <c:chart>
    <c:autoTitleDeleted val="1"/>
    <c:plotArea>
      <c:layout/>
      <c:pieChart>
        <c:varyColors val="1"/>
        <c:ser>
          <c:idx val="0"/>
          <c:order val="0"/>
          <c:tx>
            <c:strRef>
              <c:f>Sheet1!$B$1</c:f>
              <c:strCache>
                <c:ptCount val="1"/>
                <c:pt idx="0">
                  <c:v>%</c:v>
                </c:pt>
              </c:strCache>
            </c:strRef>
          </c:tx>
          <c:dPt>
            <c:idx val="0"/>
            <c:spPr>
              <a:solidFill>
                <a:schemeClr val="accent2"/>
              </a:solidFill>
            </c:spPr>
          </c:dPt>
          <c:dPt>
            <c:idx val="1"/>
            <c:spPr>
              <a:solidFill>
                <a:schemeClr val="accent4"/>
              </a:solidFill>
            </c:spPr>
          </c:dPt>
          <c:dPt>
            <c:idx val="2"/>
            <c:spPr>
              <a:solidFill>
                <a:schemeClr val="accent1"/>
              </a:solidFill>
            </c:spPr>
          </c:dPt>
          <c:cat>
            <c:strRef>
              <c:f>Sheet1!$A$2:$A$4</c:f>
              <c:strCache>
                <c:ptCount val="3"/>
                <c:pt idx="0">
                  <c:v>Not receiving parenteral prostanoid at time of death</c:v>
                </c:pt>
                <c:pt idx="1">
                  <c:v>Not receiving any therapy at time of death</c:v>
                </c:pt>
                <c:pt idx="2">
                  <c:v>Receiving parenteral prostanoid at time of death</c:v>
                </c:pt>
              </c:strCache>
            </c:strRef>
          </c:cat>
          <c:val>
            <c:numRef>
              <c:f>Sheet1!$B$2:$B$4</c:f>
              <c:numCache>
                <c:formatCode>0.0</c:formatCode>
                <c:ptCount val="3"/>
                <c:pt idx="0">
                  <c:v>38.4</c:v>
                </c:pt>
                <c:pt idx="1">
                  <c:v>5.7</c:v>
                </c:pt>
                <c:pt idx="2">
                  <c:v>55.9</c:v>
                </c:pt>
              </c:numCache>
            </c:numRef>
          </c:val>
        </c:ser>
        <c:firstSliceAng val="0"/>
      </c:pieChart>
    </c:plotArea>
    <c:plotVisOnly val="1"/>
    <c:dispBlanksAs val="zero"/>
  </c:chart>
  <c:txPr>
    <a:bodyPr/>
    <a:lstStyle/>
    <a:p>
      <a:pPr>
        <a:defRPr sz="1800"/>
      </a:pPr>
      <a:endParaRPr lang="cs-CZ"/>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cs-CZ"/>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Total prescriptions</c:v>
                </c:pt>
              </c:strCache>
            </c:strRef>
          </c:tx>
          <c:spPr>
            <a:ln>
              <a:noFill/>
            </a:ln>
          </c:spPr>
          <c:dPt>
            <c:idx val="0"/>
            <c:spPr>
              <a:solidFill>
                <a:schemeClr val="accent4"/>
              </a:solidFill>
              <a:ln w="19050">
                <a:noFill/>
              </a:ln>
              <a:effectLst/>
            </c:spPr>
          </c:dPt>
          <c:dPt>
            <c:idx val="1"/>
            <c:spPr>
              <a:solidFill>
                <a:schemeClr val="accent4">
                  <a:lumMod val="40000"/>
                  <a:lumOff val="60000"/>
                </a:schemeClr>
              </a:solidFill>
              <a:ln w="19050">
                <a:noFill/>
              </a:ln>
              <a:effectLst/>
            </c:spPr>
          </c:dPt>
          <c:dPt>
            <c:idx val="2"/>
            <c:spPr>
              <a:solidFill>
                <a:srgbClr val="00B0F0"/>
              </a:solidFill>
              <a:ln w="19050">
                <a:noFill/>
              </a:ln>
              <a:effectLst/>
            </c:spPr>
          </c:dPt>
          <c:dPt>
            <c:idx val="3"/>
            <c:spPr>
              <a:solidFill>
                <a:srgbClr val="0070C0"/>
              </a:solidFill>
              <a:ln w="19050">
                <a:noFill/>
              </a:ln>
              <a:effectLst/>
            </c:spPr>
          </c:dPt>
          <c:dPt>
            <c:idx val="4"/>
            <c:spPr>
              <a:solidFill>
                <a:srgbClr val="FFFFFF"/>
              </a:solidFill>
              <a:ln w="19050">
                <a:noFill/>
              </a:ln>
              <a:effectLst/>
            </c:spPr>
          </c:dPt>
          <c:dPt>
            <c:idx val="5"/>
            <c:spPr>
              <a:solidFill>
                <a:srgbClr val="F6003B"/>
              </a:solidFill>
              <a:ln w="19050">
                <a:noFill/>
              </a:ln>
              <a:effectLst/>
            </c:spPr>
          </c:dPt>
          <c:dPt>
            <c:idx val="6"/>
            <c:spPr>
              <a:solidFill>
                <a:schemeClr val="bg2">
                  <a:lumMod val="40000"/>
                  <a:lumOff val="60000"/>
                </a:schemeClr>
              </a:solidFill>
              <a:ln w="19050">
                <a:noFill/>
              </a:ln>
              <a:effectLst/>
            </c:spPr>
          </c:dPt>
          <c:dPt>
            <c:idx val="7"/>
            <c:spPr>
              <a:solidFill>
                <a:schemeClr val="tx2"/>
              </a:solidFill>
              <a:ln w="19050">
                <a:noFill/>
              </a:ln>
              <a:effectLst/>
            </c:spPr>
          </c:dPt>
          <c:dPt>
            <c:idx val="8"/>
            <c:spPr>
              <a:solidFill>
                <a:schemeClr val="tx2">
                  <a:lumMod val="40000"/>
                  <a:lumOff val="60000"/>
                </a:schemeClr>
              </a:solidFill>
              <a:ln w="19050">
                <a:noFill/>
              </a:ln>
              <a:effectLst/>
            </c:spPr>
          </c:dPt>
          <c:dLbls>
            <c:dLbl>
              <c:idx val="0"/>
              <c:layout>
                <c:manualLayout>
                  <c:x val="-0.28399526788500024"/>
                  <c:y val="-5.781244716173832E-2"/>
                </c:manualLayout>
              </c:layout>
              <c:showPercent val="1"/>
              <c:extLst>
                <c:ext xmlns:c15="http://schemas.microsoft.com/office/drawing/2012/chart" uri="{CE6537A1-D6FC-4f65-9D91-7224C49458BB}">
                  <c15:layout/>
                </c:ext>
              </c:extLst>
            </c:dLbl>
            <c:dLbl>
              <c:idx val="1"/>
              <c:layout/>
              <c:tx>
                <c:rich>
                  <a:bodyPr/>
                  <a:lstStyle/>
                  <a:p>
                    <a:r>
                      <a:rPr lang="cs-CZ" dirty="0" smtClean="0">
                        <a:solidFill>
                          <a:schemeClr val="tx1"/>
                        </a:solidFill>
                      </a:rPr>
                      <a:t>2%</a:t>
                    </a:r>
                    <a:endParaRPr lang="en-GB" dirty="0">
                      <a:solidFill>
                        <a:schemeClr val="tx1"/>
                      </a:solidFill>
                    </a:endParaRPr>
                  </a:p>
                </c:rich>
              </c:tx>
              <c:showPercent val="1"/>
            </c:dLbl>
            <c:dLbl>
              <c:idx val="2"/>
              <c:layout>
                <c:manualLayout>
                  <c:x val="0.22591039451163331"/>
                  <c:y val="-0.11345046668127468"/>
                </c:manualLayout>
              </c:layout>
              <c:showPercent val="1"/>
              <c:extLst>
                <c:ext xmlns:c15="http://schemas.microsoft.com/office/drawing/2012/chart" uri="{CE6537A1-D6FC-4f65-9D91-7224C49458BB}">
                  <c15:layout/>
                </c:ext>
              </c:extLst>
            </c:dLbl>
            <c:dLbl>
              <c:idx val="3"/>
              <c:layout>
                <c:manualLayout>
                  <c:x val="0.16828621741288391"/>
                  <c:y val="0.13599424184947079"/>
                </c:manualLayout>
              </c:layout>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s-CZ"/>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Sheet1!$A$2:$A$10</c:f>
              <c:strCache>
                <c:ptCount val="9"/>
                <c:pt idx="0">
                  <c:v>Sildenafil</c:v>
                </c:pt>
                <c:pt idx="1">
                  <c:v>Tadalafil</c:v>
                </c:pt>
                <c:pt idx="2">
                  <c:v>Bosentan</c:v>
                </c:pt>
                <c:pt idx="3">
                  <c:v>Ambrisentan</c:v>
                </c:pt>
                <c:pt idx="4">
                  <c:v>Iloprost</c:v>
                </c:pt>
                <c:pt idx="5">
                  <c:v>Treprostinil</c:v>
                </c:pt>
                <c:pt idx="6">
                  <c:v>Epoprostenol</c:v>
                </c:pt>
                <c:pt idx="7">
                  <c:v>Calcium channel blockers</c:v>
                </c:pt>
                <c:pt idx="8">
                  <c:v>Unknown</c:v>
                </c:pt>
              </c:strCache>
            </c:strRef>
          </c:cat>
          <c:val>
            <c:numRef>
              <c:f>Sheet1!$B$2:$B$10</c:f>
              <c:numCache>
                <c:formatCode>General</c:formatCode>
                <c:ptCount val="9"/>
                <c:pt idx="0">
                  <c:v>2689</c:v>
                </c:pt>
                <c:pt idx="1">
                  <c:v>138</c:v>
                </c:pt>
                <c:pt idx="2">
                  <c:v>1161</c:v>
                </c:pt>
                <c:pt idx="3">
                  <c:v>514</c:v>
                </c:pt>
                <c:pt idx="4">
                  <c:v>153</c:v>
                </c:pt>
                <c:pt idx="5">
                  <c:v>45</c:v>
                </c:pt>
                <c:pt idx="6">
                  <c:v>84</c:v>
                </c:pt>
                <c:pt idx="7">
                  <c:v>49</c:v>
                </c:pt>
                <c:pt idx="8">
                  <c:v>117</c:v>
                </c:pt>
              </c:numCache>
            </c:numRef>
          </c:val>
        </c:ser>
        <c:dLbls>
          <c:showVal val="1"/>
        </c:dLbls>
        <c:firstSliceAng val="0"/>
      </c:pieChart>
      <c:spPr>
        <a:noFill/>
        <a:ln>
          <a:noFill/>
        </a:ln>
        <a:effectLst/>
      </c:spPr>
    </c:plotArea>
    <c:plotVisOnly val="1"/>
    <c:dispBlanksAs val="zero"/>
  </c:chart>
  <c:spPr>
    <a:noFill/>
    <a:ln>
      <a:noFill/>
    </a:ln>
    <a:effectLst/>
  </c:spPr>
  <c:txPr>
    <a:bodyPr/>
    <a:lstStyle/>
    <a:p>
      <a:pPr>
        <a:defRPr/>
      </a:pPr>
      <a:endParaRPr lang="cs-CZ"/>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cs-CZ"/>
  <c:chart>
    <c:plotArea>
      <c:layout>
        <c:manualLayout>
          <c:layoutTarget val="inner"/>
          <c:xMode val="edge"/>
          <c:yMode val="edge"/>
          <c:x val="0.21864424841631663"/>
          <c:y val="0.15411779951147933"/>
          <c:w val="0.72165768752590165"/>
          <c:h val="0.65145985401460038"/>
        </c:manualLayout>
      </c:layout>
      <c:barChart>
        <c:barDir val="col"/>
        <c:grouping val="clustered"/>
        <c:ser>
          <c:idx val="0"/>
          <c:order val="0"/>
          <c:tx>
            <c:strRef>
              <c:f>Sheet1!$B$1</c:f>
              <c:strCache>
                <c:ptCount val="1"/>
                <c:pt idx="0">
                  <c:v>FC I/II</c:v>
                </c:pt>
              </c:strCache>
            </c:strRef>
          </c:tx>
          <c:spPr>
            <a:solidFill>
              <a:schemeClr val="accent2"/>
            </a:solidFill>
          </c:spPr>
          <c:dLbls>
            <c:dLbl>
              <c:idx val="0"/>
              <c:delete val="1"/>
              <c:extLst>
                <c:ext xmlns:c15="http://schemas.microsoft.com/office/drawing/2012/chart" uri="{CE6537A1-D6FC-4f65-9D91-7224C49458BB}"/>
              </c:extLst>
            </c:dLbl>
            <c:spPr>
              <a:noFill/>
              <a:ln>
                <a:noFill/>
              </a:ln>
              <a:effectLst/>
            </c:spPr>
            <c:txPr>
              <a:bodyPr/>
              <a:lstStyle/>
              <a:p>
                <a:pPr>
                  <a:defRPr sz="1400"/>
                </a:pPr>
                <a:endParaRPr lang="cs-CZ"/>
              </a:p>
            </c:txPr>
            <c:dLblPos val="outEnd"/>
            <c:showVal val="1"/>
            <c:extLst>
              <c:ext xmlns:c15="http://schemas.microsoft.com/office/drawing/2012/chart" uri="{CE6537A1-D6FC-4f65-9D91-7224C49458BB}">
                <c15:layout/>
                <c15:showLeaderLines val="0"/>
              </c:ext>
            </c:extLst>
          </c:dLbls>
          <c:cat>
            <c:strRef>
              <c:f>Sheet1!$A$2:$A$4</c:f>
              <c:strCache>
                <c:ptCount val="3"/>
                <c:pt idx="0">
                  <c:v>Baseline</c:v>
                </c:pt>
                <c:pt idx="1">
                  <c:v>4 months*</c:v>
                </c:pt>
                <c:pt idx="2">
                  <c:v>Last visit*</c:v>
                </c:pt>
              </c:strCache>
            </c:strRef>
          </c:cat>
          <c:val>
            <c:numRef>
              <c:f>Sheet1!$B$2:$B$4</c:f>
              <c:numCache>
                <c:formatCode>General</c:formatCode>
                <c:ptCount val="3"/>
                <c:pt idx="0">
                  <c:v>0</c:v>
                </c:pt>
                <c:pt idx="1">
                  <c:v>17</c:v>
                </c:pt>
                <c:pt idx="2">
                  <c:v>18</c:v>
                </c:pt>
              </c:numCache>
            </c:numRef>
          </c:val>
        </c:ser>
        <c:ser>
          <c:idx val="1"/>
          <c:order val="1"/>
          <c:tx>
            <c:strRef>
              <c:f>Sheet1!$C$1</c:f>
              <c:strCache>
                <c:ptCount val="1"/>
                <c:pt idx="0">
                  <c:v>FC III</c:v>
                </c:pt>
              </c:strCache>
            </c:strRef>
          </c:tx>
          <c:spPr>
            <a:solidFill>
              <a:schemeClr val="accent3"/>
            </a:solidFill>
          </c:spPr>
          <c:dLbls>
            <c:dLbl>
              <c:idx val="2"/>
              <c:delete val="1"/>
              <c:extLst>
                <c:ext xmlns:c15="http://schemas.microsoft.com/office/drawing/2012/chart" uri="{CE6537A1-D6FC-4f65-9D91-7224C49458BB}"/>
              </c:extLst>
            </c:dLbl>
            <c:spPr>
              <a:noFill/>
              <a:ln>
                <a:noFill/>
              </a:ln>
              <a:effectLst/>
            </c:spPr>
            <c:txPr>
              <a:bodyPr/>
              <a:lstStyle/>
              <a:p>
                <a:pPr>
                  <a:defRPr sz="1400"/>
                </a:pPr>
                <a:endParaRPr lang="cs-CZ"/>
              </a:p>
            </c:txPr>
            <c:dLblPos val="outEnd"/>
            <c:showVal val="1"/>
            <c:extLst>
              <c:ext xmlns:c15="http://schemas.microsoft.com/office/drawing/2012/chart" uri="{CE6537A1-D6FC-4f65-9D91-7224C49458BB}">
                <c15:layout/>
                <c15:showLeaderLines val="0"/>
              </c:ext>
            </c:extLst>
          </c:dLbls>
          <c:cat>
            <c:strRef>
              <c:f>Sheet1!$A$2:$A$4</c:f>
              <c:strCache>
                <c:ptCount val="3"/>
                <c:pt idx="0">
                  <c:v>Baseline</c:v>
                </c:pt>
                <c:pt idx="1">
                  <c:v>4 months*</c:v>
                </c:pt>
                <c:pt idx="2">
                  <c:v>Last visit*</c:v>
                </c:pt>
              </c:strCache>
            </c:strRef>
          </c:cat>
          <c:val>
            <c:numRef>
              <c:f>Sheet1!$C$2:$C$4</c:f>
              <c:numCache>
                <c:formatCode>General</c:formatCode>
                <c:ptCount val="3"/>
                <c:pt idx="0">
                  <c:v>8</c:v>
                </c:pt>
                <c:pt idx="1">
                  <c:v>1</c:v>
                </c:pt>
                <c:pt idx="2">
                  <c:v>0</c:v>
                </c:pt>
              </c:numCache>
            </c:numRef>
          </c:val>
        </c:ser>
        <c:ser>
          <c:idx val="2"/>
          <c:order val="2"/>
          <c:tx>
            <c:strRef>
              <c:f>Sheet1!$D$1</c:f>
              <c:strCache>
                <c:ptCount val="1"/>
                <c:pt idx="0">
                  <c:v>FC IV</c:v>
                </c:pt>
              </c:strCache>
            </c:strRef>
          </c:tx>
          <c:spPr>
            <a:solidFill>
              <a:schemeClr val="accent4"/>
            </a:solidFill>
          </c:spP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400"/>
                </a:pPr>
                <a:endParaRPr lang="cs-CZ"/>
              </a:p>
            </c:txPr>
            <c:dLblPos val="outEnd"/>
            <c:showVal val="1"/>
            <c:extLst>
              <c:ext xmlns:c15="http://schemas.microsoft.com/office/drawing/2012/chart" uri="{CE6537A1-D6FC-4f65-9D91-7224C49458BB}">
                <c15:layout/>
                <c15:showLeaderLines val="0"/>
              </c:ext>
            </c:extLst>
          </c:dLbls>
          <c:cat>
            <c:strRef>
              <c:f>Sheet1!$A$2:$A$4</c:f>
              <c:strCache>
                <c:ptCount val="3"/>
                <c:pt idx="0">
                  <c:v>Baseline</c:v>
                </c:pt>
                <c:pt idx="1">
                  <c:v>4 months*</c:v>
                </c:pt>
                <c:pt idx="2">
                  <c:v>Last visit*</c:v>
                </c:pt>
              </c:strCache>
            </c:strRef>
          </c:cat>
          <c:val>
            <c:numRef>
              <c:f>Sheet1!$D$2:$D$4</c:f>
              <c:numCache>
                <c:formatCode>General</c:formatCode>
                <c:ptCount val="3"/>
                <c:pt idx="0">
                  <c:v>10</c:v>
                </c:pt>
                <c:pt idx="1">
                  <c:v>0</c:v>
                </c:pt>
                <c:pt idx="2">
                  <c:v>0</c:v>
                </c:pt>
              </c:numCache>
            </c:numRef>
          </c:val>
        </c:ser>
        <c:dLbls>
          <c:showVal val="1"/>
        </c:dLbls>
        <c:axId val="113388928"/>
        <c:axId val="113423488"/>
      </c:barChart>
      <c:catAx>
        <c:axId val="113388928"/>
        <c:scaling>
          <c:orientation val="minMax"/>
        </c:scaling>
        <c:axPos val="b"/>
        <c:numFmt formatCode="General" sourceLinked="0"/>
        <c:tickLblPos val="nextTo"/>
        <c:txPr>
          <a:bodyPr/>
          <a:lstStyle/>
          <a:p>
            <a:pPr>
              <a:defRPr sz="1100" b="1"/>
            </a:pPr>
            <a:endParaRPr lang="cs-CZ"/>
          </a:p>
        </c:txPr>
        <c:crossAx val="113423488"/>
        <c:crosses val="autoZero"/>
        <c:auto val="1"/>
        <c:lblAlgn val="ctr"/>
        <c:lblOffset val="100"/>
      </c:catAx>
      <c:valAx>
        <c:axId val="113423488"/>
        <c:scaling>
          <c:orientation val="minMax"/>
        </c:scaling>
        <c:axPos val="l"/>
        <c:title>
          <c:tx>
            <c:rich>
              <a:bodyPr rot="-5400000" vert="horz"/>
              <a:lstStyle/>
              <a:p>
                <a:pPr>
                  <a:defRPr sz="1400">
                    <a:latin typeface="Tahoma" panose="020B0604030504040204" pitchFamily="34" charset="0"/>
                    <a:ea typeface="Tahoma" panose="020B0604030504040204" pitchFamily="34" charset="0"/>
                    <a:cs typeface="Tahoma" panose="020B0604030504040204" pitchFamily="34" charset="0"/>
                  </a:defRPr>
                </a:pPr>
                <a:r>
                  <a:rPr lang="en-GB" sz="1400">
                    <a:latin typeface="Tahoma" panose="020B0604030504040204" pitchFamily="34" charset="0"/>
                    <a:ea typeface="Tahoma" panose="020B0604030504040204" pitchFamily="34" charset="0"/>
                    <a:cs typeface="Tahoma" panose="020B0604030504040204" pitchFamily="34" charset="0"/>
                  </a:rPr>
                  <a:t>Patients (n)</a:t>
                </a:r>
              </a:p>
            </c:rich>
          </c:tx>
          <c:layout>
            <c:manualLayout>
              <c:xMode val="edge"/>
              <c:yMode val="edge"/>
              <c:x val="1.571074107539836E-3"/>
              <c:y val="0.25603294027954887"/>
            </c:manualLayout>
          </c:layout>
        </c:title>
        <c:numFmt formatCode="General" sourceLinked="1"/>
        <c:tickLblPos val="nextTo"/>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cs-CZ"/>
          </a:p>
        </c:txPr>
        <c:crossAx val="113388928"/>
        <c:crosses val="autoZero"/>
        <c:crossBetween val="between"/>
      </c:valAx>
    </c:plotArea>
    <c:legend>
      <c:legendPos val="t"/>
      <c:layout>
        <c:manualLayout>
          <c:xMode val="edge"/>
          <c:yMode val="edge"/>
          <c:x val="0.22083395554906246"/>
          <c:y val="1.7317653475133796E-2"/>
          <c:w val="0.60530423813384393"/>
          <c:h val="8.2067025958630954E-2"/>
        </c:manualLayout>
      </c:layout>
      <c:txPr>
        <a:bodyPr/>
        <a:lstStyle/>
        <a:p>
          <a:pPr>
            <a:defRPr sz="1400"/>
          </a:pPr>
          <a:endParaRPr lang="cs-CZ"/>
        </a:p>
      </c:txPr>
    </c:legend>
    <c:plotVisOnly val="1"/>
    <c:dispBlanksAs val="gap"/>
  </c:chart>
  <c:spPr>
    <a:solidFill>
      <a:srgbClr val="00B0F0"/>
    </a:solidFill>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cs-CZ"/>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manualLayout>
          <c:layoutTarget val="inner"/>
          <c:xMode val="edge"/>
          <c:yMode val="edge"/>
          <c:x val="0.23013727787689589"/>
          <c:y val="6.3036250858059514E-2"/>
          <c:w val="0.71608432638581465"/>
          <c:h val="0.78655197739872384"/>
        </c:manualLayout>
      </c:layout>
      <c:lineChart>
        <c:grouping val="standard"/>
        <c:ser>
          <c:idx val="0"/>
          <c:order val="0"/>
          <c:tx>
            <c:strRef>
              <c:f>Sheet1!$B$1</c:f>
              <c:strCache>
                <c:ptCount val="1"/>
                <c:pt idx="0">
                  <c:v>Series 1</c:v>
                </c:pt>
              </c:strCache>
            </c:strRef>
          </c:tx>
          <c:spPr>
            <a:ln>
              <a:solidFill>
                <a:schemeClr val="accent4"/>
              </a:solidFill>
            </a:ln>
          </c:spPr>
          <c:marker>
            <c:symbol val="square"/>
            <c:size val="5"/>
            <c:spPr>
              <a:solidFill>
                <a:schemeClr val="accent4"/>
              </a:solidFill>
              <a:ln>
                <a:solidFill>
                  <a:schemeClr val="accent4"/>
                </a:solidFill>
              </a:ln>
            </c:spPr>
          </c:marker>
          <c:errBars>
            <c:errDir val="y"/>
            <c:errBarType val="both"/>
            <c:errValType val="cust"/>
            <c:plus>
              <c:numRef>
                <c:f>Sheet1!$C$2:$C$4</c:f>
                <c:numCache>
                  <c:formatCode>General</c:formatCode>
                  <c:ptCount val="3"/>
                  <c:pt idx="0">
                    <c:v>171</c:v>
                  </c:pt>
                  <c:pt idx="1">
                    <c:v>94</c:v>
                  </c:pt>
                  <c:pt idx="2">
                    <c:v>105</c:v>
                  </c:pt>
                </c:numCache>
              </c:numRef>
            </c:plus>
            <c:minus>
              <c:numRef>
                <c:f>Sheet1!$C$2:$C$4</c:f>
                <c:numCache>
                  <c:formatCode>General</c:formatCode>
                  <c:ptCount val="3"/>
                  <c:pt idx="0">
                    <c:v>171</c:v>
                  </c:pt>
                  <c:pt idx="1">
                    <c:v>94</c:v>
                  </c:pt>
                  <c:pt idx="2">
                    <c:v>105</c:v>
                  </c:pt>
                </c:numCache>
              </c:numRef>
            </c:minus>
            <c:spPr>
              <a:ln w="28575"/>
            </c:spPr>
          </c:errBars>
          <c:cat>
            <c:strRef>
              <c:f>Sheet1!$A$2:$A$4</c:f>
              <c:strCache>
                <c:ptCount val="3"/>
                <c:pt idx="0">
                  <c:v>Baseline</c:v>
                </c:pt>
                <c:pt idx="1">
                  <c:v>4 months</c:v>
                </c:pt>
                <c:pt idx="2">
                  <c:v>Last visit</c:v>
                </c:pt>
              </c:strCache>
            </c:strRef>
          </c:cat>
          <c:val>
            <c:numRef>
              <c:f>Sheet1!$B$2:$B$4</c:f>
              <c:numCache>
                <c:formatCode>General</c:formatCode>
                <c:ptCount val="3"/>
                <c:pt idx="0">
                  <c:v>227</c:v>
                </c:pt>
                <c:pt idx="1">
                  <c:v>463</c:v>
                </c:pt>
                <c:pt idx="2">
                  <c:v>514</c:v>
                </c:pt>
              </c:numCache>
            </c:numRef>
          </c:val>
        </c:ser>
        <c:marker val="1"/>
        <c:axId val="113353856"/>
        <c:axId val="113355392"/>
      </c:lineChart>
      <c:catAx>
        <c:axId val="113353856"/>
        <c:scaling>
          <c:orientation val="minMax"/>
        </c:scaling>
        <c:axPos val="b"/>
        <c:numFmt formatCode="General" sourceLinked="0"/>
        <c:tickLblPos val="nextTo"/>
        <c:txPr>
          <a:bodyPr/>
          <a:lstStyle/>
          <a:p>
            <a:pPr>
              <a:defRPr sz="1100" b="1">
                <a:latin typeface="Tahoma" panose="020B0604030504040204" pitchFamily="34" charset="0"/>
                <a:ea typeface="Tahoma" panose="020B0604030504040204" pitchFamily="34" charset="0"/>
                <a:cs typeface="Tahoma" panose="020B0604030504040204" pitchFamily="34" charset="0"/>
              </a:defRPr>
            </a:pPr>
            <a:endParaRPr lang="cs-CZ"/>
          </a:p>
        </c:txPr>
        <c:crossAx val="113355392"/>
        <c:crosses val="autoZero"/>
        <c:auto val="1"/>
        <c:lblAlgn val="ctr"/>
        <c:lblOffset val="100"/>
      </c:catAx>
      <c:valAx>
        <c:axId val="113355392"/>
        <c:scaling>
          <c:orientation val="minMax"/>
          <c:max val="600"/>
        </c:scaling>
        <c:axPos val="l"/>
        <c:title>
          <c:tx>
            <c:rich>
              <a:bodyPr rot="-5400000" vert="horz"/>
              <a:lstStyle/>
              <a:p>
                <a:pPr>
                  <a:defRPr sz="1400">
                    <a:latin typeface="Tahoma" panose="020B0604030504040204" pitchFamily="34" charset="0"/>
                    <a:ea typeface="Tahoma" panose="020B0604030504040204" pitchFamily="34" charset="0"/>
                    <a:cs typeface="Tahoma" panose="020B0604030504040204" pitchFamily="34" charset="0"/>
                  </a:defRPr>
                </a:pPr>
                <a:r>
                  <a:rPr lang="en-GB" sz="1400" dirty="0" smtClean="0">
                    <a:latin typeface="Tahoma" panose="020B0604030504040204" pitchFamily="34" charset="0"/>
                    <a:ea typeface="Tahoma" panose="020B0604030504040204" pitchFamily="34" charset="0"/>
                    <a:cs typeface="Tahoma" panose="020B0604030504040204" pitchFamily="34" charset="0"/>
                  </a:rPr>
                  <a:t>6MWD (m)</a:t>
                </a:r>
                <a:endParaRPr lang="en-GB" sz="1400" dirty="0">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8.6045835698821994E-3"/>
              <c:y val="0.23548686579466824"/>
            </c:manualLayout>
          </c:layout>
        </c:title>
        <c:numFmt formatCode="General" sourceLinked="1"/>
        <c:tickLblPos val="nextTo"/>
        <c:txPr>
          <a:bodyPr/>
          <a:lstStyle/>
          <a:p>
            <a:pPr>
              <a:defRPr sz="1200" b="0">
                <a:latin typeface="Tahoma" panose="020B0604030504040204" pitchFamily="34" charset="0"/>
                <a:ea typeface="Tahoma" panose="020B0604030504040204" pitchFamily="34" charset="0"/>
                <a:cs typeface="Tahoma" panose="020B0604030504040204" pitchFamily="34" charset="0"/>
              </a:defRPr>
            </a:pPr>
            <a:endParaRPr lang="cs-CZ"/>
          </a:p>
        </c:txPr>
        <c:crossAx val="113353856"/>
        <c:crosses val="autoZero"/>
        <c:crossBetween val="between"/>
      </c:valAx>
      <c:spPr>
        <a:ln w="28575"/>
      </c:spPr>
    </c:plotArea>
    <c:plotVisOnly val="1"/>
    <c:dispBlanksAs val="gap"/>
  </c:chart>
  <c:spPr>
    <a:solidFill>
      <a:srgbClr val="00B0F0"/>
    </a:solidFill>
  </c:spPr>
  <c:txPr>
    <a:bodyPr/>
    <a:lstStyle/>
    <a:p>
      <a:pPr>
        <a:defRPr sz="1800"/>
      </a:pPr>
      <a:endParaRPr lang="cs-CZ"/>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4C091E-E79B-4849-B861-5D44F0AF0130}" type="datetimeFigureOut">
              <a:rPr lang="cs-CZ"/>
              <a:pPr>
                <a:defRPr/>
              </a:pPr>
              <a:t>17.10.2019</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7CAA663-BBD0-455D-9705-24E0556E08D2}" type="slidenum">
              <a:rPr lang="cs-CZ"/>
              <a:pPr>
                <a:defRPr/>
              </a:pPr>
              <a:t>‹#›</a:t>
            </a:fld>
            <a:endParaRPr lang="cs-CZ" dirty="0"/>
          </a:p>
        </p:txBody>
      </p:sp>
    </p:spTree>
    <p:extLst>
      <p:ext uri="{BB962C8B-B14F-4D97-AF65-F5344CB8AC3E}">
        <p14:creationId xmlns:p14="http://schemas.microsoft.com/office/powerpoint/2010/main" xmlns="" val="2397601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B3F81C-7028-4013-B0F0-90848BCC0231}" type="slidenum">
              <a:rPr lang="cs-CZ" smtClean="0"/>
              <a:pPr/>
              <a:t>5</a:t>
            </a:fld>
            <a:endParaRPr lang="cs-CZ"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cs-CZ" smtClean="0"/>
              <a:t>Ischemické cévní mozkové příhody představují velmi závažný socio-ekonomický problém, což dokumentují i zde uvedené údaje ÚZIS podle kterých jsou CMP 3. nejčastější příčinou úmrtí v ČR.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izenplatzhalt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AT" dirty="0" err="1" smtClean="0"/>
              <a:t>At</a:t>
            </a:r>
            <a:r>
              <a:rPr lang="de-AT" dirty="0" smtClean="0"/>
              <a:t> </a:t>
            </a:r>
            <a:r>
              <a:rPr lang="de-AT" dirty="0" err="1" smtClean="0"/>
              <a:t>this</a:t>
            </a:r>
            <a:r>
              <a:rPr lang="de-AT" dirty="0" smtClean="0"/>
              <a:t> </a:t>
            </a:r>
            <a:r>
              <a:rPr lang="de-AT" dirty="0" err="1" smtClean="0"/>
              <a:t>point</a:t>
            </a:r>
            <a:r>
              <a:rPr lang="de-AT" dirty="0" smtClean="0"/>
              <a:t>, I </a:t>
            </a:r>
            <a:r>
              <a:rPr lang="de-AT" dirty="0" err="1" smtClean="0"/>
              <a:t>want</a:t>
            </a:r>
            <a:r>
              <a:rPr lang="de-AT" dirty="0" smtClean="0"/>
              <a:t> </a:t>
            </a:r>
            <a:r>
              <a:rPr lang="de-AT" dirty="0" err="1" smtClean="0"/>
              <a:t>to</a:t>
            </a:r>
            <a:r>
              <a:rPr lang="de-AT" dirty="0" smtClean="0"/>
              <a:t> </a:t>
            </a:r>
            <a:r>
              <a:rPr lang="de-AT" dirty="0" err="1" smtClean="0"/>
              <a:t>give</a:t>
            </a:r>
            <a:r>
              <a:rPr lang="de-AT" dirty="0" smtClean="0"/>
              <a:t> </a:t>
            </a:r>
            <a:r>
              <a:rPr lang="de-AT" dirty="0" err="1" smtClean="0"/>
              <a:t>you</a:t>
            </a:r>
            <a:r>
              <a:rPr lang="de-AT" dirty="0" smtClean="0"/>
              <a:t> a </a:t>
            </a:r>
            <a:r>
              <a:rPr lang="de-AT" dirty="0" err="1" smtClean="0"/>
              <a:t>brief</a:t>
            </a:r>
            <a:r>
              <a:rPr lang="de-AT" dirty="0" smtClean="0"/>
              <a:t> </a:t>
            </a:r>
            <a:r>
              <a:rPr lang="de-AT" dirty="0" err="1" smtClean="0"/>
              <a:t>overview</a:t>
            </a:r>
            <a:r>
              <a:rPr lang="de-AT" dirty="0" smtClean="0"/>
              <a:t> </a:t>
            </a:r>
            <a:r>
              <a:rPr lang="de-AT" dirty="0" err="1" smtClean="0"/>
              <a:t>of</a:t>
            </a:r>
            <a:r>
              <a:rPr lang="de-AT" dirty="0" smtClean="0"/>
              <a:t> </a:t>
            </a:r>
            <a:r>
              <a:rPr lang="de-AT" dirty="0" err="1" smtClean="0"/>
              <a:t>the</a:t>
            </a:r>
            <a:r>
              <a:rPr lang="de-AT" dirty="0" smtClean="0"/>
              <a:t> pump </a:t>
            </a:r>
            <a:r>
              <a:rPr lang="de-AT" dirty="0" err="1" smtClean="0"/>
              <a:t>implantation</a:t>
            </a:r>
            <a:r>
              <a:rPr lang="de-AT" dirty="0" smtClean="0"/>
              <a:t> </a:t>
            </a:r>
            <a:r>
              <a:rPr lang="de-AT" dirty="0" err="1" smtClean="0"/>
              <a:t>process</a:t>
            </a:r>
            <a:r>
              <a:rPr lang="de-AT" dirty="0" smtClean="0"/>
              <a:t>. </a:t>
            </a:r>
          </a:p>
          <a:p>
            <a:pPr eaLnBrk="1" hangingPunct="1">
              <a:spcBef>
                <a:spcPct val="0"/>
              </a:spcBef>
            </a:pPr>
            <a:r>
              <a:rPr lang="de-AT" dirty="0" smtClean="0"/>
              <a:t>First, </a:t>
            </a:r>
            <a:r>
              <a:rPr lang="de-AT" dirty="0" err="1" smtClean="0"/>
              <a:t>the</a:t>
            </a:r>
            <a:r>
              <a:rPr lang="de-AT" dirty="0" smtClean="0"/>
              <a:t> </a:t>
            </a:r>
            <a:r>
              <a:rPr lang="de-AT" dirty="0" err="1" smtClean="0"/>
              <a:t>patient</a:t>
            </a:r>
            <a:r>
              <a:rPr lang="de-AT" dirty="0" smtClean="0"/>
              <a:t> ist </a:t>
            </a:r>
            <a:r>
              <a:rPr lang="de-AT" dirty="0" err="1" smtClean="0"/>
              <a:t>given</a:t>
            </a:r>
            <a:r>
              <a:rPr lang="de-AT" dirty="0" smtClean="0"/>
              <a:t> a </a:t>
            </a:r>
            <a:r>
              <a:rPr lang="de-AT" dirty="0" err="1" smtClean="0"/>
              <a:t>general</a:t>
            </a:r>
            <a:r>
              <a:rPr lang="de-AT" dirty="0" smtClean="0"/>
              <a:t> </a:t>
            </a:r>
            <a:r>
              <a:rPr lang="de-AT" dirty="0" err="1" smtClean="0"/>
              <a:t>anaesthetic</a:t>
            </a:r>
            <a:r>
              <a:rPr lang="de-AT" dirty="0" smtClean="0"/>
              <a:t>.</a:t>
            </a:r>
          </a:p>
          <a:p>
            <a:pPr eaLnBrk="1" hangingPunct="1">
              <a:spcBef>
                <a:spcPct val="0"/>
              </a:spcBef>
            </a:pPr>
            <a:r>
              <a:rPr lang="de-AT" dirty="0" err="1" smtClean="0"/>
              <a:t>Following</a:t>
            </a:r>
            <a:r>
              <a:rPr lang="de-AT" dirty="0" smtClean="0"/>
              <a:t> </a:t>
            </a:r>
            <a:r>
              <a:rPr lang="de-AT" dirty="0" err="1" smtClean="0"/>
              <a:t>that</a:t>
            </a:r>
            <a:r>
              <a:rPr lang="de-AT" dirty="0" smtClean="0"/>
              <a:t>, </a:t>
            </a:r>
            <a:r>
              <a:rPr lang="de-AT" dirty="0" err="1" smtClean="0"/>
              <a:t>the</a:t>
            </a:r>
            <a:r>
              <a:rPr lang="de-AT" dirty="0" smtClean="0"/>
              <a:t> </a:t>
            </a:r>
            <a:r>
              <a:rPr lang="de-AT" dirty="0" err="1" smtClean="0"/>
              <a:t>subclavian</a:t>
            </a:r>
            <a:r>
              <a:rPr lang="de-AT" dirty="0" smtClean="0"/>
              <a:t> </a:t>
            </a:r>
            <a:r>
              <a:rPr lang="de-AT" dirty="0" err="1" smtClean="0"/>
              <a:t>vein</a:t>
            </a:r>
            <a:r>
              <a:rPr lang="de-AT" dirty="0" smtClean="0"/>
              <a:t>, </a:t>
            </a:r>
            <a:r>
              <a:rPr lang="de-AT" dirty="0" err="1" smtClean="0"/>
              <a:t>or</a:t>
            </a:r>
            <a:r>
              <a:rPr lang="de-AT" dirty="0" smtClean="0"/>
              <a:t> </a:t>
            </a:r>
            <a:r>
              <a:rPr lang="de-AT" dirty="0" err="1" smtClean="0"/>
              <a:t>cephalica</a:t>
            </a:r>
            <a:r>
              <a:rPr lang="de-AT" dirty="0" smtClean="0"/>
              <a:t> </a:t>
            </a:r>
            <a:r>
              <a:rPr lang="de-AT" dirty="0" err="1" smtClean="0"/>
              <a:t>vein</a:t>
            </a:r>
            <a:r>
              <a:rPr lang="de-AT" dirty="0" smtClean="0"/>
              <a:t>, </a:t>
            </a:r>
            <a:r>
              <a:rPr lang="de-AT" dirty="0" err="1" smtClean="0"/>
              <a:t>is</a:t>
            </a:r>
            <a:r>
              <a:rPr lang="de-AT" dirty="0" smtClean="0"/>
              <a:t> </a:t>
            </a:r>
            <a:r>
              <a:rPr lang="de-AT" dirty="0" err="1" smtClean="0"/>
              <a:t>punctured</a:t>
            </a:r>
            <a:r>
              <a:rPr lang="de-AT" dirty="0" smtClean="0"/>
              <a:t> </a:t>
            </a:r>
            <a:r>
              <a:rPr lang="de-AT" dirty="0" err="1" smtClean="0"/>
              <a:t>and</a:t>
            </a:r>
            <a:r>
              <a:rPr lang="de-AT" dirty="0" smtClean="0"/>
              <a:t> </a:t>
            </a:r>
            <a:r>
              <a:rPr lang="de-AT" dirty="0" err="1" smtClean="0"/>
              <a:t>the</a:t>
            </a:r>
            <a:r>
              <a:rPr lang="de-AT" dirty="0" smtClean="0"/>
              <a:t> </a:t>
            </a:r>
            <a:r>
              <a:rPr lang="de-AT" dirty="0" err="1" smtClean="0"/>
              <a:t>catheter</a:t>
            </a:r>
            <a:r>
              <a:rPr lang="de-AT" dirty="0" smtClean="0"/>
              <a:t> </a:t>
            </a:r>
            <a:r>
              <a:rPr lang="de-AT" dirty="0" err="1" smtClean="0"/>
              <a:t>is</a:t>
            </a:r>
            <a:r>
              <a:rPr lang="de-AT" dirty="0" smtClean="0"/>
              <a:t> </a:t>
            </a:r>
            <a:r>
              <a:rPr lang="de-AT" dirty="0" err="1" smtClean="0"/>
              <a:t>inserted</a:t>
            </a:r>
            <a:r>
              <a:rPr lang="de-AT" dirty="0" smtClean="0"/>
              <a:t>.</a:t>
            </a:r>
          </a:p>
          <a:p>
            <a:pPr eaLnBrk="1" hangingPunct="1">
              <a:spcBef>
                <a:spcPct val="0"/>
              </a:spcBef>
            </a:pPr>
            <a:r>
              <a:rPr lang="de-AT" dirty="0" smtClean="0"/>
              <a:t>The </a:t>
            </a:r>
            <a:r>
              <a:rPr lang="de-AT" dirty="0" err="1" smtClean="0"/>
              <a:t>next</a:t>
            </a:r>
            <a:r>
              <a:rPr lang="de-AT" dirty="0" smtClean="0"/>
              <a:t> </a:t>
            </a:r>
            <a:r>
              <a:rPr lang="de-AT" dirty="0" err="1" smtClean="0"/>
              <a:t>step</a:t>
            </a:r>
            <a:r>
              <a:rPr lang="de-AT" dirty="0" smtClean="0"/>
              <a:t> </a:t>
            </a:r>
            <a:r>
              <a:rPr lang="de-AT" dirty="0" err="1" smtClean="0"/>
              <a:t>is</a:t>
            </a:r>
            <a:r>
              <a:rPr lang="de-AT" dirty="0" smtClean="0"/>
              <a:t> </a:t>
            </a:r>
            <a:r>
              <a:rPr lang="de-AT" dirty="0" err="1" smtClean="0"/>
              <a:t>the</a:t>
            </a:r>
            <a:r>
              <a:rPr lang="de-AT" dirty="0" smtClean="0"/>
              <a:t> </a:t>
            </a:r>
            <a:r>
              <a:rPr lang="de-AT" dirty="0" err="1" smtClean="0"/>
              <a:t>preparation</a:t>
            </a:r>
            <a:r>
              <a:rPr lang="de-AT" dirty="0" smtClean="0"/>
              <a:t> </a:t>
            </a:r>
            <a:r>
              <a:rPr lang="de-AT" dirty="0" err="1" smtClean="0"/>
              <a:t>of</a:t>
            </a:r>
            <a:r>
              <a:rPr lang="de-AT" dirty="0" smtClean="0"/>
              <a:t> </a:t>
            </a:r>
            <a:r>
              <a:rPr lang="de-AT" dirty="0" err="1" smtClean="0"/>
              <a:t>the</a:t>
            </a:r>
            <a:r>
              <a:rPr lang="de-AT" dirty="0" smtClean="0"/>
              <a:t> pump </a:t>
            </a:r>
            <a:r>
              <a:rPr lang="de-AT" dirty="0" err="1" smtClean="0"/>
              <a:t>pocket</a:t>
            </a:r>
            <a:r>
              <a:rPr lang="de-AT" dirty="0" smtClean="0"/>
              <a:t> in </a:t>
            </a:r>
            <a:r>
              <a:rPr lang="de-AT" dirty="0" err="1" smtClean="0"/>
              <a:t>the</a:t>
            </a:r>
            <a:r>
              <a:rPr lang="de-AT" dirty="0" smtClean="0"/>
              <a:t> abdominal wall.</a:t>
            </a:r>
          </a:p>
          <a:p>
            <a:pPr eaLnBrk="1" hangingPunct="1">
              <a:spcBef>
                <a:spcPct val="0"/>
              </a:spcBef>
            </a:pPr>
            <a:r>
              <a:rPr lang="de-AT" dirty="0" err="1" smtClean="0"/>
              <a:t>Following</a:t>
            </a:r>
            <a:r>
              <a:rPr lang="de-AT" dirty="0" smtClean="0"/>
              <a:t> </a:t>
            </a:r>
            <a:r>
              <a:rPr lang="de-AT" dirty="0" err="1" smtClean="0"/>
              <a:t>that</a:t>
            </a:r>
            <a:r>
              <a:rPr lang="de-AT" dirty="0" smtClean="0"/>
              <a:t>, a </a:t>
            </a:r>
            <a:r>
              <a:rPr lang="de-AT" dirty="0" err="1" smtClean="0"/>
              <a:t>subcutaneous</a:t>
            </a:r>
            <a:r>
              <a:rPr lang="de-AT" dirty="0" smtClean="0"/>
              <a:t> </a:t>
            </a:r>
            <a:r>
              <a:rPr lang="de-AT" dirty="0" err="1" smtClean="0"/>
              <a:t>catheter</a:t>
            </a:r>
            <a:r>
              <a:rPr lang="de-AT" dirty="0" smtClean="0"/>
              <a:t> </a:t>
            </a:r>
            <a:r>
              <a:rPr lang="de-AT" dirty="0" err="1" smtClean="0"/>
              <a:t>is</a:t>
            </a:r>
            <a:r>
              <a:rPr lang="de-AT" dirty="0" smtClean="0"/>
              <a:t> </a:t>
            </a:r>
            <a:r>
              <a:rPr lang="de-AT" dirty="0" err="1" smtClean="0"/>
              <a:t>inserted</a:t>
            </a:r>
            <a:r>
              <a:rPr lang="de-AT" dirty="0" smtClean="0"/>
              <a:t>, </a:t>
            </a:r>
            <a:r>
              <a:rPr lang="de-AT" dirty="0" err="1" smtClean="0"/>
              <a:t>which</a:t>
            </a:r>
            <a:r>
              <a:rPr lang="de-AT" dirty="0" smtClean="0"/>
              <a:t> </a:t>
            </a:r>
            <a:r>
              <a:rPr lang="de-AT" dirty="0" err="1" smtClean="0"/>
              <a:t>runs</a:t>
            </a:r>
            <a:r>
              <a:rPr lang="de-AT" dirty="0" smtClean="0"/>
              <a:t> </a:t>
            </a:r>
            <a:r>
              <a:rPr lang="de-AT" dirty="0" err="1" smtClean="0"/>
              <a:t>under</a:t>
            </a:r>
            <a:r>
              <a:rPr lang="de-AT" dirty="0" smtClean="0"/>
              <a:t> </a:t>
            </a:r>
            <a:r>
              <a:rPr lang="de-AT" dirty="0" err="1" smtClean="0"/>
              <a:t>the</a:t>
            </a:r>
            <a:r>
              <a:rPr lang="de-AT" dirty="0" smtClean="0"/>
              <a:t> </a:t>
            </a:r>
            <a:r>
              <a:rPr lang="de-AT" dirty="0" err="1" smtClean="0"/>
              <a:t>skin</a:t>
            </a:r>
            <a:r>
              <a:rPr lang="de-AT" dirty="0" smtClean="0"/>
              <a:t> </a:t>
            </a:r>
            <a:r>
              <a:rPr lang="de-AT" dirty="0" err="1" smtClean="0"/>
              <a:t>from</a:t>
            </a:r>
            <a:r>
              <a:rPr lang="de-AT" dirty="0" smtClean="0"/>
              <a:t> </a:t>
            </a:r>
            <a:r>
              <a:rPr lang="de-AT" dirty="0" err="1" smtClean="0"/>
              <a:t>the</a:t>
            </a:r>
            <a:r>
              <a:rPr lang="de-AT" dirty="0" smtClean="0"/>
              <a:t> pump </a:t>
            </a:r>
            <a:r>
              <a:rPr lang="de-AT" dirty="0" err="1" smtClean="0"/>
              <a:t>to</a:t>
            </a:r>
            <a:r>
              <a:rPr lang="de-AT" dirty="0" smtClean="0"/>
              <a:t> </a:t>
            </a:r>
            <a:r>
              <a:rPr lang="de-AT" dirty="0" err="1" smtClean="0"/>
              <a:t>connect</a:t>
            </a:r>
            <a:r>
              <a:rPr lang="de-AT" dirty="0" smtClean="0"/>
              <a:t> </a:t>
            </a:r>
            <a:r>
              <a:rPr lang="de-AT" dirty="0" err="1" smtClean="0"/>
              <a:t>with</a:t>
            </a:r>
            <a:r>
              <a:rPr lang="de-AT" dirty="0" smtClean="0"/>
              <a:t> </a:t>
            </a:r>
            <a:r>
              <a:rPr lang="de-AT" dirty="0" err="1" smtClean="0"/>
              <a:t>the</a:t>
            </a:r>
            <a:r>
              <a:rPr lang="de-AT" dirty="0" smtClean="0"/>
              <a:t> </a:t>
            </a:r>
            <a:r>
              <a:rPr lang="de-AT" dirty="0" err="1" smtClean="0"/>
              <a:t>vein</a:t>
            </a:r>
            <a:r>
              <a:rPr lang="de-AT" dirty="0" smtClean="0"/>
              <a:t>. The pump </a:t>
            </a:r>
            <a:r>
              <a:rPr lang="de-AT" dirty="0" err="1" smtClean="0"/>
              <a:t>is</a:t>
            </a:r>
            <a:r>
              <a:rPr lang="de-AT" dirty="0" smtClean="0"/>
              <a:t> </a:t>
            </a:r>
            <a:r>
              <a:rPr lang="de-AT" dirty="0" err="1" smtClean="0"/>
              <a:t>fixed</a:t>
            </a:r>
            <a:r>
              <a:rPr lang="de-AT" dirty="0" smtClean="0"/>
              <a:t> </a:t>
            </a:r>
            <a:r>
              <a:rPr lang="de-AT" dirty="0" err="1" smtClean="0"/>
              <a:t>at</a:t>
            </a:r>
            <a:r>
              <a:rPr lang="de-AT" dirty="0" smtClean="0"/>
              <a:t> </a:t>
            </a:r>
            <a:r>
              <a:rPr lang="de-AT" dirty="0" err="1" smtClean="0"/>
              <a:t>the</a:t>
            </a:r>
            <a:r>
              <a:rPr lang="de-AT" dirty="0" smtClean="0"/>
              <a:t> abdominal </a:t>
            </a:r>
            <a:r>
              <a:rPr lang="de-AT" dirty="0" err="1" smtClean="0"/>
              <a:t>fascia</a:t>
            </a:r>
            <a:r>
              <a:rPr lang="de-AT" dirty="0" smtClean="0"/>
              <a:t>.  After </a:t>
            </a:r>
            <a:r>
              <a:rPr lang="de-AT" dirty="0" err="1" smtClean="0"/>
              <a:t>implantation</a:t>
            </a:r>
            <a:r>
              <a:rPr lang="de-AT" dirty="0" smtClean="0"/>
              <a:t>,  </a:t>
            </a:r>
            <a:r>
              <a:rPr lang="de-AT" dirty="0" err="1" smtClean="0"/>
              <a:t>the</a:t>
            </a:r>
            <a:r>
              <a:rPr lang="de-AT" dirty="0" smtClean="0"/>
              <a:t> </a:t>
            </a:r>
            <a:r>
              <a:rPr lang="de-AT" dirty="0" err="1" smtClean="0"/>
              <a:t>patient</a:t>
            </a:r>
            <a:r>
              <a:rPr lang="de-AT" dirty="0" smtClean="0"/>
              <a:t> </a:t>
            </a:r>
            <a:r>
              <a:rPr lang="de-AT" dirty="0" err="1" smtClean="0"/>
              <a:t>is</a:t>
            </a:r>
            <a:r>
              <a:rPr lang="de-AT" dirty="0" smtClean="0"/>
              <a:t> </a:t>
            </a:r>
            <a:r>
              <a:rPr lang="de-AT" dirty="0" err="1" smtClean="0"/>
              <a:t>closely</a:t>
            </a:r>
            <a:r>
              <a:rPr lang="de-AT" dirty="0" smtClean="0"/>
              <a:t> </a:t>
            </a:r>
            <a:r>
              <a:rPr lang="de-AT" dirty="0" err="1" smtClean="0"/>
              <a:t>monitored</a:t>
            </a:r>
            <a:r>
              <a:rPr lang="de-AT" dirty="0" smtClean="0"/>
              <a:t>, </a:t>
            </a:r>
            <a:r>
              <a:rPr lang="de-AT" dirty="0" err="1" smtClean="0"/>
              <a:t>of</a:t>
            </a:r>
            <a:r>
              <a:rPr lang="de-AT" dirty="0" smtClean="0"/>
              <a:t> </a:t>
            </a:r>
            <a:r>
              <a:rPr lang="de-AT" dirty="0" err="1" smtClean="0"/>
              <a:t>course</a:t>
            </a:r>
            <a:r>
              <a:rPr lang="de-AT" dirty="0" smtClean="0"/>
              <a:t>.  </a:t>
            </a:r>
            <a:r>
              <a:rPr lang="de-AT" dirty="0" err="1" smtClean="0"/>
              <a:t>One</a:t>
            </a:r>
            <a:r>
              <a:rPr lang="de-AT" dirty="0" smtClean="0"/>
              <a:t> </a:t>
            </a:r>
            <a:r>
              <a:rPr lang="de-AT" dirty="0" err="1" smtClean="0"/>
              <a:t>hour</a:t>
            </a:r>
            <a:r>
              <a:rPr lang="de-AT" dirty="0" smtClean="0"/>
              <a:t> after </a:t>
            </a:r>
            <a:r>
              <a:rPr lang="de-AT" dirty="0" err="1" smtClean="0"/>
              <a:t>i.v.</a:t>
            </a:r>
            <a:r>
              <a:rPr lang="de-AT" dirty="0" smtClean="0"/>
              <a:t>-connection, </a:t>
            </a:r>
            <a:r>
              <a:rPr lang="de-AT" dirty="0" err="1" smtClean="0"/>
              <a:t>the</a:t>
            </a:r>
            <a:r>
              <a:rPr lang="de-AT" dirty="0" smtClean="0"/>
              <a:t> </a:t>
            </a:r>
            <a:r>
              <a:rPr lang="de-AT" dirty="0" err="1" smtClean="0"/>
              <a:t>subcutaneous</a:t>
            </a:r>
            <a:r>
              <a:rPr lang="de-AT" dirty="0" smtClean="0"/>
              <a:t> </a:t>
            </a:r>
            <a:r>
              <a:rPr lang="de-AT" dirty="0" err="1" smtClean="0"/>
              <a:t>administration</a:t>
            </a:r>
            <a:r>
              <a:rPr lang="de-AT" dirty="0" smtClean="0"/>
              <a:t> </a:t>
            </a:r>
            <a:r>
              <a:rPr lang="de-AT" dirty="0" err="1" smtClean="0"/>
              <a:t>is</a:t>
            </a:r>
            <a:r>
              <a:rPr lang="de-AT" dirty="0" smtClean="0"/>
              <a:t> </a:t>
            </a:r>
            <a:r>
              <a:rPr lang="de-AT" dirty="0" err="1" smtClean="0"/>
              <a:t>stopped</a:t>
            </a:r>
            <a:r>
              <a:rPr lang="de-AT" dirty="0" smtClean="0"/>
              <a:t>, </a:t>
            </a:r>
            <a:r>
              <a:rPr lang="de-AT" dirty="0" err="1" smtClean="0"/>
              <a:t>to</a:t>
            </a:r>
            <a:r>
              <a:rPr lang="de-AT" dirty="0" smtClean="0"/>
              <a:t> </a:t>
            </a:r>
            <a:r>
              <a:rPr lang="de-AT" dirty="0" err="1" smtClean="0"/>
              <a:t>avoid</a:t>
            </a:r>
            <a:r>
              <a:rPr lang="de-AT" dirty="0" smtClean="0"/>
              <a:t> an </a:t>
            </a:r>
            <a:r>
              <a:rPr lang="de-AT" dirty="0" err="1" smtClean="0"/>
              <a:t>overdose</a:t>
            </a:r>
            <a:r>
              <a:rPr lang="de-AT" dirty="0" smtClean="0"/>
              <a:t> </a:t>
            </a:r>
            <a:r>
              <a:rPr lang="de-AT" dirty="0" err="1" smtClean="0"/>
              <a:t>of</a:t>
            </a:r>
            <a:r>
              <a:rPr lang="de-AT" dirty="0" smtClean="0"/>
              <a:t> </a:t>
            </a:r>
            <a:r>
              <a:rPr lang="de-AT" dirty="0" err="1" smtClean="0"/>
              <a:t>Treprostinil</a:t>
            </a:r>
            <a:r>
              <a:rPr lang="de-AT" dirty="0" smtClean="0"/>
              <a:t>.</a:t>
            </a:r>
          </a:p>
        </p:txBody>
      </p:sp>
      <p:sp>
        <p:nvSpPr>
          <p:cNvPr id="28676"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5A1397-7171-4808-AAA3-3C6C7AD65F33}" type="slidenum">
              <a:rPr lang="de-AT" smtClean="0"/>
              <a:pPr eaLnBrk="1" hangingPunct="1"/>
              <a:t>32</a:t>
            </a:fld>
            <a:endParaRPr lang="de-A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izenplatzhalt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AT" dirty="0" smtClean="0"/>
              <a:t>Next, I </a:t>
            </a:r>
            <a:r>
              <a:rPr lang="de-AT" dirty="0" err="1" smtClean="0"/>
              <a:t>want</a:t>
            </a:r>
            <a:r>
              <a:rPr lang="de-AT" dirty="0" smtClean="0"/>
              <a:t> </a:t>
            </a:r>
            <a:r>
              <a:rPr lang="de-AT" dirty="0" err="1" smtClean="0"/>
              <a:t>to</a:t>
            </a:r>
            <a:r>
              <a:rPr lang="de-AT" dirty="0" smtClean="0"/>
              <a:t> </a:t>
            </a:r>
            <a:r>
              <a:rPr lang="de-AT" dirty="0" err="1" smtClean="0"/>
              <a:t>go</a:t>
            </a:r>
            <a:r>
              <a:rPr lang="de-AT" dirty="0" smtClean="0"/>
              <a:t> </a:t>
            </a:r>
            <a:r>
              <a:rPr lang="de-AT" dirty="0" err="1" smtClean="0"/>
              <a:t>through</a:t>
            </a:r>
            <a:r>
              <a:rPr lang="de-AT" dirty="0" smtClean="0"/>
              <a:t> </a:t>
            </a:r>
            <a:r>
              <a:rPr lang="de-AT" dirty="0" err="1" smtClean="0"/>
              <a:t>the</a:t>
            </a:r>
            <a:r>
              <a:rPr lang="de-AT" dirty="0" smtClean="0"/>
              <a:t> </a:t>
            </a:r>
            <a:r>
              <a:rPr lang="de-AT" dirty="0" err="1" smtClean="0"/>
              <a:t>basic</a:t>
            </a:r>
            <a:r>
              <a:rPr lang="de-AT" dirty="0" smtClean="0"/>
              <a:t> pump </a:t>
            </a:r>
            <a:r>
              <a:rPr lang="de-AT" dirty="0" err="1" smtClean="0"/>
              <a:t>refill</a:t>
            </a:r>
            <a:r>
              <a:rPr lang="de-AT" dirty="0" smtClean="0"/>
              <a:t>- </a:t>
            </a:r>
            <a:r>
              <a:rPr lang="de-AT" dirty="0" err="1" smtClean="0"/>
              <a:t>procedure</a:t>
            </a:r>
            <a:r>
              <a:rPr lang="de-AT" dirty="0" smtClean="0"/>
              <a:t>.  (</a:t>
            </a:r>
            <a:r>
              <a:rPr lang="de-AT" dirty="0" err="1" smtClean="0"/>
              <a:t>casual</a:t>
            </a:r>
            <a:r>
              <a:rPr lang="de-AT" dirty="0" smtClean="0"/>
              <a:t>)</a:t>
            </a:r>
          </a:p>
          <a:p>
            <a:pPr eaLnBrk="1" hangingPunct="1">
              <a:spcBef>
                <a:spcPct val="0"/>
              </a:spcBef>
            </a:pPr>
            <a:r>
              <a:rPr lang="de-AT" dirty="0" smtClean="0"/>
              <a:t>After 28 </a:t>
            </a:r>
            <a:r>
              <a:rPr lang="de-AT" dirty="0" err="1" smtClean="0"/>
              <a:t>days</a:t>
            </a:r>
            <a:r>
              <a:rPr lang="de-AT" dirty="0" smtClean="0"/>
              <a:t>, </a:t>
            </a:r>
            <a:r>
              <a:rPr lang="de-AT" dirty="0" err="1" smtClean="0"/>
              <a:t>the</a:t>
            </a:r>
            <a:r>
              <a:rPr lang="de-AT" dirty="0" smtClean="0"/>
              <a:t> </a:t>
            </a:r>
            <a:r>
              <a:rPr lang="de-AT" dirty="0" err="1" smtClean="0"/>
              <a:t>Lenus</a:t>
            </a:r>
            <a:r>
              <a:rPr lang="de-AT" dirty="0" smtClean="0"/>
              <a:t> pro pump </a:t>
            </a:r>
            <a:r>
              <a:rPr lang="de-AT" dirty="0" err="1" smtClean="0"/>
              <a:t>has</a:t>
            </a:r>
            <a:r>
              <a:rPr lang="de-AT" dirty="0" smtClean="0"/>
              <a:t> </a:t>
            </a:r>
            <a:r>
              <a:rPr lang="de-AT" dirty="0" err="1" smtClean="0"/>
              <a:t>to</a:t>
            </a:r>
            <a:r>
              <a:rPr lang="de-AT" dirty="0" smtClean="0"/>
              <a:t> </a:t>
            </a:r>
            <a:r>
              <a:rPr lang="de-AT" dirty="0" err="1" smtClean="0"/>
              <a:t>be</a:t>
            </a:r>
            <a:r>
              <a:rPr lang="de-AT" dirty="0" smtClean="0"/>
              <a:t> </a:t>
            </a:r>
            <a:r>
              <a:rPr lang="de-AT" dirty="0" err="1" smtClean="0"/>
              <a:t>refilled</a:t>
            </a:r>
            <a:r>
              <a:rPr lang="de-AT" dirty="0" smtClean="0"/>
              <a:t>.  </a:t>
            </a:r>
          </a:p>
          <a:p>
            <a:pPr eaLnBrk="1" hangingPunct="1">
              <a:spcBef>
                <a:spcPct val="0"/>
              </a:spcBef>
            </a:pPr>
            <a:r>
              <a:rPr lang="de-AT" dirty="0" smtClean="0"/>
              <a:t>First </a:t>
            </a:r>
            <a:r>
              <a:rPr lang="de-AT" dirty="0" err="1" smtClean="0"/>
              <a:t>of</a:t>
            </a:r>
            <a:r>
              <a:rPr lang="de-AT" dirty="0" smtClean="0"/>
              <a:t> all, </a:t>
            </a:r>
            <a:r>
              <a:rPr lang="de-AT" dirty="0" err="1" smtClean="0"/>
              <a:t>the</a:t>
            </a:r>
            <a:r>
              <a:rPr lang="de-AT" dirty="0" smtClean="0"/>
              <a:t> pump </a:t>
            </a:r>
            <a:r>
              <a:rPr lang="de-AT" dirty="0" err="1" smtClean="0"/>
              <a:t>needs</a:t>
            </a:r>
            <a:r>
              <a:rPr lang="de-AT" dirty="0" smtClean="0"/>
              <a:t> </a:t>
            </a:r>
            <a:r>
              <a:rPr lang="de-AT" dirty="0" err="1" smtClean="0"/>
              <a:t>to</a:t>
            </a:r>
            <a:r>
              <a:rPr lang="de-AT" dirty="0" smtClean="0"/>
              <a:t> </a:t>
            </a:r>
            <a:r>
              <a:rPr lang="de-AT" dirty="0" err="1" smtClean="0"/>
              <a:t>be</a:t>
            </a:r>
            <a:r>
              <a:rPr lang="de-AT" dirty="0" smtClean="0"/>
              <a:t> </a:t>
            </a:r>
            <a:r>
              <a:rPr lang="de-AT" dirty="0" err="1" smtClean="0"/>
              <a:t>localized</a:t>
            </a:r>
            <a:r>
              <a:rPr lang="de-AT" dirty="0" smtClean="0"/>
              <a:t>. </a:t>
            </a:r>
          </a:p>
          <a:p>
            <a:pPr eaLnBrk="1" hangingPunct="1">
              <a:spcBef>
                <a:spcPct val="0"/>
              </a:spcBef>
            </a:pPr>
            <a:r>
              <a:rPr lang="de-AT" dirty="0" err="1" smtClean="0"/>
              <a:t>Then</a:t>
            </a:r>
            <a:r>
              <a:rPr lang="de-AT" dirty="0" smtClean="0"/>
              <a:t> </a:t>
            </a:r>
            <a:r>
              <a:rPr lang="de-AT" dirty="0" err="1" smtClean="0"/>
              <a:t>the</a:t>
            </a:r>
            <a:r>
              <a:rPr lang="de-AT" dirty="0" smtClean="0"/>
              <a:t> </a:t>
            </a:r>
            <a:r>
              <a:rPr lang="de-AT" dirty="0" err="1" smtClean="0"/>
              <a:t>refill</a:t>
            </a:r>
            <a:r>
              <a:rPr lang="de-AT" dirty="0" smtClean="0"/>
              <a:t> </a:t>
            </a:r>
            <a:r>
              <a:rPr lang="de-AT" dirty="0" err="1" smtClean="0"/>
              <a:t>septum</a:t>
            </a:r>
            <a:r>
              <a:rPr lang="de-AT" dirty="0" smtClean="0"/>
              <a:t> </a:t>
            </a:r>
            <a:r>
              <a:rPr lang="de-AT" dirty="0" err="1" smtClean="0"/>
              <a:t>is</a:t>
            </a:r>
            <a:r>
              <a:rPr lang="de-AT" dirty="0" smtClean="0"/>
              <a:t> </a:t>
            </a:r>
            <a:r>
              <a:rPr lang="de-AT" dirty="0" err="1" smtClean="0"/>
              <a:t>localized</a:t>
            </a:r>
            <a:r>
              <a:rPr lang="de-AT" dirty="0" smtClean="0"/>
              <a:t> </a:t>
            </a:r>
            <a:r>
              <a:rPr lang="de-AT" dirty="0" err="1" smtClean="0"/>
              <a:t>with</a:t>
            </a:r>
            <a:r>
              <a:rPr lang="de-AT" dirty="0" smtClean="0"/>
              <a:t> a </a:t>
            </a:r>
            <a:r>
              <a:rPr lang="de-AT" dirty="0" err="1" smtClean="0"/>
              <a:t>detection</a:t>
            </a:r>
            <a:r>
              <a:rPr lang="de-AT" dirty="0" smtClean="0"/>
              <a:t> </a:t>
            </a:r>
            <a:r>
              <a:rPr lang="de-AT" dirty="0" err="1" smtClean="0"/>
              <a:t>device</a:t>
            </a:r>
            <a:r>
              <a:rPr lang="de-AT" dirty="0" smtClean="0"/>
              <a:t>. </a:t>
            </a:r>
          </a:p>
          <a:p>
            <a:pPr eaLnBrk="1" hangingPunct="1">
              <a:spcBef>
                <a:spcPct val="0"/>
              </a:spcBef>
            </a:pPr>
            <a:r>
              <a:rPr lang="de-AT" dirty="0" smtClean="0"/>
              <a:t>After  </a:t>
            </a:r>
            <a:r>
              <a:rPr lang="de-AT" dirty="0" err="1" smtClean="0"/>
              <a:t>skin</a:t>
            </a:r>
            <a:r>
              <a:rPr lang="de-AT" dirty="0" smtClean="0"/>
              <a:t> </a:t>
            </a:r>
            <a:r>
              <a:rPr lang="de-AT" dirty="0" err="1" smtClean="0"/>
              <a:t>disinfection</a:t>
            </a:r>
            <a:r>
              <a:rPr lang="de-AT" dirty="0" smtClean="0"/>
              <a:t> </a:t>
            </a:r>
            <a:r>
              <a:rPr lang="de-AT" dirty="0" err="1" smtClean="0"/>
              <a:t>and</a:t>
            </a:r>
            <a:r>
              <a:rPr lang="de-AT" dirty="0" smtClean="0"/>
              <a:t> </a:t>
            </a:r>
            <a:r>
              <a:rPr lang="de-AT" dirty="0" err="1" smtClean="0"/>
              <a:t>aseptic</a:t>
            </a:r>
            <a:r>
              <a:rPr lang="de-AT" dirty="0" smtClean="0"/>
              <a:t> </a:t>
            </a:r>
            <a:r>
              <a:rPr lang="de-AT" dirty="0" err="1" smtClean="0"/>
              <a:t>covering</a:t>
            </a:r>
            <a:r>
              <a:rPr lang="de-AT" dirty="0" smtClean="0"/>
              <a:t> </a:t>
            </a:r>
            <a:r>
              <a:rPr lang="de-AT" dirty="0" err="1" smtClean="0"/>
              <a:t>the</a:t>
            </a:r>
            <a:r>
              <a:rPr lang="de-AT" dirty="0" smtClean="0"/>
              <a:t> </a:t>
            </a:r>
            <a:r>
              <a:rPr lang="de-AT" dirty="0" err="1" smtClean="0"/>
              <a:t>refill-septum</a:t>
            </a:r>
            <a:r>
              <a:rPr lang="de-AT" dirty="0" smtClean="0"/>
              <a:t> </a:t>
            </a:r>
            <a:r>
              <a:rPr lang="de-AT" dirty="0" err="1" smtClean="0"/>
              <a:t>gets</a:t>
            </a:r>
            <a:r>
              <a:rPr lang="de-AT" dirty="0" smtClean="0"/>
              <a:t> </a:t>
            </a:r>
            <a:r>
              <a:rPr lang="de-AT" dirty="0" err="1" smtClean="0"/>
              <a:t>punctured</a:t>
            </a:r>
            <a:r>
              <a:rPr lang="de-AT" dirty="0" smtClean="0"/>
              <a:t>.</a:t>
            </a:r>
          </a:p>
          <a:p>
            <a:pPr eaLnBrk="1" hangingPunct="1">
              <a:spcBef>
                <a:spcPct val="0"/>
              </a:spcBef>
            </a:pPr>
            <a:r>
              <a:rPr lang="de-AT" dirty="0" err="1" smtClean="0"/>
              <a:t>There</a:t>
            </a:r>
            <a:r>
              <a:rPr lang="de-AT" dirty="0" smtClean="0"/>
              <a:t> </a:t>
            </a:r>
            <a:r>
              <a:rPr lang="de-AT" dirty="0" err="1" smtClean="0"/>
              <a:t>is</a:t>
            </a:r>
            <a:r>
              <a:rPr lang="de-AT" dirty="0" smtClean="0"/>
              <a:t> a </a:t>
            </a:r>
            <a:r>
              <a:rPr lang="de-AT" dirty="0" err="1" smtClean="0"/>
              <a:t>reflow</a:t>
            </a:r>
            <a:r>
              <a:rPr lang="de-AT" dirty="0" smtClean="0"/>
              <a:t> </a:t>
            </a:r>
            <a:r>
              <a:rPr lang="de-AT" dirty="0" err="1" smtClean="0"/>
              <a:t>of</a:t>
            </a:r>
            <a:r>
              <a:rPr lang="de-AT" dirty="0" smtClean="0"/>
              <a:t> </a:t>
            </a:r>
            <a:r>
              <a:rPr lang="de-AT" dirty="0" err="1" smtClean="0"/>
              <a:t>about</a:t>
            </a:r>
            <a:r>
              <a:rPr lang="de-AT" dirty="0" smtClean="0"/>
              <a:t> 3-5 ml </a:t>
            </a:r>
            <a:r>
              <a:rPr lang="de-AT" dirty="0" err="1" smtClean="0"/>
              <a:t>of</a:t>
            </a:r>
            <a:r>
              <a:rPr lang="de-AT" dirty="0" smtClean="0"/>
              <a:t> fluid, </a:t>
            </a:r>
            <a:r>
              <a:rPr lang="de-AT" dirty="0" err="1" smtClean="0"/>
              <a:t>which</a:t>
            </a:r>
            <a:r>
              <a:rPr lang="de-AT" dirty="0" smtClean="0"/>
              <a:t> </a:t>
            </a:r>
            <a:r>
              <a:rPr lang="de-AT" dirty="0" err="1" smtClean="0"/>
              <a:t>gives</a:t>
            </a:r>
            <a:r>
              <a:rPr lang="de-AT" dirty="0" smtClean="0"/>
              <a:t> </a:t>
            </a:r>
            <a:r>
              <a:rPr lang="de-AT" dirty="0" err="1" smtClean="0"/>
              <a:t>you</a:t>
            </a:r>
            <a:r>
              <a:rPr lang="de-AT" dirty="0" smtClean="0"/>
              <a:t> </a:t>
            </a:r>
            <a:r>
              <a:rPr lang="de-AT" dirty="0" err="1" smtClean="0"/>
              <a:t>the</a:t>
            </a:r>
            <a:r>
              <a:rPr lang="de-AT" dirty="0" smtClean="0"/>
              <a:t> </a:t>
            </a:r>
            <a:r>
              <a:rPr lang="de-AT" dirty="0" err="1" smtClean="0"/>
              <a:t>guarantee</a:t>
            </a:r>
            <a:r>
              <a:rPr lang="de-AT" dirty="0" smtClean="0"/>
              <a:t> </a:t>
            </a:r>
            <a:r>
              <a:rPr lang="de-AT" dirty="0" err="1" smtClean="0"/>
              <a:t>that</a:t>
            </a:r>
            <a:r>
              <a:rPr lang="de-AT" dirty="0" smtClean="0"/>
              <a:t> </a:t>
            </a:r>
            <a:r>
              <a:rPr lang="de-AT" dirty="0" err="1" smtClean="0"/>
              <a:t>the</a:t>
            </a:r>
            <a:r>
              <a:rPr lang="de-AT" dirty="0" smtClean="0"/>
              <a:t> pump </a:t>
            </a:r>
            <a:r>
              <a:rPr lang="de-AT" dirty="0" err="1" smtClean="0"/>
              <a:t>is</a:t>
            </a:r>
            <a:r>
              <a:rPr lang="de-AT" dirty="0" smtClean="0"/>
              <a:t> </a:t>
            </a:r>
            <a:r>
              <a:rPr lang="de-AT" dirty="0" err="1" smtClean="0"/>
              <a:t>working</a:t>
            </a:r>
            <a:r>
              <a:rPr lang="de-AT" dirty="0" smtClean="0"/>
              <a:t> </a:t>
            </a:r>
            <a:r>
              <a:rPr lang="de-AT" dirty="0" err="1" smtClean="0"/>
              <a:t>properly</a:t>
            </a:r>
            <a:r>
              <a:rPr lang="de-AT" dirty="0" smtClean="0"/>
              <a:t> </a:t>
            </a:r>
            <a:r>
              <a:rPr lang="de-AT" dirty="0" err="1" smtClean="0"/>
              <a:t>and</a:t>
            </a:r>
            <a:r>
              <a:rPr lang="de-AT" dirty="0" smtClean="0"/>
              <a:t> </a:t>
            </a:r>
            <a:r>
              <a:rPr lang="de-AT" dirty="0" err="1" smtClean="0"/>
              <a:t>that</a:t>
            </a:r>
            <a:r>
              <a:rPr lang="de-AT" dirty="0" smtClean="0"/>
              <a:t> </a:t>
            </a:r>
            <a:r>
              <a:rPr lang="de-AT" dirty="0" err="1" smtClean="0"/>
              <a:t>the</a:t>
            </a:r>
            <a:r>
              <a:rPr lang="de-AT" dirty="0" smtClean="0"/>
              <a:t> </a:t>
            </a:r>
            <a:r>
              <a:rPr lang="de-AT" dirty="0" err="1" smtClean="0"/>
              <a:t>needle</a:t>
            </a:r>
            <a:r>
              <a:rPr lang="de-AT" dirty="0" smtClean="0"/>
              <a:t> </a:t>
            </a:r>
            <a:r>
              <a:rPr lang="de-AT" dirty="0" err="1" smtClean="0"/>
              <a:t>is</a:t>
            </a:r>
            <a:r>
              <a:rPr lang="de-AT" dirty="0" smtClean="0"/>
              <a:t> in </a:t>
            </a:r>
            <a:r>
              <a:rPr lang="de-AT" dirty="0" err="1" smtClean="0"/>
              <a:t>the</a:t>
            </a:r>
            <a:r>
              <a:rPr lang="de-AT" dirty="0" smtClean="0"/>
              <a:t> </a:t>
            </a:r>
            <a:r>
              <a:rPr lang="de-AT" dirty="0" err="1" smtClean="0"/>
              <a:t>right</a:t>
            </a:r>
            <a:r>
              <a:rPr lang="de-AT" dirty="0" smtClean="0"/>
              <a:t> </a:t>
            </a:r>
            <a:r>
              <a:rPr lang="de-AT" dirty="0" err="1" smtClean="0"/>
              <a:t>position</a:t>
            </a:r>
            <a:r>
              <a:rPr lang="de-AT" dirty="0" smtClean="0"/>
              <a:t>. </a:t>
            </a:r>
          </a:p>
          <a:p>
            <a:pPr eaLnBrk="1" hangingPunct="1">
              <a:spcBef>
                <a:spcPct val="0"/>
              </a:spcBef>
            </a:pPr>
            <a:r>
              <a:rPr lang="de-AT" dirty="0" err="1" smtClean="0"/>
              <a:t>Finally</a:t>
            </a:r>
            <a:r>
              <a:rPr lang="de-AT" dirty="0" smtClean="0"/>
              <a:t>, </a:t>
            </a:r>
            <a:r>
              <a:rPr lang="de-AT" dirty="0" err="1" smtClean="0"/>
              <a:t>the</a:t>
            </a:r>
            <a:r>
              <a:rPr lang="de-AT" dirty="0" smtClean="0"/>
              <a:t> pump </a:t>
            </a:r>
            <a:r>
              <a:rPr lang="de-AT" dirty="0" err="1" smtClean="0"/>
              <a:t>is</a:t>
            </a:r>
            <a:r>
              <a:rPr lang="de-AT" dirty="0" smtClean="0"/>
              <a:t>  </a:t>
            </a:r>
            <a:r>
              <a:rPr lang="de-AT" dirty="0" err="1" smtClean="0"/>
              <a:t>refilled</a:t>
            </a:r>
            <a:r>
              <a:rPr lang="de-AT" dirty="0" smtClean="0"/>
              <a:t> </a:t>
            </a:r>
            <a:r>
              <a:rPr lang="de-AT" dirty="0" err="1" smtClean="0"/>
              <a:t>with</a:t>
            </a:r>
            <a:r>
              <a:rPr lang="de-AT" dirty="0" smtClean="0"/>
              <a:t>  40 ml </a:t>
            </a:r>
            <a:r>
              <a:rPr lang="de-AT" dirty="0" err="1" smtClean="0"/>
              <a:t>of</a:t>
            </a:r>
            <a:r>
              <a:rPr lang="de-AT" dirty="0" smtClean="0"/>
              <a:t> a </a:t>
            </a:r>
            <a:r>
              <a:rPr lang="de-AT" dirty="0" err="1" smtClean="0"/>
              <a:t>mixture</a:t>
            </a:r>
            <a:r>
              <a:rPr lang="de-AT" dirty="0" smtClean="0"/>
              <a:t> </a:t>
            </a:r>
            <a:r>
              <a:rPr lang="de-AT" dirty="0" err="1" smtClean="0"/>
              <a:t>of</a:t>
            </a:r>
            <a:r>
              <a:rPr lang="de-AT" dirty="0" smtClean="0"/>
              <a:t> </a:t>
            </a:r>
            <a:r>
              <a:rPr lang="de-AT" dirty="0" err="1" smtClean="0"/>
              <a:t>Treprostinil</a:t>
            </a:r>
            <a:r>
              <a:rPr lang="de-AT" dirty="0" smtClean="0"/>
              <a:t> </a:t>
            </a:r>
            <a:r>
              <a:rPr lang="de-AT" dirty="0" err="1" smtClean="0"/>
              <a:t>and</a:t>
            </a:r>
            <a:r>
              <a:rPr lang="de-AT" dirty="0" smtClean="0"/>
              <a:t> </a:t>
            </a:r>
            <a:r>
              <a:rPr lang="de-AT" dirty="0" err="1" smtClean="0"/>
              <a:t>physiological</a:t>
            </a:r>
            <a:r>
              <a:rPr lang="de-AT" dirty="0" smtClean="0"/>
              <a:t> </a:t>
            </a:r>
            <a:r>
              <a:rPr lang="de-AT" dirty="0" err="1" smtClean="0"/>
              <a:t>sodium</a:t>
            </a:r>
            <a:r>
              <a:rPr lang="de-AT" dirty="0" smtClean="0"/>
              <a:t> </a:t>
            </a:r>
            <a:r>
              <a:rPr lang="de-AT" dirty="0" err="1" smtClean="0"/>
              <a:t>chloride</a:t>
            </a:r>
            <a:r>
              <a:rPr lang="de-AT" dirty="0" smtClean="0"/>
              <a:t> </a:t>
            </a:r>
            <a:r>
              <a:rPr lang="de-AT" dirty="0" err="1" smtClean="0"/>
              <a:t>solution</a:t>
            </a:r>
            <a:r>
              <a:rPr lang="de-AT" dirty="0" smtClean="0"/>
              <a:t>.</a:t>
            </a:r>
          </a:p>
          <a:p>
            <a:pPr eaLnBrk="1" hangingPunct="1">
              <a:spcBef>
                <a:spcPct val="0"/>
              </a:spcBef>
            </a:pPr>
            <a:endParaRPr lang="de-DE" dirty="0" smtClean="0"/>
          </a:p>
          <a:p>
            <a:pPr eaLnBrk="1" hangingPunct="1">
              <a:spcBef>
                <a:spcPct val="0"/>
              </a:spcBef>
            </a:pPr>
            <a:r>
              <a:rPr lang="de-DE" dirty="0" smtClean="0"/>
              <a:t>The </a:t>
            </a:r>
            <a:r>
              <a:rPr lang="de-DE" dirty="0" err="1" smtClean="0"/>
              <a:t>reason</a:t>
            </a:r>
            <a:r>
              <a:rPr lang="de-DE" dirty="0" smtClean="0"/>
              <a:t> </a:t>
            </a:r>
            <a:r>
              <a:rPr lang="de-DE" dirty="0" err="1" smtClean="0"/>
              <a:t>for</a:t>
            </a:r>
            <a:r>
              <a:rPr lang="de-DE" dirty="0" smtClean="0"/>
              <a:t> </a:t>
            </a:r>
            <a:r>
              <a:rPr lang="de-DE" dirty="0" err="1" smtClean="0"/>
              <a:t>this</a:t>
            </a:r>
            <a:r>
              <a:rPr lang="de-DE" dirty="0" smtClean="0"/>
              <a:t> </a:t>
            </a:r>
            <a:r>
              <a:rPr lang="de-DE" dirty="0" err="1" smtClean="0"/>
              <a:t>is</a:t>
            </a:r>
            <a:r>
              <a:rPr lang="de-DE" dirty="0" smtClean="0"/>
              <a:t>, </a:t>
            </a:r>
            <a:r>
              <a:rPr lang="de-DE" dirty="0" err="1" smtClean="0"/>
              <a:t>that</a:t>
            </a:r>
            <a:r>
              <a:rPr lang="de-DE" dirty="0" smtClean="0"/>
              <a:t> </a:t>
            </a:r>
            <a:r>
              <a:rPr lang="de-DE" dirty="0" err="1" smtClean="0"/>
              <a:t>the</a:t>
            </a:r>
            <a:r>
              <a:rPr lang="de-AT" dirty="0" smtClean="0"/>
              <a:t> pump </a:t>
            </a:r>
            <a:r>
              <a:rPr lang="de-AT" dirty="0" err="1" smtClean="0"/>
              <a:t>operates</a:t>
            </a:r>
            <a:r>
              <a:rPr lang="de-AT" dirty="0" smtClean="0"/>
              <a:t> </a:t>
            </a:r>
            <a:r>
              <a:rPr lang="de-AT" dirty="0" err="1" smtClean="0"/>
              <a:t>at</a:t>
            </a:r>
            <a:r>
              <a:rPr lang="de-AT" dirty="0" smtClean="0"/>
              <a:t> a  </a:t>
            </a:r>
            <a:r>
              <a:rPr lang="de-AT" dirty="0" err="1" smtClean="0"/>
              <a:t>constant</a:t>
            </a:r>
            <a:r>
              <a:rPr lang="de-AT" dirty="0" smtClean="0"/>
              <a:t> </a:t>
            </a:r>
            <a:r>
              <a:rPr lang="de-AT" dirty="0" err="1" smtClean="0"/>
              <a:t>flow</a:t>
            </a:r>
            <a:r>
              <a:rPr lang="de-AT" dirty="0" smtClean="0"/>
              <a:t> rate  </a:t>
            </a:r>
            <a:r>
              <a:rPr lang="de-AT" dirty="0" err="1" smtClean="0"/>
              <a:t>of</a:t>
            </a:r>
            <a:r>
              <a:rPr lang="de-AT" dirty="0" smtClean="0"/>
              <a:t> 1.3 ml per </a:t>
            </a:r>
            <a:r>
              <a:rPr lang="de-AT" dirty="0" err="1" smtClean="0"/>
              <a:t>day</a:t>
            </a:r>
            <a:r>
              <a:rPr lang="de-AT" dirty="0" smtClean="0"/>
              <a:t>. </a:t>
            </a:r>
            <a:r>
              <a:rPr lang="de-AT" dirty="0" err="1" smtClean="0"/>
              <a:t>Treprostinil</a:t>
            </a:r>
            <a:r>
              <a:rPr lang="de-AT" dirty="0" smtClean="0"/>
              <a:t> </a:t>
            </a:r>
            <a:r>
              <a:rPr lang="de-AT" dirty="0" err="1" smtClean="0"/>
              <a:t>is</a:t>
            </a:r>
            <a:r>
              <a:rPr lang="de-AT" dirty="0" smtClean="0"/>
              <a:t> </a:t>
            </a:r>
            <a:r>
              <a:rPr lang="de-AT" dirty="0" err="1" smtClean="0"/>
              <a:t>diluted</a:t>
            </a:r>
            <a:r>
              <a:rPr lang="de-AT" dirty="0" smtClean="0"/>
              <a:t> </a:t>
            </a:r>
            <a:r>
              <a:rPr lang="de-AT" dirty="0" err="1" smtClean="0"/>
              <a:t>with</a:t>
            </a:r>
            <a:r>
              <a:rPr lang="de-AT" dirty="0" smtClean="0"/>
              <a:t> a </a:t>
            </a:r>
            <a:r>
              <a:rPr lang="de-AT" dirty="0" err="1" smtClean="0"/>
              <a:t>sodium</a:t>
            </a:r>
            <a:r>
              <a:rPr lang="de-AT" dirty="0" smtClean="0"/>
              <a:t> </a:t>
            </a:r>
            <a:r>
              <a:rPr lang="de-AT" dirty="0" err="1" smtClean="0"/>
              <a:t>chloride</a:t>
            </a:r>
            <a:r>
              <a:rPr lang="de-AT" dirty="0" smtClean="0"/>
              <a:t> </a:t>
            </a:r>
            <a:r>
              <a:rPr lang="de-AT" dirty="0" err="1" smtClean="0"/>
              <a:t>solution</a:t>
            </a:r>
            <a:r>
              <a:rPr lang="de-AT" dirty="0" smtClean="0"/>
              <a:t> in </a:t>
            </a:r>
            <a:r>
              <a:rPr lang="de-AT" dirty="0" err="1" smtClean="0"/>
              <a:t>order</a:t>
            </a:r>
            <a:r>
              <a:rPr lang="de-AT" dirty="0" smtClean="0"/>
              <a:t> </a:t>
            </a:r>
            <a:r>
              <a:rPr lang="de-AT" dirty="0" err="1" smtClean="0"/>
              <a:t>to</a:t>
            </a:r>
            <a:r>
              <a:rPr lang="de-AT" dirty="0" smtClean="0"/>
              <a:t> </a:t>
            </a:r>
            <a:r>
              <a:rPr lang="de-AT" dirty="0" err="1" smtClean="0"/>
              <a:t>achieve</a:t>
            </a:r>
            <a:r>
              <a:rPr lang="de-AT" dirty="0" smtClean="0"/>
              <a:t> </a:t>
            </a:r>
            <a:r>
              <a:rPr lang="de-AT" dirty="0" err="1" smtClean="0"/>
              <a:t>the</a:t>
            </a:r>
            <a:r>
              <a:rPr lang="de-AT" dirty="0" smtClean="0"/>
              <a:t> </a:t>
            </a:r>
            <a:r>
              <a:rPr lang="de-AT" dirty="0" err="1" smtClean="0"/>
              <a:t>exact</a:t>
            </a:r>
            <a:r>
              <a:rPr lang="de-AT" dirty="0" smtClean="0"/>
              <a:t> </a:t>
            </a:r>
            <a:r>
              <a:rPr lang="de-AT" dirty="0" err="1" smtClean="0"/>
              <a:t>daily</a:t>
            </a:r>
            <a:r>
              <a:rPr lang="de-AT" dirty="0" smtClean="0"/>
              <a:t> </a:t>
            </a:r>
            <a:r>
              <a:rPr lang="de-AT" dirty="0" err="1" smtClean="0"/>
              <a:t>dosage</a:t>
            </a:r>
            <a:r>
              <a:rPr lang="de-AT" dirty="0" smtClean="0"/>
              <a:t>.</a:t>
            </a:r>
          </a:p>
          <a:p>
            <a:pPr eaLnBrk="1" hangingPunct="1">
              <a:spcBef>
                <a:spcPct val="0"/>
              </a:spcBef>
            </a:pPr>
            <a:endParaRPr lang="de-AT" dirty="0" smtClean="0"/>
          </a:p>
        </p:txBody>
      </p:sp>
      <p:sp>
        <p:nvSpPr>
          <p:cNvPr id="29700"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6C8F38-7959-40B6-9D54-9C6DE62503D0}" type="slidenum">
              <a:rPr lang="de-AT" smtClean="0"/>
              <a:pPr eaLnBrk="1" hangingPunct="1"/>
              <a:t>33</a:t>
            </a:fld>
            <a:endParaRPr lang="de-A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F46455-BF59-4021-8EC9-19D2000585E2}" type="slidenum">
              <a:rPr lang="en-GB" smtClean="0"/>
              <a:pPr/>
              <a:t>37</a:t>
            </a:fld>
            <a:endParaRPr lang="en-GB" dirty="0"/>
          </a:p>
        </p:txBody>
      </p:sp>
    </p:spTree>
    <p:extLst>
      <p:ext uri="{BB962C8B-B14F-4D97-AF65-F5344CB8AC3E}">
        <p14:creationId xmlns:p14="http://schemas.microsoft.com/office/powerpoint/2010/main" xmlns="" val="2456845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CE65E-AC45-5344-96BF-B7807DAD1E76}"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92554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CE65E-AC45-5344-96BF-B7807DAD1E7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376572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51278" y="9431262"/>
            <a:ext cx="2944811" cy="495379"/>
          </a:xfrm>
          <a:prstGeom prst="rect">
            <a:avLst/>
          </a:prstGeom>
          <a:extLst/>
        </p:spPr>
        <p:txBody>
          <a:bodyPr vert="horz" lIns="92197" tIns="46098" rIns="92197" bIns="46098" rtlCol="0" anchor="b"/>
          <a:lstStyle>
            <a:defPPr>
              <a:defRPr lang="en-US"/>
            </a:defPPr>
            <a:lvl1pPr algn="r">
              <a:defRPr sz="1100">
                <a:solidFill>
                  <a:prstClr val="black"/>
                </a:solidFill>
                <a:latin typeface="Arial" pitchFamily="34" charset="0"/>
                <a:cs typeface="Arial" pitchFamily="34" charset="0"/>
              </a:defRPr>
            </a:lvl1pPr>
          </a:lstStyle>
          <a:p>
            <a:fld id="{2E1B76FC-7FE2-47F9-BF14-5491C966FB35}" type="slidenum">
              <a:rPr lang="en-GB"/>
              <a:pPr/>
              <a:t>6</a:t>
            </a:fld>
            <a:endParaRPr lang="en-GB" dirty="0"/>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0" name="Rectangle 3"/>
          <p:cNvSpPr>
            <a:spLocks noGrp="1" noChangeArrowheads="1"/>
          </p:cNvSpPr>
          <p:nvPr>
            <p:ph type="body" idx="1"/>
          </p:nvPr>
        </p:nvSpPr>
        <p:spPr bwMode="auto">
          <a:xfrm>
            <a:off x="679454" y="4718805"/>
            <a:ext cx="5438775" cy="446476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52" tIns="48827" rIns="97652" bIns="48827"/>
          <a:lstStyle/>
          <a:p>
            <a:pPr>
              <a:spcBef>
                <a:spcPts val="605"/>
              </a:spcBef>
            </a:pPr>
            <a:endParaRPr lang="de-DE" dirty="0" smtClean="0"/>
          </a:p>
        </p:txBody>
      </p:sp>
      <p:sp>
        <p:nvSpPr>
          <p:cNvPr id="5" name="Footer Placeholder 4"/>
          <p:cNvSpPr>
            <a:spLocks noGrp="1"/>
          </p:cNvSpPr>
          <p:nvPr>
            <p:ph type="ftr" sz="quarter" idx="4"/>
          </p:nvPr>
        </p:nvSpPr>
        <p:spPr>
          <a:xfrm>
            <a:off x="1" y="9430097"/>
            <a:ext cx="2945658" cy="496411"/>
          </a:xfrm>
        </p:spPr>
        <p:txBody>
          <a:bodyPr/>
          <a:lstStyle/>
          <a:p>
            <a:r>
              <a:rPr lang="de-CH" sz="1100" dirty="0" err="1">
                <a:solidFill>
                  <a:prstClr val="black"/>
                </a:solidFill>
                <a:latin typeface="Arial" pitchFamily="34" charset="0"/>
                <a:cs typeface="Arial" pitchFamily="34" charset="0"/>
              </a:rPr>
              <a:t>Confidential</a:t>
            </a:r>
            <a:endParaRPr lang="de-CH" sz="11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60723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51278" y="9431262"/>
            <a:ext cx="2944811" cy="495379"/>
          </a:xfrm>
          <a:prstGeom prst="rect">
            <a:avLst/>
          </a:prstGeom>
          <a:extLst/>
        </p:spPr>
        <p:txBody>
          <a:bodyPr vert="horz" lIns="92197" tIns="46098" rIns="92197" bIns="46098" rtlCol="0" anchor="b"/>
          <a:lstStyle>
            <a:defPPr>
              <a:defRPr lang="en-US"/>
            </a:defPPr>
            <a:lvl1pPr algn="r">
              <a:defRPr sz="1100">
                <a:solidFill>
                  <a:prstClr val="black"/>
                </a:solidFill>
                <a:latin typeface="Arial" pitchFamily="34" charset="0"/>
                <a:cs typeface="Arial" pitchFamily="34" charset="0"/>
              </a:defRPr>
            </a:lvl1pPr>
          </a:lstStyle>
          <a:p>
            <a:fld id="{2E1B76FC-7FE2-47F9-BF14-5491C966FB35}" type="slidenum">
              <a:rPr lang="en-GB"/>
              <a:pPr/>
              <a:t>7</a:t>
            </a:fld>
            <a:endParaRPr lang="en-GB" dirty="0"/>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0" name="Rectangle 3"/>
          <p:cNvSpPr>
            <a:spLocks noGrp="1" noChangeArrowheads="1"/>
          </p:cNvSpPr>
          <p:nvPr>
            <p:ph type="body" idx="1"/>
          </p:nvPr>
        </p:nvSpPr>
        <p:spPr bwMode="auto">
          <a:xfrm>
            <a:off x="679454" y="4718805"/>
            <a:ext cx="5438775" cy="446476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52" tIns="48827" rIns="97652" bIns="48827"/>
          <a:lstStyle/>
          <a:p>
            <a:pPr>
              <a:spcBef>
                <a:spcPts val="605"/>
              </a:spcBef>
            </a:pPr>
            <a:endParaRPr lang="de-DE" dirty="0" smtClean="0"/>
          </a:p>
        </p:txBody>
      </p:sp>
      <p:sp>
        <p:nvSpPr>
          <p:cNvPr id="5" name="Footer Placeholder 4"/>
          <p:cNvSpPr>
            <a:spLocks noGrp="1"/>
          </p:cNvSpPr>
          <p:nvPr>
            <p:ph type="ftr" sz="quarter" idx="4"/>
          </p:nvPr>
        </p:nvSpPr>
        <p:spPr>
          <a:xfrm>
            <a:off x="1" y="9430097"/>
            <a:ext cx="2945658" cy="496411"/>
          </a:xfrm>
        </p:spPr>
        <p:txBody>
          <a:bodyPr/>
          <a:lstStyle/>
          <a:p>
            <a:r>
              <a:rPr lang="de-CH" sz="1100" dirty="0" err="1">
                <a:solidFill>
                  <a:prstClr val="black"/>
                </a:solidFill>
                <a:latin typeface="Arial" pitchFamily="34" charset="0"/>
                <a:cs typeface="Arial" pitchFamily="34" charset="0"/>
              </a:rPr>
              <a:t>Confidential</a:t>
            </a:r>
            <a:endParaRPr lang="de-CH" sz="11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42333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cs-CZ"/>
          </a:p>
        </p:txBody>
      </p:sp>
      <p:sp>
        <p:nvSpPr>
          <p:cNvPr id="38915"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a:cs typeface="msgothic"/>
              </a:rPr>
              <a:t>Meta-analysis of published randomized controlled studies (identified by first author and year of publication) in pulmonary arterial hypertension as of May 2010. The primary analysis has included 3780 patients of 23 trials. The figure shows the cumulative RR estimate of death in active treatment groups when compared with control groups stratified according to treatment class (inverse variance method). Studies with no events in both groups were excluded. An overall reduction of mortality of 44% (P = 0.016) is shown. The sensitivity analysis, including two additional studies (59 patients) in which two treatment strategies were compared, confirmed a reduction in mortality of 39% (P = 0.041). The subgroup analysis of the three classes of approved drugs achieved a similar favourable reduction in mortality, although no statistical significance was achieved individually. RR, relative risk. Modified from Galiè et al.12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GB" altLang="en-US" dirty="0"/>
          </a:p>
        </p:txBody>
      </p:sp>
      <p:sp>
        <p:nvSpPr>
          <p:cNvPr id="4" name="Slide Number Placeholder 3"/>
          <p:cNvSpPr>
            <a:spLocks noGrp="1"/>
          </p:cNvSpPr>
          <p:nvPr>
            <p:ph type="sldNum" sz="quarter" idx="10"/>
          </p:nvPr>
        </p:nvSpPr>
        <p:spPr/>
        <p:txBody>
          <a:bodyPr vert="horz" lIns="91423" tIns="45711" rIns="91423" bIns="45711" rtlCol="0" anchor="b"/>
          <a:lstStyle/>
          <a:p>
            <a:fld id="{0315ED15-8509-4465-BFDD-3ECD5090CAD8}" type="slidenum">
              <a:rPr lang="en-GB" sz="1100">
                <a:solidFill>
                  <a:prstClr val="black"/>
                </a:solidFill>
                <a:cs typeface="Arial" pitchFamily="34" charset="0"/>
              </a:rPr>
              <a:pPr/>
              <a:t>14</a:t>
            </a:fld>
            <a:endParaRPr lang="en-GB" sz="1100" dirty="0">
              <a:solidFill>
                <a:prstClr val="black"/>
              </a:solidFill>
              <a:cs typeface="Arial" pitchFamily="34" charset="0"/>
            </a:endParaRPr>
          </a:p>
        </p:txBody>
      </p:sp>
      <p:sp>
        <p:nvSpPr>
          <p:cNvPr id="5" name="Footer Placeholder 4"/>
          <p:cNvSpPr>
            <a:spLocks noGrp="1"/>
          </p:cNvSpPr>
          <p:nvPr>
            <p:ph type="ftr" sz="quarter" idx="4"/>
          </p:nvPr>
        </p:nvSpPr>
        <p:spPr>
          <a:xfrm>
            <a:off x="1" y="9360732"/>
            <a:ext cx="2916767" cy="492761"/>
          </a:xfrm>
        </p:spPr>
        <p:txBody>
          <a:bodyPr/>
          <a:lstStyle/>
          <a:p>
            <a:r>
              <a:rPr lang="en-GB" sz="1100" dirty="0">
                <a:solidFill>
                  <a:prstClr val="black"/>
                </a:solidFill>
                <a:cs typeface="Arial" pitchFamily="34" charset="0"/>
              </a:rPr>
              <a:t>Confidential</a:t>
            </a:r>
          </a:p>
        </p:txBody>
      </p:sp>
    </p:spTree>
    <p:extLst>
      <p:ext uri="{BB962C8B-B14F-4D97-AF65-F5344CB8AC3E}">
        <p14:creationId xmlns:p14="http://schemas.microsoft.com/office/powerpoint/2010/main" xmlns="" val="347751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F46455-BF59-4021-8EC9-19D2000585E2}" type="slidenum">
              <a:rPr lang="en-GB" smtClean="0"/>
              <a:pPr/>
              <a:t>17</a:t>
            </a:fld>
            <a:endParaRPr lang="en-GB" dirty="0"/>
          </a:p>
        </p:txBody>
      </p:sp>
    </p:spTree>
    <p:extLst>
      <p:ext uri="{BB962C8B-B14F-4D97-AF65-F5344CB8AC3E}">
        <p14:creationId xmlns:p14="http://schemas.microsoft.com/office/powerpoint/2010/main" xmlns="" val="77771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5"/>
              </a:spcBef>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vert="horz" lIns="92208" tIns="46104" rIns="92208" bIns="46104" rtlCol="0" anchor="b"/>
          <a:lstStyle/>
          <a:p>
            <a:fld id="{5A921EB8-E35E-4F5F-B2B6-CC5079FC94BF}" type="slidenum">
              <a:rPr lang="en-GB" sz="1000">
                <a:solidFill>
                  <a:prstClr val="black"/>
                </a:solidFill>
                <a:latin typeface="Arial" panose="020B0604020202020204" pitchFamily="34" charset="0"/>
                <a:cs typeface="Arial" panose="020B0604020202020204" pitchFamily="34" charset="0"/>
              </a:rPr>
              <a:pPr/>
              <a:t>19</a:t>
            </a:fld>
            <a:endParaRPr lang="en-GB"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5615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CE65E-AC45-5344-96BF-B7807DAD1E7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253411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AT" dirty="0" err="1" smtClean="0"/>
              <a:t>Prostanoids</a:t>
            </a:r>
            <a:r>
              <a:rPr lang="de-AT" dirty="0" smtClean="0"/>
              <a:t> </a:t>
            </a:r>
            <a:r>
              <a:rPr lang="de-AT" dirty="0" err="1" smtClean="0"/>
              <a:t>are</a:t>
            </a:r>
            <a:r>
              <a:rPr lang="de-AT" dirty="0" smtClean="0"/>
              <a:t>  </a:t>
            </a:r>
            <a:r>
              <a:rPr lang="de-AT" dirty="0" err="1" smtClean="0"/>
              <a:t>known</a:t>
            </a:r>
            <a:r>
              <a:rPr lang="de-AT" dirty="0" smtClean="0"/>
              <a:t> </a:t>
            </a:r>
            <a:r>
              <a:rPr lang="de-AT" dirty="0" err="1" smtClean="0"/>
              <a:t>to</a:t>
            </a:r>
            <a:r>
              <a:rPr lang="de-AT" dirty="0" smtClean="0"/>
              <a:t> </a:t>
            </a:r>
            <a:r>
              <a:rPr lang="de-AT" dirty="0" err="1" smtClean="0"/>
              <a:t>be</a:t>
            </a:r>
            <a:r>
              <a:rPr lang="de-AT" dirty="0" smtClean="0"/>
              <a:t> </a:t>
            </a:r>
            <a:r>
              <a:rPr lang="de-AT" dirty="0" err="1" smtClean="0"/>
              <a:t>very</a:t>
            </a:r>
            <a:r>
              <a:rPr lang="de-AT" dirty="0" smtClean="0"/>
              <a:t> potent </a:t>
            </a:r>
            <a:r>
              <a:rPr lang="de-AT" dirty="0" err="1" smtClean="0"/>
              <a:t>and</a:t>
            </a:r>
            <a:r>
              <a:rPr lang="de-AT" dirty="0" smtClean="0"/>
              <a:t> </a:t>
            </a:r>
            <a:r>
              <a:rPr lang="de-AT" dirty="0" err="1" smtClean="0"/>
              <a:t>efficient</a:t>
            </a:r>
            <a:r>
              <a:rPr lang="de-AT" dirty="0" smtClean="0"/>
              <a:t>  in  </a:t>
            </a:r>
            <a:r>
              <a:rPr lang="de-AT" dirty="0" err="1" smtClean="0"/>
              <a:t>improving</a:t>
            </a:r>
            <a:r>
              <a:rPr lang="de-AT" dirty="0" smtClean="0"/>
              <a:t>  </a:t>
            </a:r>
            <a:r>
              <a:rPr lang="de-AT" dirty="0" err="1" smtClean="0"/>
              <a:t>the</a:t>
            </a:r>
            <a:r>
              <a:rPr lang="de-AT" dirty="0" smtClean="0"/>
              <a:t> </a:t>
            </a:r>
            <a:r>
              <a:rPr lang="de-AT" dirty="0" err="1" smtClean="0"/>
              <a:t>symptoms</a:t>
            </a:r>
            <a:r>
              <a:rPr lang="de-AT" dirty="0" smtClean="0"/>
              <a:t> </a:t>
            </a:r>
            <a:r>
              <a:rPr lang="de-AT" dirty="0" err="1" smtClean="0"/>
              <a:t>correlated</a:t>
            </a:r>
            <a:r>
              <a:rPr lang="de-AT" dirty="0" smtClean="0"/>
              <a:t> </a:t>
            </a:r>
            <a:r>
              <a:rPr lang="de-AT" dirty="0" err="1" smtClean="0"/>
              <a:t>to</a:t>
            </a:r>
            <a:r>
              <a:rPr lang="de-AT" dirty="0" smtClean="0"/>
              <a:t> PAH </a:t>
            </a:r>
            <a:r>
              <a:rPr lang="de-AT" dirty="0" err="1" smtClean="0"/>
              <a:t>and</a:t>
            </a:r>
            <a:r>
              <a:rPr lang="de-AT" dirty="0" smtClean="0"/>
              <a:t> in </a:t>
            </a:r>
            <a:r>
              <a:rPr lang="de-AT" dirty="0" err="1" smtClean="0"/>
              <a:t>prolonging</a:t>
            </a:r>
            <a:r>
              <a:rPr lang="de-AT" dirty="0" smtClean="0"/>
              <a:t>  </a:t>
            </a:r>
            <a:r>
              <a:rPr lang="de-AT" dirty="0" err="1" smtClean="0"/>
              <a:t>life</a:t>
            </a:r>
            <a:r>
              <a:rPr lang="de-AT" dirty="0" smtClean="0"/>
              <a:t> </a:t>
            </a:r>
            <a:r>
              <a:rPr lang="de-AT" dirty="0" err="1" smtClean="0"/>
              <a:t>expectancy</a:t>
            </a:r>
            <a:r>
              <a:rPr lang="de-AT" dirty="0" smtClean="0"/>
              <a:t>.  </a:t>
            </a:r>
            <a:r>
              <a:rPr lang="de-AT" dirty="0" err="1" smtClean="0"/>
              <a:t>Infact</a:t>
            </a:r>
            <a:r>
              <a:rPr lang="de-AT" dirty="0" smtClean="0"/>
              <a:t>, </a:t>
            </a:r>
            <a:r>
              <a:rPr lang="en-GB" dirty="0" smtClean="0"/>
              <a:t>parenteral </a:t>
            </a:r>
            <a:r>
              <a:rPr lang="en-GB" dirty="0" err="1" smtClean="0"/>
              <a:t>Prostanoids</a:t>
            </a:r>
            <a:r>
              <a:rPr lang="en-GB" dirty="0" smtClean="0"/>
              <a:t> are considered to be the most potent agents for the treatment of PAH. </a:t>
            </a:r>
            <a:endParaRPr lang="en-GB" baseline="30000" dirty="0" smtClean="0"/>
          </a:p>
          <a:p>
            <a:pPr eaLnBrk="1" hangingPunct="1"/>
            <a:endParaRPr lang="en-GB" baseline="30000" dirty="0" smtClean="0"/>
          </a:p>
          <a:p>
            <a:pPr eaLnBrk="1" hangingPunct="1"/>
            <a:r>
              <a:rPr lang="en-US" dirty="0" smtClean="0">
                <a:solidFill>
                  <a:srgbClr val="C00000"/>
                </a:solidFill>
              </a:rPr>
              <a:t>Subcutaneous </a:t>
            </a:r>
            <a:r>
              <a:rPr lang="en-US" dirty="0" err="1" smtClean="0">
                <a:solidFill>
                  <a:srgbClr val="C00000"/>
                </a:solidFill>
              </a:rPr>
              <a:t>Treprostinil</a:t>
            </a:r>
            <a:r>
              <a:rPr lang="en-US" dirty="0" smtClean="0">
                <a:solidFill>
                  <a:srgbClr val="C00000"/>
                </a:solidFill>
              </a:rPr>
              <a:t> has demonstrated clinical efficacy in clinical trials and large-scale long-term observations.</a:t>
            </a:r>
            <a:endParaRPr lang="en-US" baseline="30000" dirty="0" smtClean="0">
              <a:solidFill>
                <a:srgbClr val="C00000"/>
              </a:solidFill>
            </a:endParaRPr>
          </a:p>
          <a:p>
            <a:pPr eaLnBrk="1" hangingPunct="1">
              <a:spcBef>
                <a:spcPct val="0"/>
              </a:spcBef>
            </a:pPr>
            <a:r>
              <a:rPr lang="de-AT" dirty="0" smtClean="0"/>
              <a:t>   </a:t>
            </a:r>
          </a:p>
          <a:p>
            <a:pPr eaLnBrk="1" hangingPunct="1">
              <a:spcBef>
                <a:spcPct val="0"/>
              </a:spcBef>
            </a:pPr>
            <a:r>
              <a:rPr lang="de-AT" dirty="0" err="1" smtClean="0"/>
              <a:t>I‘d</a:t>
            </a:r>
            <a:r>
              <a:rPr lang="de-AT" dirty="0" smtClean="0"/>
              <a:t> just </a:t>
            </a:r>
            <a:r>
              <a:rPr lang="de-AT" dirty="0" err="1" smtClean="0"/>
              <a:t>like</a:t>
            </a:r>
            <a:r>
              <a:rPr lang="de-AT" dirty="0" smtClean="0"/>
              <a:t> </a:t>
            </a:r>
            <a:r>
              <a:rPr lang="de-AT" dirty="0" err="1" smtClean="0"/>
              <a:t>to</a:t>
            </a:r>
            <a:r>
              <a:rPr lang="de-AT" dirty="0" smtClean="0"/>
              <a:t> </a:t>
            </a:r>
            <a:r>
              <a:rPr lang="de-AT" dirty="0" err="1" smtClean="0"/>
              <a:t>point</a:t>
            </a:r>
            <a:r>
              <a:rPr lang="de-AT" dirty="0" smtClean="0"/>
              <a:t> out </a:t>
            </a:r>
            <a:r>
              <a:rPr lang="de-AT" dirty="0" err="1" smtClean="0"/>
              <a:t>the</a:t>
            </a:r>
            <a:r>
              <a:rPr lang="de-AT" dirty="0" smtClean="0"/>
              <a:t> </a:t>
            </a:r>
            <a:r>
              <a:rPr lang="de-AT" dirty="0" err="1" smtClean="0"/>
              <a:t>milestone</a:t>
            </a:r>
            <a:r>
              <a:rPr lang="de-AT" dirty="0" smtClean="0"/>
              <a:t> </a:t>
            </a:r>
            <a:r>
              <a:rPr lang="de-AT" dirty="0" err="1" smtClean="0"/>
              <a:t>studies</a:t>
            </a:r>
            <a:r>
              <a:rPr lang="de-AT" dirty="0" smtClean="0"/>
              <a:t> </a:t>
            </a:r>
            <a:r>
              <a:rPr lang="de-AT" dirty="0" err="1" smtClean="0"/>
              <a:t>for</a:t>
            </a:r>
            <a:r>
              <a:rPr lang="de-AT" dirty="0" smtClean="0"/>
              <a:t> </a:t>
            </a:r>
            <a:r>
              <a:rPr lang="de-AT" dirty="0" err="1" smtClean="0"/>
              <a:t>the</a:t>
            </a:r>
            <a:r>
              <a:rPr lang="de-AT" dirty="0" smtClean="0"/>
              <a:t> </a:t>
            </a:r>
            <a:r>
              <a:rPr lang="de-AT" dirty="0" err="1" smtClean="0"/>
              <a:t>use</a:t>
            </a:r>
            <a:r>
              <a:rPr lang="de-AT" dirty="0" smtClean="0"/>
              <a:t> </a:t>
            </a:r>
            <a:r>
              <a:rPr lang="de-AT" dirty="0" err="1" smtClean="0"/>
              <a:t>of</a:t>
            </a:r>
            <a:r>
              <a:rPr lang="de-AT" dirty="0" smtClean="0"/>
              <a:t> </a:t>
            </a:r>
            <a:r>
              <a:rPr lang="de-AT" dirty="0" err="1" smtClean="0"/>
              <a:t>prostanoids</a:t>
            </a:r>
            <a:r>
              <a:rPr lang="de-AT" dirty="0" smtClean="0"/>
              <a:t> in PAH.  The </a:t>
            </a:r>
            <a:r>
              <a:rPr lang="de-AT" dirty="0" err="1" smtClean="0"/>
              <a:t>results</a:t>
            </a:r>
            <a:r>
              <a:rPr lang="de-AT" dirty="0" smtClean="0"/>
              <a:t> </a:t>
            </a:r>
            <a:r>
              <a:rPr lang="de-AT" dirty="0" err="1" smtClean="0"/>
              <a:t>of</a:t>
            </a:r>
            <a:r>
              <a:rPr lang="de-AT" dirty="0" smtClean="0"/>
              <a:t>  </a:t>
            </a:r>
            <a:r>
              <a:rPr lang="de-AT" dirty="0" err="1" smtClean="0"/>
              <a:t>the</a:t>
            </a:r>
            <a:r>
              <a:rPr lang="de-AT" dirty="0" smtClean="0"/>
              <a:t> </a:t>
            </a:r>
            <a:r>
              <a:rPr lang="de-AT" dirty="0" err="1" smtClean="0"/>
              <a:t>studies</a:t>
            </a:r>
            <a:r>
              <a:rPr lang="de-AT" dirty="0" smtClean="0"/>
              <a:t> </a:t>
            </a:r>
            <a:r>
              <a:rPr lang="de-AT" dirty="0" err="1" smtClean="0"/>
              <a:t>of</a:t>
            </a:r>
            <a:r>
              <a:rPr lang="de-AT" dirty="0" smtClean="0"/>
              <a:t> Delcroix, </a:t>
            </a:r>
            <a:r>
              <a:rPr lang="de-AT" dirty="0" err="1" smtClean="0"/>
              <a:t>Simonneau</a:t>
            </a:r>
            <a:r>
              <a:rPr lang="de-AT" dirty="0" smtClean="0"/>
              <a:t>, Barst </a:t>
            </a:r>
            <a:r>
              <a:rPr lang="de-AT" dirty="0" err="1" smtClean="0"/>
              <a:t>and</a:t>
            </a:r>
            <a:r>
              <a:rPr lang="de-AT" dirty="0" smtClean="0"/>
              <a:t> Lang, </a:t>
            </a:r>
            <a:r>
              <a:rPr lang="de-AT" dirty="0" err="1" smtClean="0"/>
              <a:t>which</a:t>
            </a:r>
            <a:r>
              <a:rPr lang="de-AT" dirty="0" smtClean="0"/>
              <a:t> </a:t>
            </a:r>
            <a:r>
              <a:rPr lang="de-AT" dirty="0" err="1" smtClean="0"/>
              <a:t>are</a:t>
            </a:r>
            <a:r>
              <a:rPr lang="de-AT" dirty="0" smtClean="0"/>
              <a:t> </a:t>
            </a:r>
            <a:r>
              <a:rPr lang="de-AT" dirty="0" err="1" smtClean="0"/>
              <a:t>well</a:t>
            </a:r>
            <a:r>
              <a:rPr lang="de-AT" dirty="0" smtClean="0"/>
              <a:t> </a:t>
            </a:r>
            <a:r>
              <a:rPr lang="de-AT" dirty="0" err="1" smtClean="0"/>
              <a:t>known</a:t>
            </a:r>
            <a:r>
              <a:rPr lang="de-AT" dirty="0" smtClean="0"/>
              <a:t>, </a:t>
            </a:r>
            <a:r>
              <a:rPr lang="de-AT" dirty="0" err="1" smtClean="0"/>
              <a:t>led</a:t>
            </a:r>
            <a:r>
              <a:rPr lang="de-AT" dirty="0" smtClean="0"/>
              <a:t> </a:t>
            </a:r>
            <a:r>
              <a:rPr lang="de-AT" dirty="0" err="1" smtClean="0"/>
              <a:t>to</a:t>
            </a:r>
            <a:r>
              <a:rPr lang="de-AT" dirty="0" smtClean="0"/>
              <a:t> </a:t>
            </a:r>
            <a:r>
              <a:rPr lang="de-AT" dirty="0" err="1" smtClean="0"/>
              <a:t>the</a:t>
            </a:r>
            <a:r>
              <a:rPr lang="de-AT" dirty="0" smtClean="0"/>
              <a:t>  </a:t>
            </a:r>
            <a:r>
              <a:rPr lang="de-AT" dirty="0" err="1" smtClean="0"/>
              <a:t>initial</a:t>
            </a:r>
            <a:r>
              <a:rPr lang="de-AT" dirty="0" smtClean="0"/>
              <a:t> </a:t>
            </a:r>
            <a:r>
              <a:rPr lang="de-AT" dirty="0" err="1" smtClean="0"/>
              <a:t>recommendation</a:t>
            </a:r>
            <a:r>
              <a:rPr lang="de-AT" dirty="0" smtClean="0"/>
              <a:t> </a:t>
            </a:r>
            <a:r>
              <a:rPr lang="de-AT" dirty="0" err="1" smtClean="0"/>
              <a:t>of</a:t>
            </a:r>
            <a:r>
              <a:rPr lang="de-AT" dirty="0" smtClean="0"/>
              <a:t> ESC-, /AHA-Guidelines </a:t>
            </a:r>
            <a:r>
              <a:rPr lang="de-AT" dirty="0" err="1" smtClean="0"/>
              <a:t>for</a:t>
            </a:r>
            <a:r>
              <a:rPr lang="de-AT" dirty="0" smtClean="0"/>
              <a:t> </a:t>
            </a:r>
            <a:r>
              <a:rPr lang="de-AT" dirty="0" err="1" smtClean="0"/>
              <a:t>the</a:t>
            </a:r>
            <a:r>
              <a:rPr lang="de-AT" dirty="0" smtClean="0"/>
              <a:t> </a:t>
            </a:r>
            <a:r>
              <a:rPr lang="de-AT" dirty="0" err="1" smtClean="0"/>
              <a:t>use</a:t>
            </a:r>
            <a:r>
              <a:rPr lang="de-AT" dirty="0" smtClean="0"/>
              <a:t> </a:t>
            </a:r>
            <a:r>
              <a:rPr lang="de-AT" dirty="0" err="1" smtClean="0"/>
              <a:t>of</a:t>
            </a:r>
            <a:r>
              <a:rPr lang="de-AT" dirty="0" smtClean="0"/>
              <a:t> </a:t>
            </a:r>
            <a:r>
              <a:rPr lang="de-AT" dirty="0" err="1" smtClean="0"/>
              <a:t>prostanoids</a:t>
            </a:r>
            <a:r>
              <a:rPr lang="de-AT" dirty="0" smtClean="0"/>
              <a:t> in PAH-</a:t>
            </a:r>
            <a:r>
              <a:rPr lang="de-AT" dirty="0" err="1" smtClean="0"/>
              <a:t>Therapy</a:t>
            </a:r>
            <a:r>
              <a:rPr lang="de-AT" dirty="0" smtClean="0"/>
              <a:t>.</a:t>
            </a:r>
          </a:p>
          <a:p>
            <a:pPr eaLnBrk="1" hangingPunct="1">
              <a:spcBef>
                <a:spcPct val="0"/>
              </a:spcBef>
            </a:pPr>
            <a:endParaRPr lang="en-GB" dirty="0" smtClean="0"/>
          </a:p>
          <a:p>
            <a:pPr eaLnBrk="1" hangingPunct="1">
              <a:spcBef>
                <a:spcPct val="0"/>
              </a:spcBef>
            </a:pPr>
            <a:r>
              <a:rPr lang="en-GB" dirty="0" smtClean="0"/>
              <a:t>Despite  the great benefits  of  </a:t>
            </a:r>
            <a:r>
              <a:rPr lang="en-GB" dirty="0" err="1" smtClean="0"/>
              <a:t>prostanoid</a:t>
            </a:r>
            <a:r>
              <a:rPr lang="en-GB" dirty="0" smtClean="0"/>
              <a:t> therapy there are, unfortunately, some disadvantages. </a:t>
            </a:r>
          </a:p>
          <a:p>
            <a:pPr eaLnBrk="1" hangingPunct="1">
              <a:spcBef>
                <a:spcPct val="0"/>
              </a:spcBef>
            </a:pPr>
            <a:endParaRPr lang="en-GB" dirty="0" smtClean="0"/>
          </a:p>
        </p:txBody>
      </p:sp>
      <p:sp>
        <p:nvSpPr>
          <p:cNvPr id="24580"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B13464-69A3-44E2-8715-FBF9A37AF917}" type="slidenum">
              <a:rPr lang="de-AT" smtClean="0"/>
              <a:pPr eaLnBrk="1" hangingPunct="1"/>
              <a:t>22</a:t>
            </a:fld>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dirty="0">
              <a:latin typeface="Times New Roman" pitchFamily="18" charset="0"/>
            </a:endParaRPr>
          </a:p>
        </p:txBody>
      </p:sp>
      <p:pic>
        <p:nvPicPr>
          <p:cNvPr id="5" name="Obrázek 19" descr="I interní klinika - kardiologie.wmf"/>
          <p:cNvPicPr>
            <a:picLocks noChangeAspect="1"/>
          </p:cNvPicPr>
          <p:nvPr userDrawn="1"/>
        </p:nvPicPr>
        <p:blipFill>
          <a:blip r:embed="rId2" cstate="print"/>
          <a:srcRect/>
          <a:stretch>
            <a:fillRect/>
          </a:stretch>
        </p:blipFill>
        <p:spPr bwMode="auto">
          <a:xfrm>
            <a:off x="7429500" y="6283325"/>
            <a:ext cx="1643063" cy="503238"/>
          </a:xfrm>
          <a:prstGeom prst="rect">
            <a:avLst/>
          </a:prstGeom>
          <a:noFill/>
          <a:ln w="9525">
            <a:noFill/>
            <a:miter lim="800000"/>
            <a:headEnd/>
            <a:tailEnd/>
          </a:ln>
        </p:spPr>
      </p:pic>
      <p:sp>
        <p:nvSpPr>
          <p:cNvPr id="22530"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22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B1248DDC-99B5-4C45-9BFD-6D1AF68D746B}" type="datetimeFigureOut">
              <a:rPr lang="cs-CZ"/>
              <a:pPr>
                <a:defRPr/>
              </a:pPr>
              <a:t>17.10.2019</a:t>
            </a:fld>
            <a:endParaRPr lang="cs-CZ" dirty="0"/>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A558076-CEA9-4A0C-8B29-1FB097DC64C4}"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fld id="{FD40952D-234A-480F-A8E4-4048037463C2}" type="datetimeFigureOut">
              <a:rPr lang="cs-CZ"/>
              <a:pPr>
                <a:defRPr/>
              </a:pPr>
              <a:t>17.10.2019</a:t>
            </a:fld>
            <a:endParaRPr lang="cs-CZ" dirty="0"/>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0CE308AC-602B-4006-AA58-7823CEEA5BD7}"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fld id="{7698BFE3-8949-4787-B574-8A18E22A05BA}" type="datetimeFigureOut">
              <a:rPr lang="cs-CZ"/>
              <a:pPr>
                <a:defRPr/>
              </a:pPr>
              <a:t>17.10.2019</a:t>
            </a:fld>
            <a:endParaRPr lang="cs-CZ" dirty="0"/>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2C4DCCD0-D72A-4A9E-8982-7B73465E397E}"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fld id="{29F316E7-C33E-4D95-AECB-17C31425F974}" type="datetimeFigureOut">
              <a:rPr lang="cs-CZ"/>
              <a:pPr>
                <a:defRPr/>
              </a:pPr>
              <a:t>17.10.2019</a:t>
            </a:fld>
            <a:endParaRPr lang="cs-CZ" dirty="0"/>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70E849EF-9F5D-439E-87EA-DC5584F6213A}"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3763"/>
            <a:ext cx="7772400" cy="1470025"/>
          </a:xfrm>
        </p:spPr>
        <p:txBody>
          <a:bodyPr>
            <a:normAutofit/>
          </a:bodyPr>
          <a:lstStyle>
            <a:lvl1pPr algn="ctr">
              <a:defRPr sz="4000">
                <a:solidFill>
                  <a:schemeClr val="bg1"/>
                </a:solidFill>
              </a:defRPr>
            </a:lvl1pPr>
          </a:lstStyle>
          <a:p>
            <a:r>
              <a:rPr lang="en-US" smtClean="0"/>
              <a:t>Click to edit Master title style</a:t>
            </a:r>
            <a:endParaRPr lang="de-CH" dirty="0"/>
          </a:p>
        </p:txBody>
      </p:sp>
    </p:spTree>
    <p:extLst>
      <p:ext uri="{BB962C8B-B14F-4D97-AF65-F5344CB8AC3E}">
        <p14:creationId xmlns:p14="http://schemas.microsoft.com/office/powerpoint/2010/main" xmlns="" val="305381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
        <p:cNvGrpSpPr/>
        <p:nvPr/>
      </p:nvGrpSpPr>
      <p:grpSpPr>
        <a:xfrm>
          <a:off x="0" y="0"/>
          <a:ext cx="0" cy="0"/>
          <a:chOff x="0" y="0"/>
          <a:chExt cx="0" cy="0"/>
        </a:xfrm>
      </p:grpSpPr>
      <p:sp>
        <p:nvSpPr>
          <p:cNvPr id="10" name="Text Placeholder 2"/>
          <p:cNvSpPr>
            <a:spLocks noGrp="1"/>
          </p:cNvSpPr>
          <p:nvPr>
            <p:ph type="body" sz="quarter" idx="15"/>
          </p:nvPr>
        </p:nvSpPr>
        <p:spPr>
          <a:xfrm>
            <a:off x="323850" y="1052736"/>
            <a:ext cx="8496300" cy="720080"/>
          </a:xfrm>
        </p:spPr>
        <p:txBody>
          <a:bodyPr/>
          <a:lstStyle>
            <a:lvl1pPr marL="0" indent="0">
              <a:spcBef>
                <a:spcPts val="0"/>
              </a:spcBef>
              <a:spcAft>
                <a:spcPts val="0"/>
              </a:spcAft>
              <a:buFontTx/>
              <a:buNone/>
              <a:defRPr sz="2000" b="1" cap="all" baseline="0"/>
            </a:lvl1pPr>
            <a:lvl2pPr marL="358775" indent="0">
              <a:buFontTx/>
              <a:buNone/>
              <a:defRPr sz="2000"/>
            </a:lvl2pPr>
            <a:lvl3pPr marL="717550" indent="0">
              <a:buFontTx/>
              <a:buNone/>
              <a:defRPr sz="2000"/>
            </a:lvl3pPr>
            <a:lvl4pPr marL="1074738" indent="0">
              <a:buFontTx/>
              <a:buNone/>
              <a:defRPr sz="2000"/>
            </a:lvl4pPr>
            <a:lvl5pPr marL="1433513" indent="0">
              <a:buFontTx/>
              <a:buNone/>
              <a:defRPr sz="2000"/>
            </a:lvl5pPr>
          </a:lstStyle>
          <a:p>
            <a:pPr lvl="0"/>
            <a:r>
              <a:rPr lang="en-US" noProof="0" smtClean="0"/>
              <a:t>Click to edit Master text styles</a:t>
            </a:r>
          </a:p>
        </p:txBody>
      </p:sp>
      <p:sp>
        <p:nvSpPr>
          <p:cNvPr id="2" name="Title 1"/>
          <p:cNvSpPr>
            <a:spLocks noGrp="1"/>
          </p:cNvSpPr>
          <p:nvPr>
            <p:ph type="title"/>
          </p:nvPr>
        </p:nvSpPr>
        <p:spPr/>
        <p:txBody>
          <a:bodyPr/>
          <a:lstStyle>
            <a:lvl1pPr>
              <a:defRPr>
                <a:solidFill>
                  <a:schemeClr val="accent1"/>
                </a:solidFill>
              </a:defRPr>
            </a:lvl1pPr>
          </a:lstStyle>
          <a:p>
            <a:r>
              <a:rPr lang="en-US" noProof="0" smtClean="0"/>
              <a:t>Click to edit Master title style</a:t>
            </a:r>
            <a:endParaRPr lang="en-US" noProof="0"/>
          </a:p>
        </p:txBody>
      </p:sp>
      <p:sp>
        <p:nvSpPr>
          <p:cNvPr id="6" name="Date Placeholder 5"/>
          <p:cNvSpPr>
            <a:spLocks noGrp="1"/>
          </p:cNvSpPr>
          <p:nvPr>
            <p:ph type="dt" sz="half" idx="16"/>
          </p:nvPr>
        </p:nvSpPr>
        <p:spPr>
          <a:xfrm>
            <a:off x="2627784" y="6534150"/>
            <a:ext cx="792088" cy="220663"/>
          </a:xfrm>
          <a:prstGeom prst="rect">
            <a:avLst/>
          </a:prstGeom>
        </p:spPr>
        <p:txBody>
          <a:bodyPr/>
          <a:lstStyle/>
          <a:p>
            <a:r>
              <a:rPr lang="en-US" smtClean="0">
                <a:solidFill>
                  <a:srgbClr val="474747"/>
                </a:solidFill>
              </a:rPr>
              <a:t>DD mmm YYYY</a:t>
            </a:r>
            <a:endParaRPr lang="en-US">
              <a:solidFill>
                <a:srgbClr val="474747"/>
              </a:solidFill>
            </a:endParaRPr>
          </a:p>
        </p:txBody>
      </p:sp>
      <p:sp>
        <p:nvSpPr>
          <p:cNvPr id="7" name="Footer Placeholder 6"/>
          <p:cNvSpPr>
            <a:spLocks noGrp="1"/>
          </p:cNvSpPr>
          <p:nvPr>
            <p:ph type="ftr" sz="quarter" idx="17"/>
          </p:nvPr>
        </p:nvSpPr>
        <p:spPr/>
        <p:txBody>
          <a:bodyPr/>
          <a:lstStyle/>
          <a:p>
            <a:r>
              <a:rPr lang="en-US"/>
              <a:t>Presentation title</a:t>
            </a:r>
          </a:p>
        </p:txBody>
      </p:sp>
      <p:sp>
        <p:nvSpPr>
          <p:cNvPr id="8" name="Slide Number Placeholder 7"/>
          <p:cNvSpPr>
            <a:spLocks noGrp="1"/>
          </p:cNvSpPr>
          <p:nvPr>
            <p:ph type="sldNum" sz="quarter" idx="18"/>
          </p:nvPr>
        </p:nvSpPr>
        <p:spPr>
          <a:xfrm>
            <a:off x="323850" y="6525344"/>
            <a:ext cx="287710" cy="220568"/>
          </a:xfrm>
          <a:prstGeom prst="rect">
            <a:avLst/>
          </a:prstGeom>
        </p:spPr>
        <p:txBody>
          <a:bodyPr/>
          <a:lstStyle/>
          <a:p>
            <a:fld id="{32B29DCE-219E-4E20-AD7C-3FB447E38C09}" type="slidenum">
              <a:rPr lang="en-US" smtClean="0">
                <a:solidFill>
                  <a:srgbClr val="474747"/>
                </a:solidFill>
              </a:rPr>
              <a:pPr/>
              <a:t>‹#›</a:t>
            </a:fld>
            <a:endParaRPr lang="en-US">
              <a:solidFill>
                <a:srgbClr val="474747"/>
              </a:solidFill>
            </a:endParaRPr>
          </a:p>
        </p:txBody>
      </p:sp>
    </p:spTree>
    <p:extLst>
      <p:ext uri="{BB962C8B-B14F-4D97-AF65-F5344CB8AC3E}">
        <p14:creationId xmlns:p14="http://schemas.microsoft.com/office/powerpoint/2010/main" xmlns="" val="397891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_New">
    <p:spTree>
      <p:nvGrpSpPr>
        <p:cNvPr id="1" name=""/>
        <p:cNvGrpSpPr/>
        <p:nvPr/>
      </p:nvGrpSpPr>
      <p:grpSpPr>
        <a:xfrm>
          <a:off x="0" y="0"/>
          <a:ext cx="0" cy="0"/>
          <a:chOff x="0" y="0"/>
          <a:chExt cx="0" cy="0"/>
        </a:xfrm>
      </p:grpSpPr>
      <p:sp>
        <p:nvSpPr>
          <p:cNvPr id="7" name="Rectangle 6"/>
          <p:cNvSpPr/>
          <p:nvPr userDrawn="1"/>
        </p:nvSpPr>
        <p:spPr>
          <a:xfrm>
            <a:off x="0" y="0"/>
            <a:ext cx="9144000" cy="1196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cs typeface="Arial" pitchFamily="34" charset="0"/>
            </a:endParaRPr>
          </a:p>
        </p:txBody>
      </p:sp>
      <p:sp>
        <p:nvSpPr>
          <p:cNvPr id="2" name="Title 1"/>
          <p:cNvSpPr>
            <a:spLocks noGrp="1"/>
          </p:cNvSpPr>
          <p:nvPr>
            <p:ph type="title"/>
          </p:nvPr>
        </p:nvSpPr>
        <p:spPr>
          <a:xfrm>
            <a:off x="446856" y="44624"/>
            <a:ext cx="8229600" cy="1143000"/>
          </a:xfrm>
        </p:spPr>
        <p:txBody>
          <a:bodyPr>
            <a:normAutofit/>
          </a:bodyPr>
          <a:lstStyle>
            <a:lvl1pPr algn="l">
              <a:defRPr sz="2800" b="1">
                <a:solidFill>
                  <a:srgbClr val="183962"/>
                </a:solidFill>
              </a:defRPr>
            </a:lvl1pPr>
          </a:lstStyle>
          <a:p>
            <a:r>
              <a:rPr lang="en-US" smtClean="0"/>
              <a:t>Click to edit Master title style</a:t>
            </a:r>
            <a:endParaRPr lang="de-CH" dirty="0"/>
          </a:p>
        </p:txBody>
      </p:sp>
    </p:spTree>
    <p:extLst>
      <p:ext uri="{BB962C8B-B14F-4D97-AF65-F5344CB8AC3E}">
        <p14:creationId xmlns:p14="http://schemas.microsoft.com/office/powerpoint/2010/main" xmlns="" val="2186723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3763"/>
            <a:ext cx="7772400" cy="1470025"/>
          </a:xfrm>
        </p:spPr>
        <p:txBody>
          <a:bodyPr>
            <a:normAutofit/>
          </a:bodyPr>
          <a:lstStyle>
            <a:lvl1pPr algn="ctr">
              <a:defRPr sz="4000">
                <a:solidFill>
                  <a:schemeClr val="bg1"/>
                </a:solidFill>
              </a:defRPr>
            </a:lvl1pPr>
          </a:lstStyle>
          <a:p>
            <a:r>
              <a:rPr lang="en-US" smtClean="0"/>
              <a:t>Click to edit Master title style</a:t>
            </a:r>
            <a:endParaRPr lang="de-CH" dirty="0"/>
          </a:p>
        </p:txBody>
      </p:sp>
    </p:spTree>
    <p:extLst>
      <p:ext uri="{BB962C8B-B14F-4D97-AF65-F5344CB8AC3E}">
        <p14:creationId xmlns:p14="http://schemas.microsoft.com/office/powerpoint/2010/main" xmlns="" val="206954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fld id="{DA016B60-ACA1-44E0-ABC0-10462E32ABC0}" type="datetimeFigureOut">
              <a:rPr lang="cs-CZ"/>
              <a:pPr>
                <a:defRPr/>
              </a:pPr>
              <a:t>17.10.2019</a:t>
            </a:fld>
            <a:endParaRPr lang="cs-CZ" dirty="0"/>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DB11F7F5-700F-45F9-BB5C-5DBFED0522C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fld id="{9BE5BEE5-9581-4D4D-B97F-614ACA3FC14F}" type="datetimeFigureOut">
              <a:rPr lang="cs-CZ"/>
              <a:pPr>
                <a:defRPr/>
              </a:pPr>
              <a:t>17.10.2019</a:t>
            </a:fld>
            <a:endParaRPr lang="cs-CZ" dirty="0"/>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88ABFE30-0A7E-403C-A4A7-E9EC92EAB97D}"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fld id="{DD0DE5DC-AB25-4C54-832E-7A3A4375CB2A}" type="datetimeFigureOut">
              <a:rPr lang="cs-CZ"/>
              <a:pPr>
                <a:defRPr/>
              </a:pPr>
              <a:t>17.10.2019</a:t>
            </a:fld>
            <a:endParaRPr lang="cs-CZ" dirty="0"/>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2C435970-E63B-42FC-B23E-4BDDDCD77452}"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fld id="{54842076-D286-4D1F-BAB1-D4E12E7F230D}" type="datetimeFigureOut">
              <a:rPr lang="cs-CZ"/>
              <a:pPr>
                <a:defRPr/>
              </a:pPr>
              <a:t>17.10.2019</a:t>
            </a:fld>
            <a:endParaRPr lang="cs-CZ" dirty="0"/>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ACB375D0-996A-4AE4-9639-175AB2DCF75C}"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fld id="{67FF0776-E756-4602-B876-E1D1218BF399}" type="datetimeFigureOut">
              <a:rPr lang="cs-CZ"/>
              <a:pPr>
                <a:defRPr/>
              </a:pPr>
              <a:t>17.10.2019</a:t>
            </a:fld>
            <a:endParaRPr lang="cs-CZ" dirty="0"/>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1C02434D-D986-4F0E-A02B-21EA5D0CEBD4}"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43221181-A974-4A85-9823-635E2FC4BAEE}" type="datetimeFigureOut">
              <a:rPr lang="cs-CZ"/>
              <a:pPr>
                <a:defRPr/>
              </a:pPr>
              <a:t>17.10.2019</a:t>
            </a:fld>
            <a:endParaRPr lang="cs-CZ" dirty="0"/>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8E241862-30FC-48A8-AA0E-E9A45DAC9AF1}"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fld id="{5A587B54-25B8-4CDA-B2C4-E4BA6F171477}" type="datetimeFigureOut">
              <a:rPr lang="cs-CZ"/>
              <a:pPr>
                <a:defRPr/>
              </a:pPr>
              <a:t>17.10.2019</a:t>
            </a:fld>
            <a:endParaRPr lang="cs-CZ" dirty="0"/>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B60AF56C-76B5-4C25-9F74-B260AD7C1093}"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fld id="{01574B11-064F-4118-8192-20AA75F3AC76}" type="datetimeFigureOut">
              <a:rPr lang="cs-CZ"/>
              <a:pPr>
                <a:defRPr/>
              </a:pPr>
              <a:t>17.10.2019</a:t>
            </a:fld>
            <a:endParaRPr lang="cs-CZ" dirty="0"/>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9AC7E719-CC5B-4D74-8133-8BA0B5DACDA3}"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1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dirty="0">
              <a:latin typeface="Times New Roman" pitchFamily="18" charset="0"/>
            </a:endParaRPr>
          </a:p>
        </p:txBody>
      </p:sp>
      <p:sp>
        <p:nvSpPr>
          <p:cNvPr id="21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cs-CZ" dirty="0"/>
          </a:p>
        </p:txBody>
      </p:sp>
      <p:sp>
        <p:nvSpPr>
          <p:cNvPr id="21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fld id="{11B92E38-0B30-4098-B43A-35C75B30D74D}" type="datetimeFigureOut">
              <a:rPr lang="cs-CZ"/>
              <a:pPr>
                <a:defRPr/>
              </a:pPr>
              <a:t>17.10.2019</a:t>
            </a:fld>
            <a:endParaRPr lang="cs-CZ" dirty="0"/>
          </a:p>
        </p:txBody>
      </p:sp>
      <p:sp>
        <p:nvSpPr>
          <p:cNvPr id="21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cs-CZ"/>
          </a:p>
        </p:txBody>
      </p:sp>
      <p:sp>
        <p:nvSpPr>
          <p:cNvPr id="21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D4E26270-B4BF-462C-B981-496E8AAF9FCE}" type="slidenum">
              <a:rPr lang="cs-CZ"/>
              <a:pPr>
                <a:defRPr/>
              </a:pPr>
              <a:t>‹#›</a:t>
            </a:fld>
            <a:endParaRPr lang="cs-CZ" dirty="0"/>
          </a:p>
        </p:txBody>
      </p:sp>
      <p:pic>
        <p:nvPicPr>
          <p:cNvPr id="1033" name="Obrázek 19" descr="I interní klinika - kardiologie.wmf"/>
          <p:cNvPicPr>
            <a:picLocks noChangeAspect="1"/>
          </p:cNvPicPr>
          <p:nvPr/>
        </p:nvPicPr>
        <p:blipFill>
          <a:blip r:embed="rId18" cstate="print"/>
          <a:srcRect/>
          <a:stretch>
            <a:fillRect/>
          </a:stretch>
        </p:blipFill>
        <p:spPr bwMode="auto">
          <a:xfrm>
            <a:off x="7429500" y="6283325"/>
            <a:ext cx="1643063" cy="503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9"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51" r:id="rId13"/>
    <p:sldLayoutId id="2147484052" r:id="rId14"/>
    <p:sldLayoutId id="2147484053" r:id="rId15"/>
    <p:sldLayoutId id="2147484054" r:id="rId16"/>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6"/>
          <p:cNvSpPr>
            <a:spLocks noGrp="1"/>
          </p:cNvSpPr>
          <p:nvPr>
            <p:ph type="ctrTitle" idx="4294967295"/>
          </p:nvPr>
        </p:nvSpPr>
        <p:spPr>
          <a:xfrm>
            <a:off x="611188" y="1772221"/>
            <a:ext cx="8532812" cy="936699"/>
          </a:xfrm>
        </p:spPr>
        <p:txBody>
          <a:bodyPr anchor="t"/>
          <a:lstStyle/>
          <a:p>
            <a:r>
              <a:rPr lang="cs-CZ" sz="2800" b="1" dirty="0" smtClean="0">
                <a:solidFill>
                  <a:srgbClr val="FF0000"/>
                </a:solidFill>
                <a:latin typeface="Tahoma" pitchFamily="34" charset="0"/>
                <a:ea typeface="Tahoma" pitchFamily="34" charset="0"/>
                <a:cs typeface="Tahoma" pitchFamily="34" charset="0"/>
              </a:rPr>
              <a:t>Možnosti léčby PAH </a:t>
            </a:r>
            <a:r>
              <a:rPr lang="cs-CZ" sz="2800" b="1" dirty="0" err="1" smtClean="0">
                <a:solidFill>
                  <a:srgbClr val="FF0000"/>
                </a:solidFill>
                <a:latin typeface="Tahoma" pitchFamily="34" charset="0"/>
                <a:ea typeface="Tahoma" pitchFamily="34" charset="0"/>
                <a:cs typeface="Tahoma" pitchFamily="34" charset="0"/>
              </a:rPr>
              <a:t>prostanoidy</a:t>
            </a:r>
            <a:r>
              <a:rPr lang="cs-CZ" sz="2800" b="1" dirty="0" smtClean="0">
                <a:solidFill>
                  <a:srgbClr val="FF0000"/>
                </a:solidFill>
                <a:latin typeface="Tahoma" pitchFamily="34" charset="0"/>
                <a:ea typeface="Tahoma" pitchFamily="34" charset="0"/>
                <a:cs typeface="Tahoma" pitchFamily="34" charset="0"/>
              </a:rPr>
              <a:t> v reálné klinické praxi </a:t>
            </a:r>
            <a:r>
              <a:rPr lang="cs-CZ" sz="2800" dirty="0" smtClean="0">
                <a:solidFill>
                  <a:srgbClr val="FF0000"/>
                </a:solidFill>
                <a:latin typeface="Tahoma" pitchFamily="34" charset="0"/>
                <a:ea typeface="Tahoma" pitchFamily="34" charset="0"/>
                <a:cs typeface="Tahoma" pitchFamily="34" charset="0"/>
              </a:rPr>
              <a:t/>
            </a:r>
            <a:br>
              <a:rPr lang="cs-CZ" sz="2800" dirty="0" smtClean="0">
                <a:solidFill>
                  <a:srgbClr val="FF0000"/>
                </a:solidFill>
                <a:latin typeface="Tahoma" pitchFamily="34" charset="0"/>
                <a:ea typeface="Tahoma" pitchFamily="34" charset="0"/>
                <a:cs typeface="Tahoma" pitchFamily="34" charset="0"/>
              </a:rPr>
            </a:br>
            <a:r>
              <a:rPr lang="cs-CZ" sz="2800" dirty="0" smtClean="0">
                <a:solidFill>
                  <a:srgbClr val="FF0000"/>
                </a:solidFill>
                <a:latin typeface="Tahoma" pitchFamily="34" charset="0"/>
                <a:ea typeface="Tahoma" pitchFamily="34" charset="0"/>
                <a:cs typeface="Tahoma" pitchFamily="34" charset="0"/>
              </a:rPr>
              <a:t>	</a:t>
            </a:r>
            <a:br>
              <a:rPr lang="cs-CZ" sz="2800" dirty="0" smtClean="0">
                <a:solidFill>
                  <a:srgbClr val="FF0000"/>
                </a:solidFill>
                <a:latin typeface="Tahoma" pitchFamily="34" charset="0"/>
                <a:ea typeface="Tahoma" pitchFamily="34" charset="0"/>
                <a:cs typeface="Tahoma" pitchFamily="34" charset="0"/>
              </a:rPr>
            </a:br>
            <a:r>
              <a:rPr lang="cs-CZ" sz="2800" dirty="0" smtClean="0">
                <a:solidFill>
                  <a:srgbClr val="FF0000"/>
                </a:solidFill>
                <a:latin typeface="Tahoma" pitchFamily="34" charset="0"/>
                <a:ea typeface="Tahoma" pitchFamily="34" charset="0"/>
                <a:cs typeface="Tahoma" pitchFamily="34" charset="0"/>
              </a:rPr>
              <a:t/>
            </a:r>
            <a:br>
              <a:rPr lang="cs-CZ" sz="2800" dirty="0" smtClean="0">
                <a:solidFill>
                  <a:srgbClr val="FF0000"/>
                </a:solidFill>
                <a:latin typeface="Tahoma" pitchFamily="34" charset="0"/>
                <a:ea typeface="Tahoma" pitchFamily="34" charset="0"/>
                <a:cs typeface="Tahoma" pitchFamily="34" charset="0"/>
              </a:rPr>
            </a:br>
            <a:endParaRPr lang="cs-CZ" sz="2800" b="1" dirty="0" smtClean="0">
              <a:solidFill>
                <a:srgbClr val="FF0000"/>
              </a:solidFill>
              <a:latin typeface="Tahoma" pitchFamily="34" charset="0"/>
              <a:ea typeface="Tahoma" pitchFamily="34" charset="0"/>
              <a:cs typeface="Tahoma" pitchFamily="34" charset="0"/>
            </a:endParaRPr>
          </a:p>
        </p:txBody>
      </p:sp>
      <p:sp>
        <p:nvSpPr>
          <p:cNvPr id="5123" name="Podnadpis 7"/>
          <p:cNvSpPr>
            <a:spLocks noGrp="1"/>
          </p:cNvSpPr>
          <p:nvPr>
            <p:ph type="subTitle" idx="4294967295"/>
          </p:nvPr>
        </p:nvSpPr>
        <p:spPr>
          <a:xfrm>
            <a:off x="611188" y="3789040"/>
            <a:ext cx="7658100" cy="1024260"/>
          </a:xfrm>
        </p:spPr>
        <p:txBody>
          <a:bodyPr/>
          <a:lstStyle/>
          <a:p>
            <a:pPr marL="0" indent="0" eaLnBrk="1" hangingPunct="1">
              <a:buFont typeface="Wingdings" pitchFamily="2" charset="2"/>
              <a:buNone/>
            </a:pPr>
            <a:r>
              <a:rPr lang="cs-CZ" sz="2400" b="1" dirty="0" smtClean="0">
                <a:latin typeface="Tahoma" pitchFamily="34" charset="0"/>
                <a:ea typeface="Tahoma" pitchFamily="34" charset="0"/>
                <a:cs typeface="Tahoma" pitchFamily="34" charset="0"/>
              </a:rPr>
              <a:t>Martin Hutyra</a:t>
            </a:r>
          </a:p>
          <a:p>
            <a:pPr marL="228600" indent="-228600" eaLnBrk="1" hangingPunct="1">
              <a:buNone/>
            </a:pPr>
            <a:r>
              <a:rPr lang="cs-CZ" sz="1400" b="1" dirty="0" smtClean="0">
                <a:latin typeface="Tahoma" pitchFamily="34" charset="0"/>
                <a:ea typeface="Tahoma" pitchFamily="34" charset="0"/>
                <a:cs typeface="Tahoma" pitchFamily="34" charset="0"/>
              </a:rPr>
              <a:t>1. interní klinika - kardiologická, Lékařská fakulta a Fakultní nemocnice Olomouc</a:t>
            </a:r>
          </a:p>
          <a:p>
            <a:pPr>
              <a:buNone/>
            </a:pPr>
            <a:endParaRPr lang="cs-CZ" sz="1100" b="1" dirty="0" smtClean="0">
              <a:latin typeface="Tahoma" pitchFamily="34" charset="0"/>
              <a:ea typeface="Tahoma" pitchFamily="34" charset="0"/>
              <a:cs typeface="Tahoma" pitchFamily="34" charset="0"/>
            </a:endParaRPr>
          </a:p>
        </p:txBody>
      </p:sp>
      <p:pic>
        <p:nvPicPr>
          <p:cNvPr id="5" name="Picture 13" descr="grsc"/>
          <p:cNvPicPr>
            <a:picLocks noChangeAspect="1" noChangeArrowheads="1"/>
          </p:cNvPicPr>
          <p:nvPr/>
        </p:nvPicPr>
        <p:blipFill>
          <a:blip r:embed="rId2" cstate="print"/>
          <a:srcRect/>
          <a:stretch>
            <a:fillRect/>
          </a:stretch>
        </p:blipFill>
        <p:spPr bwMode="auto">
          <a:xfrm>
            <a:off x="727075" y="4760913"/>
            <a:ext cx="6724650" cy="1312862"/>
          </a:xfrm>
          <a:prstGeom prst="rect">
            <a:avLst/>
          </a:prstGeom>
          <a:ln>
            <a:noFill/>
          </a:ln>
          <a:effectLst>
            <a:outerShdw blurRad="190500" algn="tl" rotWithShape="0">
              <a:srgbClr val="000000">
                <a:alpha val="70000"/>
              </a:srgbClr>
            </a:outerShdw>
          </a:effectLst>
        </p:spPr>
      </p:pic>
      <p:sp>
        <p:nvSpPr>
          <p:cNvPr id="6" name="Obdélník 5"/>
          <p:cNvSpPr/>
          <p:nvPr/>
        </p:nvSpPr>
        <p:spPr>
          <a:xfrm>
            <a:off x="611560" y="2852936"/>
            <a:ext cx="6174432" cy="646331"/>
          </a:xfrm>
          <a:prstGeom prst="rect">
            <a:avLst/>
          </a:prstGeom>
        </p:spPr>
        <p:txBody>
          <a:bodyPr wrap="square">
            <a:spAutoFit/>
          </a:bodyPr>
          <a:lstStyle/>
          <a:p>
            <a:r>
              <a:rPr lang="cs-CZ" dirty="0" smtClean="0"/>
              <a:t>12. sympozium</a:t>
            </a:r>
          </a:p>
          <a:p>
            <a:r>
              <a:rPr lang="cs-CZ" b="1" dirty="0" smtClean="0"/>
              <a:t>Pracovní skupiny Plicní cirkulace ČKS</a:t>
            </a:r>
            <a:endParaRPr lang="cs-CZ" dirty="0"/>
          </a:p>
        </p:txBody>
      </p:sp>
    </p:spTree>
    <p:extLst>
      <p:ext uri="{BB962C8B-B14F-4D97-AF65-F5344CB8AC3E}">
        <p14:creationId xmlns:p14="http://schemas.microsoft.com/office/powerpoint/2010/main" xmlns="" val="1871345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7" name="Picture 3"/>
          <p:cNvPicPr>
            <a:picLocks noChangeAspect="1" noChangeArrowheads="1"/>
          </p:cNvPicPr>
          <p:nvPr/>
        </p:nvPicPr>
        <p:blipFill>
          <a:blip r:embed="rId2" cstate="print"/>
          <a:srcRect/>
          <a:stretch>
            <a:fillRect/>
          </a:stretch>
        </p:blipFill>
        <p:spPr bwMode="auto">
          <a:xfrm>
            <a:off x="611560" y="1876896"/>
            <a:ext cx="6005496" cy="428840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012160" y="44624"/>
            <a:ext cx="3131840" cy="1744518"/>
          </a:xfrm>
          <a:prstGeom prst="rect">
            <a:avLst/>
          </a:prstGeom>
          <a:noFill/>
          <a:ln w="38100">
            <a:solidFill>
              <a:schemeClr val="accent2"/>
            </a:solidFill>
            <a:miter lim="800000"/>
            <a:headEnd/>
            <a:tailEnd/>
          </a:ln>
        </p:spPr>
      </p:pic>
      <p:sp>
        <p:nvSpPr>
          <p:cNvPr id="6" name="AutoShape 5"/>
          <p:cNvSpPr>
            <a:spLocks noChangeArrowheads="1"/>
          </p:cNvSpPr>
          <p:nvPr/>
        </p:nvSpPr>
        <p:spPr bwMode="auto">
          <a:xfrm>
            <a:off x="611188" y="485775"/>
            <a:ext cx="4752900" cy="1143000"/>
          </a:xfrm>
          <a:prstGeom prst="roundRect">
            <a:avLst>
              <a:gd name="adj" fmla="val 21667"/>
            </a:avLst>
          </a:prstGeom>
          <a:noFill/>
          <a:ln w="9525">
            <a:noFill/>
            <a:round/>
            <a:headEnd/>
            <a:tailEnd/>
          </a:ln>
        </p:spPr>
        <p:txBody>
          <a:bodyPr anchor="b"/>
          <a:lstStyle/>
          <a:p>
            <a:pPr>
              <a:lnSpc>
                <a:spcPct val="90000"/>
              </a:lnSpc>
            </a:pPr>
            <a:r>
              <a:rPr lang="cs-CZ" sz="2400" b="1" dirty="0" err="1" smtClean="0">
                <a:solidFill>
                  <a:srgbClr val="FF0000"/>
                </a:solidFill>
                <a:cs typeface="Tahoma" pitchFamily="34" charset="0"/>
              </a:rPr>
              <a:t>Monoterapie</a:t>
            </a:r>
            <a:endParaRPr lang="cs-CZ" sz="2400" b="1" dirty="0">
              <a:solidFill>
                <a:srgbClr val="FF0000"/>
              </a:solidFill>
              <a:cs typeface="Tahoma" pitchFamily="34" charset="0"/>
            </a:endParaRPr>
          </a:p>
        </p:txBody>
      </p:sp>
    </p:spTree>
    <p:extLst>
      <p:ext uri="{BB962C8B-B14F-4D97-AF65-F5344CB8AC3E}">
        <p14:creationId xmlns="" xmlns:p14="http://schemas.microsoft.com/office/powerpoint/2010/main" val="4234447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ChangeAspect="1" noChangeArrowheads="1"/>
          </p:cNvPicPr>
          <p:nvPr/>
        </p:nvPicPr>
        <p:blipFill>
          <a:blip r:embed="rId2" cstate="print"/>
          <a:srcRect t="1742"/>
          <a:stretch>
            <a:fillRect/>
          </a:stretch>
        </p:blipFill>
        <p:spPr bwMode="auto">
          <a:xfrm>
            <a:off x="539552" y="1772815"/>
            <a:ext cx="2736304" cy="3170841"/>
          </a:xfrm>
          <a:prstGeom prst="rect">
            <a:avLst/>
          </a:prstGeom>
          <a:noFill/>
          <a:ln w="9525">
            <a:noFill/>
            <a:miter lim="800000"/>
            <a:headEnd/>
            <a:tailEnd/>
          </a:ln>
        </p:spPr>
      </p:pic>
      <p:pic>
        <p:nvPicPr>
          <p:cNvPr id="237571" name="Picture 3"/>
          <p:cNvPicPr>
            <a:picLocks noChangeAspect="1" noChangeArrowheads="1"/>
          </p:cNvPicPr>
          <p:nvPr/>
        </p:nvPicPr>
        <p:blipFill>
          <a:blip r:embed="rId3" cstate="print"/>
          <a:srcRect t="910" b="48979"/>
          <a:stretch>
            <a:fillRect/>
          </a:stretch>
        </p:blipFill>
        <p:spPr bwMode="auto">
          <a:xfrm>
            <a:off x="3347864" y="2276872"/>
            <a:ext cx="2736304" cy="3096344"/>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t="51021"/>
          <a:stretch>
            <a:fillRect/>
          </a:stretch>
        </p:blipFill>
        <p:spPr bwMode="auto">
          <a:xfrm>
            <a:off x="6156176" y="3138870"/>
            <a:ext cx="2736304" cy="3026434"/>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6012160" y="44624"/>
            <a:ext cx="3131840" cy="1744518"/>
          </a:xfrm>
          <a:prstGeom prst="rect">
            <a:avLst/>
          </a:prstGeom>
          <a:noFill/>
          <a:ln w="38100">
            <a:solidFill>
              <a:schemeClr val="accent2"/>
            </a:solidFill>
            <a:miter lim="800000"/>
            <a:headEnd/>
            <a:tailEnd/>
          </a:ln>
        </p:spPr>
      </p:pic>
      <p:sp>
        <p:nvSpPr>
          <p:cNvPr id="6" name="AutoShape 5"/>
          <p:cNvSpPr>
            <a:spLocks noChangeArrowheads="1"/>
          </p:cNvSpPr>
          <p:nvPr/>
        </p:nvSpPr>
        <p:spPr bwMode="auto">
          <a:xfrm>
            <a:off x="611188" y="485775"/>
            <a:ext cx="4752900" cy="1143000"/>
          </a:xfrm>
          <a:prstGeom prst="roundRect">
            <a:avLst>
              <a:gd name="adj" fmla="val 21667"/>
            </a:avLst>
          </a:prstGeom>
          <a:noFill/>
          <a:ln w="9525">
            <a:noFill/>
            <a:round/>
            <a:headEnd/>
            <a:tailEnd/>
          </a:ln>
        </p:spPr>
        <p:txBody>
          <a:bodyPr anchor="b"/>
          <a:lstStyle/>
          <a:p>
            <a:pPr>
              <a:lnSpc>
                <a:spcPct val="90000"/>
              </a:lnSpc>
            </a:pPr>
            <a:r>
              <a:rPr lang="cs-CZ" sz="2400" b="1" dirty="0" smtClean="0">
                <a:solidFill>
                  <a:srgbClr val="FF0000"/>
                </a:solidFill>
                <a:cs typeface="Tahoma" pitchFamily="34" charset="0"/>
              </a:rPr>
              <a:t>Kombinační léčba</a:t>
            </a:r>
            <a:endParaRPr lang="cs-CZ" sz="2400" b="1" dirty="0">
              <a:solidFill>
                <a:srgbClr val="FF0000"/>
              </a:solidFill>
              <a:cs typeface="Tahoma" pitchFamily="34" charset="0"/>
            </a:endParaRPr>
          </a:p>
        </p:txBody>
      </p:sp>
      <p:sp>
        <p:nvSpPr>
          <p:cNvPr id="8" name="AutoShape 5"/>
          <p:cNvSpPr>
            <a:spLocks noChangeArrowheads="1"/>
          </p:cNvSpPr>
          <p:nvPr/>
        </p:nvSpPr>
        <p:spPr bwMode="auto">
          <a:xfrm>
            <a:off x="899592" y="5301208"/>
            <a:ext cx="1763688" cy="638944"/>
          </a:xfrm>
          <a:prstGeom prst="roundRect">
            <a:avLst>
              <a:gd name="adj" fmla="val 21667"/>
            </a:avLst>
          </a:prstGeom>
          <a:noFill/>
          <a:ln w="9525">
            <a:noFill/>
            <a:round/>
            <a:headEnd/>
            <a:tailEnd/>
          </a:ln>
        </p:spPr>
        <p:txBody>
          <a:bodyPr anchor="b"/>
          <a:lstStyle/>
          <a:p>
            <a:pPr>
              <a:lnSpc>
                <a:spcPct val="90000"/>
              </a:lnSpc>
            </a:pPr>
            <a:r>
              <a:rPr lang="cs-CZ" sz="2400" i="1" dirty="0" smtClean="0">
                <a:solidFill>
                  <a:srgbClr val="FF0000"/>
                </a:solidFill>
                <a:cs typeface="Tahoma" pitchFamily="34" charset="0"/>
              </a:rPr>
              <a:t>Iniciální</a:t>
            </a:r>
            <a:endParaRPr lang="cs-CZ" sz="2400" i="1" dirty="0">
              <a:solidFill>
                <a:srgbClr val="FF0000"/>
              </a:solidFill>
              <a:cs typeface="Tahoma" pitchFamily="34" charset="0"/>
            </a:endParaRPr>
          </a:p>
        </p:txBody>
      </p:sp>
      <p:sp>
        <p:nvSpPr>
          <p:cNvPr id="9" name="AutoShape 5"/>
          <p:cNvSpPr>
            <a:spLocks noChangeArrowheads="1"/>
          </p:cNvSpPr>
          <p:nvPr/>
        </p:nvSpPr>
        <p:spPr bwMode="auto">
          <a:xfrm>
            <a:off x="6624736" y="2132856"/>
            <a:ext cx="1763688" cy="638944"/>
          </a:xfrm>
          <a:prstGeom prst="roundRect">
            <a:avLst>
              <a:gd name="adj" fmla="val 21667"/>
            </a:avLst>
          </a:prstGeom>
          <a:noFill/>
          <a:ln w="9525">
            <a:noFill/>
            <a:round/>
            <a:headEnd/>
            <a:tailEnd/>
          </a:ln>
        </p:spPr>
        <p:txBody>
          <a:bodyPr anchor="b"/>
          <a:lstStyle/>
          <a:p>
            <a:pPr>
              <a:lnSpc>
                <a:spcPct val="90000"/>
              </a:lnSpc>
            </a:pPr>
            <a:r>
              <a:rPr lang="cs-CZ" sz="2400" i="1" dirty="0" smtClean="0">
                <a:solidFill>
                  <a:srgbClr val="FF0000"/>
                </a:solidFill>
                <a:cs typeface="Tahoma" pitchFamily="34" charset="0"/>
              </a:rPr>
              <a:t>Sekvenční</a:t>
            </a:r>
            <a:endParaRPr lang="cs-CZ" sz="2400" i="1" dirty="0">
              <a:solidFill>
                <a:srgbClr val="FF0000"/>
              </a:solidFill>
              <a:cs typeface="Tahoma" pitchFamily="34" charset="0"/>
            </a:endParaRPr>
          </a:p>
        </p:txBody>
      </p:sp>
    </p:spTree>
    <p:extLst>
      <p:ext uri="{BB962C8B-B14F-4D97-AF65-F5344CB8AC3E}">
        <p14:creationId xmlns="" xmlns:p14="http://schemas.microsoft.com/office/powerpoint/2010/main" val="343637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400" b="1"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Kombinanční</a:t>
            </a:r>
            <a:r>
              <a:rPr lang="cs-CZ" sz="24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léčba PAH má své místo v </a:t>
            </a:r>
            <a:r>
              <a:rPr lang="cs-CZ" sz="2400" b="1"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guidelines</a:t>
            </a:r>
            <a:endParaRPr lang="en-GB" sz="24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518319" y="6237312"/>
            <a:ext cx="2628925" cy="161583"/>
          </a:xfrm>
          <a:prstGeom prst="rect">
            <a:avLst/>
          </a:prstGeom>
          <a:noFill/>
          <a:ln w="9525" algn="ctr">
            <a:noFill/>
            <a:miter lim="800000"/>
            <a:headEnd/>
            <a:tailEnd/>
          </a:ln>
        </p:spPr>
        <p:txBody>
          <a:bodyPr wrap="none" lIns="0" tIns="0" rIns="0" bIns="0">
            <a:spAutoFit/>
          </a:bodyPr>
          <a:lstStyle/>
          <a:p>
            <a:pPr algn="r">
              <a:spcBef>
                <a:spcPct val="50000"/>
              </a:spcBef>
              <a:defRPr/>
            </a:pPr>
            <a:r>
              <a:rPr lang="en-GB" sz="1050" dirty="0" smtClean="0">
                <a:ea typeface="Tahoma" panose="020B0604030504040204" pitchFamily="34" charset="0"/>
                <a:cs typeface="Tahoma" panose="020B0604030504040204" pitchFamily="34" charset="0"/>
              </a:rPr>
              <a:t>Galiè N, </a:t>
            </a:r>
            <a:r>
              <a:rPr lang="en-GB" sz="1050" i="1" dirty="0" smtClean="0">
                <a:ea typeface="Tahoma" panose="020B0604030504040204" pitchFamily="34" charset="0"/>
                <a:cs typeface="Tahoma" panose="020B0604030504040204" pitchFamily="34" charset="0"/>
              </a:rPr>
              <a:t>et </a:t>
            </a:r>
            <a:r>
              <a:rPr lang="en-GB" sz="1050" i="1" dirty="0">
                <a:ea typeface="Tahoma" panose="020B0604030504040204" pitchFamily="34" charset="0"/>
                <a:cs typeface="Tahoma" panose="020B0604030504040204" pitchFamily="34" charset="0"/>
              </a:rPr>
              <a:t>al. </a:t>
            </a:r>
            <a:r>
              <a:rPr lang="en-GB" sz="1050" i="1" dirty="0" smtClean="0">
                <a:ea typeface="Tahoma" panose="020B0604030504040204" pitchFamily="34" charset="0"/>
                <a:cs typeface="Tahoma" panose="020B0604030504040204" pitchFamily="34" charset="0"/>
              </a:rPr>
              <a:t>Eur Heart J </a:t>
            </a:r>
            <a:r>
              <a:rPr lang="en-GB" sz="1050" dirty="0" smtClean="0">
                <a:ea typeface="Tahoma" panose="020B0604030504040204" pitchFamily="34" charset="0"/>
                <a:cs typeface="Tahoma" panose="020B0604030504040204" pitchFamily="34" charset="0"/>
              </a:rPr>
              <a:t>2016</a:t>
            </a:r>
            <a:r>
              <a:rPr lang="en-GB" sz="1050" dirty="0">
                <a:ea typeface="Tahoma" panose="020B0604030504040204" pitchFamily="34" charset="0"/>
                <a:cs typeface="Tahoma" panose="020B0604030504040204" pitchFamily="34" charset="0"/>
              </a:rPr>
              <a:t>; 37:67-119</a:t>
            </a:r>
            <a:r>
              <a:rPr lang="en-GB" sz="1050" dirty="0" smtClean="0">
                <a:ea typeface="Tahoma" panose="020B0604030504040204" pitchFamily="34" charset="0"/>
                <a:cs typeface="Tahoma" panose="020B0604030504040204" pitchFamily="34" charset="0"/>
              </a:rPr>
              <a:t>.</a:t>
            </a:r>
            <a:endParaRPr lang="en-GB" sz="1050" dirty="0">
              <a:ea typeface="Tahoma" panose="020B0604030504040204" pitchFamily="34" charset="0"/>
              <a:cs typeface="Tahoma" panose="020B0604030504040204" pitchFamily="34" charset="0"/>
            </a:endParaRPr>
          </a:p>
        </p:txBody>
      </p:sp>
      <p:sp>
        <p:nvSpPr>
          <p:cNvPr id="7" name="Text Box 3"/>
          <p:cNvSpPr txBox="1">
            <a:spLocks noChangeArrowheads="1"/>
          </p:cNvSpPr>
          <p:nvPr/>
        </p:nvSpPr>
        <p:spPr bwMode="auto">
          <a:xfrm>
            <a:off x="518319" y="5661248"/>
            <a:ext cx="7383681" cy="369332"/>
          </a:xfrm>
          <a:prstGeom prst="rect">
            <a:avLst/>
          </a:prstGeom>
          <a:noFill/>
          <a:ln w="9525" algn="ctr">
            <a:noFill/>
            <a:miter lim="800000"/>
            <a:headEnd/>
            <a:tailEnd/>
          </a:ln>
        </p:spPr>
        <p:txBody>
          <a:bodyPr wrap="square" lIns="0" tIns="0" rIns="0" bIns="0">
            <a:spAutoFit/>
          </a:bodyPr>
          <a:lstStyle/>
          <a:p>
            <a:pPr defTabSz="685800"/>
            <a:r>
              <a:rPr lang="en-GB" sz="800" dirty="0">
                <a:ea typeface="Tahoma" panose="020B0604030504040204" pitchFamily="34" charset="0"/>
                <a:cs typeface="Tahoma" panose="020B0604030504040204" pitchFamily="34" charset="0"/>
              </a:rPr>
              <a:t>a. Some WHO-FC III patients may be considered high </a:t>
            </a:r>
            <a:r>
              <a:rPr lang="en-GB" sz="800" dirty="0" smtClean="0">
                <a:ea typeface="Tahoma" panose="020B0604030504040204" pitchFamily="34" charset="0"/>
                <a:cs typeface="Tahoma" panose="020B0604030504040204" pitchFamily="34" charset="0"/>
              </a:rPr>
              <a:t>risk; b. Initial combination </a:t>
            </a:r>
            <a:r>
              <a:rPr lang="en-GB" sz="800" dirty="0">
                <a:ea typeface="Tahoma" panose="020B0604030504040204" pitchFamily="34" charset="0"/>
                <a:cs typeface="Tahoma" panose="020B0604030504040204" pitchFamily="34" charset="0"/>
              </a:rPr>
              <a:t>with ambrisentan plus tadalafil has proven to be </a:t>
            </a:r>
            <a:r>
              <a:rPr lang="en-GB" sz="800" dirty="0" smtClean="0">
                <a:ea typeface="Tahoma" panose="020B0604030504040204" pitchFamily="34" charset="0"/>
                <a:cs typeface="Tahoma" panose="020B0604030504040204" pitchFamily="34" charset="0"/>
              </a:rPr>
              <a:t>superior </a:t>
            </a:r>
            <a:r>
              <a:rPr lang="en-GB" sz="800" dirty="0">
                <a:ea typeface="Tahoma" panose="020B0604030504040204" pitchFamily="34" charset="0"/>
                <a:cs typeface="Tahoma" panose="020B0604030504040204" pitchFamily="34" charset="0"/>
              </a:rPr>
              <a:t>to initial monotherapy with ambrisentan or tadalafil in delaying clinical failure; c. Intravenous epoprostenol should be </a:t>
            </a:r>
            <a:r>
              <a:rPr lang="en-GB" sz="800" dirty="0" smtClean="0">
                <a:ea typeface="Tahoma" panose="020B0604030504040204" pitchFamily="34" charset="0"/>
                <a:cs typeface="Tahoma" panose="020B0604030504040204" pitchFamily="34" charset="0"/>
              </a:rPr>
              <a:t>prioritised </a:t>
            </a:r>
            <a:r>
              <a:rPr lang="en-GB" sz="800" dirty="0">
                <a:ea typeface="Tahoma" panose="020B0604030504040204" pitchFamily="34" charset="0"/>
                <a:cs typeface="Tahoma" panose="020B0604030504040204" pitchFamily="34" charset="0"/>
              </a:rPr>
              <a:t>as it has reduced the 3 months rate for mortality in high risk PAH patients also as </a:t>
            </a:r>
            <a:r>
              <a:rPr lang="en-GB" sz="800" dirty="0" smtClean="0">
                <a:ea typeface="Tahoma" panose="020B0604030504040204" pitchFamily="34" charset="0"/>
                <a:cs typeface="Tahoma" panose="020B0604030504040204" pitchFamily="34" charset="0"/>
              </a:rPr>
              <a:t>monotherapy.</a:t>
            </a:r>
            <a:endParaRPr lang="en-GB" sz="800" dirty="0">
              <a:ea typeface="Tahoma" panose="020B0604030504040204" pitchFamily="34" charset="0"/>
              <a:cs typeface="Tahoma" panose="020B0604030504040204" pitchFamily="34" charset="0"/>
            </a:endParaRPr>
          </a:p>
        </p:txBody>
      </p:sp>
      <p:grpSp>
        <p:nvGrpSpPr>
          <p:cNvPr id="11" name="Group 10"/>
          <p:cNvGrpSpPr/>
          <p:nvPr/>
        </p:nvGrpSpPr>
        <p:grpSpPr>
          <a:xfrm>
            <a:off x="518319" y="1844824"/>
            <a:ext cx="6660000" cy="3726029"/>
            <a:chOff x="1262741" y="2037648"/>
            <a:chExt cx="6660000" cy="3726029"/>
          </a:xfrm>
        </p:grpSpPr>
        <p:sp>
          <p:nvSpPr>
            <p:cNvPr id="10" name="Rectangle 9"/>
            <p:cNvSpPr/>
            <p:nvPr/>
          </p:nvSpPr>
          <p:spPr>
            <a:xfrm>
              <a:off x="1262741" y="2037662"/>
              <a:ext cx="6660000" cy="372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rotWithShape="1">
            <a:blip r:embed="rId2" cstate="print"/>
            <a:srcRect l="798" t="1283" r="8739" b="3514"/>
            <a:stretch/>
          </p:blipFill>
          <p:spPr>
            <a:xfrm>
              <a:off x="1262741" y="2037648"/>
              <a:ext cx="6660000" cy="3726029"/>
            </a:xfrm>
            <a:prstGeom prst="rect">
              <a:avLst/>
            </a:prstGeom>
          </p:spPr>
        </p:pic>
      </p:grpSp>
    </p:spTree>
    <p:extLst>
      <p:ext uri="{BB962C8B-B14F-4D97-AF65-F5344CB8AC3E}">
        <p14:creationId xmlns:p14="http://schemas.microsoft.com/office/powerpoint/2010/main" xmlns="" val="1934477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5"/>
          <p:cNvSpPr>
            <a:spLocks noGrp="1"/>
          </p:cNvSpPr>
          <p:nvPr>
            <p:ph type="title"/>
          </p:nvPr>
        </p:nvSpPr>
        <p:spPr>
          <a:xfrm>
            <a:off x="519632" y="413792"/>
            <a:ext cx="8228832" cy="1143000"/>
          </a:xfrm>
        </p:spPr>
        <p:txBody>
          <a:bodyPr>
            <a:noAutofit/>
          </a:bodyPr>
          <a:lstStyle/>
          <a:p>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Sekvenční kombinovaná léčba je doporučena v případě neadekvátní klinické odezvy</a:t>
            </a:r>
            <a:endPar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966600" y="1626593"/>
            <a:ext cx="7210800" cy="3233530"/>
            <a:chOff x="887087" y="2007593"/>
            <a:chExt cx="7210800" cy="3233530"/>
          </a:xfrm>
        </p:grpSpPr>
        <p:sp>
          <p:nvSpPr>
            <p:cNvPr id="2" name="Rectangle 1"/>
            <p:cNvSpPr/>
            <p:nvPr/>
          </p:nvSpPr>
          <p:spPr>
            <a:xfrm>
              <a:off x="887087" y="2007958"/>
              <a:ext cx="7210800" cy="323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cstate="print">
              <a:clrChange>
                <a:clrFrom>
                  <a:srgbClr val="4F432E">
                    <a:alpha val="30980"/>
                  </a:srgbClr>
                </a:clrFrom>
                <a:clrTo>
                  <a:srgbClr val="4F432E">
                    <a:alpha val="0"/>
                  </a:srgbClr>
                </a:clrTo>
              </a:clrChange>
            </a:blip>
            <a:srcRect l="1538" t="1968" r="1893" b="2321"/>
            <a:stretch/>
          </p:blipFill>
          <p:spPr>
            <a:xfrm>
              <a:off x="887896" y="2007593"/>
              <a:ext cx="7209183" cy="3233530"/>
            </a:xfrm>
            <a:prstGeom prst="rect">
              <a:avLst/>
            </a:prstGeom>
            <a:noFill/>
          </p:spPr>
        </p:pic>
      </p:grpSp>
      <p:sp>
        <p:nvSpPr>
          <p:cNvPr id="9" name="Text Box 3"/>
          <p:cNvSpPr txBox="1">
            <a:spLocks noChangeArrowheads="1"/>
          </p:cNvSpPr>
          <p:nvPr/>
        </p:nvSpPr>
        <p:spPr bwMode="auto">
          <a:xfrm>
            <a:off x="634395" y="6180134"/>
            <a:ext cx="3432030" cy="646331"/>
          </a:xfrm>
          <a:prstGeom prst="rect">
            <a:avLst/>
          </a:prstGeom>
          <a:noFill/>
          <a:ln w="9525" algn="ctr">
            <a:noFill/>
            <a:miter lim="800000"/>
            <a:headEnd/>
            <a:tailEnd/>
          </a:ln>
        </p:spPr>
        <p:txBody>
          <a:bodyPr wrap="none" lIns="0" tIns="0" rIns="0" bIns="0">
            <a:spAutoFit/>
          </a:bodyPr>
          <a:lstStyle/>
          <a:p>
            <a:pPr marL="228600" indent="-228600">
              <a:buAutoNum type="arabicPeriod"/>
              <a:defRPr/>
            </a:pPr>
            <a:r>
              <a:rPr lang="en-GB" sz="1050" dirty="0">
                <a:ea typeface="Tahoma" panose="020B0604030504040204" pitchFamily="34" charset="0"/>
                <a:cs typeface="Tahoma" panose="020B0604030504040204" pitchFamily="34" charset="0"/>
              </a:rPr>
              <a:t>Galiè N, </a:t>
            </a:r>
            <a:r>
              <a:rPr lang="en-GB" sz="1050" i="1" dirty="0">
                <a:ea typeface="Tahoma" panose="020B0604030504040204" pitchFamily="34" charset="0"/>
                <a:cs typeface="Tahoma" panose="020B0604030504040204" pitchFamily="34" charset="0"/>
              </a:rPr>
              <a:t>et al. Eur </a:t>
            </a:r>
            <a:r>
              <a:rPr lang="en-GB" sz="1050" i="1" dirty="0" err="1" smtClean="0">
                <a:ea typeface="Tahoma" panose="020B0604030504040204" pitchFamily="34" charset="0"/>
                <a:cs typeface="Tahoma" panose="020B0604030504040204" pitchFamily="34" charset="0"/>
              </a:rPr>
              <a:t>HeartJ</a:t>
            </a:r>
            <a:r>
              <a:rPr lang="en-GB" sz="1050" i="1" dirty="0" smtClean="0">
                <a:ea typeface="Tahoma" panose="020B0604030504040204" pitchFamily="34" charset="0"/>
                <a:cs typeface="Tahoma" panose="020B0604030504040204" pitchFamily="34" charset="0"/>
              </a:rPr>
              <a:t> </a:t>
            </a:r>
            <a:r>
              <a:rPr lang="en-GB" sz="1050" dirty="0">
                <a:ea typeface="Tahoma" panose="020B0604030504040204" pitchFamily="34" charset="0"/>
                <a:cs typeface="Tahoma" panose="020B0604030504040204" pitchFamily="34" charset="0"/>
              </a:rPr>
              <a:t>2016; </a:t>
            </a:r>
            <a:r>
              <a:rPr lang="en-GB" sz="1050" dirty="0" smtClean="0">
                <a:ea typeface="Tahoma" panose="020B0604030504040204" pitchFamily="34" charset="0"/>
                <a:cs typeface="Tahoma" panose="020B0604030504040204" pitchFamily="34" charset="0"/>
              </a:rPr>
              <a:t>37:67-119;</a:t>
            </a:r>
          </a:p>
          <a:p>
            <a:pPr>
              <a:defRPr/>
            </a:pPr>
            <a:r>
              <a:rPr lang="de-CH" sz="1050" dirty="0" smtClean="0">
                <a:ea typeface="Tahoma" panose="020B0604030504040204" pitchFamily="34" charset="0"/>
                <a:cs typeface="Tahoma" panose="020B0604030504040204" pitchFamily="34" charset="0"/>
              </a:rPr>
              <a:t>2. Pulido </a:t>
            </a:r>
            <a:r>
              <a:rPr lang="de-CH" sz="1050" dirty="0">
                <a:ea typeface="Tahoma" panose="020B0604030504040204" pitchFamily="34" charset="0"/>
                <a:cs typeface="Tahoma" panose="020B0604030504040204" pitchFamily="34" charset="0"/>
              </a:rPr>
              <a:t>T, </a:t>
            </a:r>
            <a:r>
              <a:rPr lang="de-CH" sz="1050" i="1" dirty="0">
                <a:ea typeface="Tahoma" panose="020B0604030504040204" pitchFamily="34" charset="0"/>
                <a:cs typeface="Tahoma" panose="020B0604030504040204" pitchFamily="34" charset="0"/>
              </a:rPr>
              <a:t>et al. N Engl J Med </a:t>
            </a:r>
            <a:r>
              <a:rPr lang="de-CH" sz="1050" dirty="0">
                <a:ea typeface="Tahoma" panose="020B0604030504040204" pitchFamily="34" charset="0"/>
                <a:cs typeface="Tahoma" panose="020B0604030504040204" pitchFamily="34" charset="0"/>
              </a:rPr>
              <a:t>2013; </a:t>
            </a:r>
            <a:r>
              <a:rPr lang="de-CH" sz="1050" dirty="0" smtClean="0">
                <a:ea typeface="Tahoma" panose="020B0604030504040204" pitchFamily="34" charset="0"/>
                <a:cs typeface="Tahoma" panose="020B0604030504040204" pitchFamily="34" charset="0"/>
              </a:rPr>
              <a:t>369:809-18;</a:t>
            </a:r>
          </a:p>
          <a:p>
            <a:r>
              <a:rPr lang="de-CH" sz="1050" dirty="0" smtClean="0">
                <a:ea typeface="Tahoma" panose="020B0604030504040204" pitchFamily="34" charset="0"/>
                <a:cs typeface="Tahoma" panose="020B0604030504040204" pitchFamily="34" charset="0"/>
              </a:rPr>
              <a:t>3. Galiè N, </a:t>
            </a:r>
            <a:r>
              <a:rPr lang="de-CH" sz="1050" i="1" dirty="0" smtClean="0">
                <a:ea typeface="Tahoma" panose="020B0604030504040204" pitchFamily="34" charset="0"/>
                <a:cs typeface="Tahoma" panose="020B0604030504040204" pitchFamily="34" charset="0"/>
              </a:rPr>
              <a:t>et a</a:t>
            </a:r>
            <a:r>
              <a:rPr lang="de-CH" sz="1050" dirty="0" smtClean="0">
                <a:ea typeface="Tahoma" panose="020B0604030504040204" pitchFamily="34" charset="0"/>
                <a:cs typeface="Tahoma" panose="020B0604030504040204" pitchFamily="34" charset="0"/>
              </a:rPr>
              <a:t>l. </a:t>
            </a:r>
            <a:r>
              <a:rPr lang="de-CH" sz="1050" i="1" dirty="0" smtClean="0">
                <a:ea typeface="Tahoma" panose="020B0604030504040204" pitchFamily="34" charset="0"/>
                <a:cs typeface="Tahoma" panose="020B0604030504040204" pitchFamily="34" charset="0"/>
              </a:rPr>
              <a:t>The Lancet </a:t>
            </a:r>
            <a:r>
              <a:rPr lang="de-CH" sz="1050" dirty="0" smtClean="0">
                <a:ea typeface="Tahoma" panose="020B0604030504040204" pitchFamily="34" charset="0"/>
                <a:cs typeface="Tahoma" panose="020B0604030504040204" pitchFamily="34" charset="0"/>
              </a:rPr>
              <a:t>2008; 371:2093-100;</a:t>
            </a:r>
          </a:p>
          <a:p>
            <a:r>
              <a:rPr lang="de-CH" sz="1050" dirty="0" smtClean="0">
                <a:ea typeface="Tahoma" panose="020B0604030504040204" pitchFamily="34" charset="0"/>
                <a:cs typeface="Tahoma" panose="020B0604030504040204" pitchFamily="34" charset="0"/>
              </a:rPr>
              <a:t>4. </a:t>
            </a:r>
            <a:r>
              <a:rPr lang="en-GB" sz="1050" dirty="0" smtClean="0">
                <a:ea typeface="Tahoma" panose="020B0604030504040204" pitchFamily="34" charset="0"/>
                <a:cs typeface="Tahoma" panose="020B0604030504040204" pitchFamily="34" charset="0"/>
              </a:rPr>
              <a:t>Simonneau G, </a:t>
            </a:r>
            <a:r>
              <a:rPr lang="en-GB" sz="1050" i="1" dirty="0" smtClean="0">
                <a:ea typeface="Tahoma" panose="020B0604030504040204" pitchFamily="34" charset="0"/>
                <a:cs typeface="Tahoma" panose="020B0604030504040204" pitchFamily="34" charset="0"/>
              </a:rPr>
              <a:t>et al</a:t>
            </a:r>
            <a:r>
              <a:rPr lang="en-GB" sz="1050" dirty="0" smtClean="0">
                <a:ea typeface="Tahoma" panose="020B0604030504040204" pitchFamily="34" charset="0"/>
                <a:cs typeface="Tahoma" panose="020B0604030504040204" pitchFamily="34" charset="0"/>
              </a:rPr>
              <a:t>. </a:t>
            </a:r>
            <a:r>
              <a:rPr lang="en-GB" sz="1050" i="1" dirty="0" smtClean="0">
                <a:ea typeface="Tahoma" panose="020B0604030504040204" pitchFamily="34" charset="0"/>
                <a:cs typeface="Tahoma" panose="020B0604030504040204" pitchFamily="34" charset="0"/>
              </a:rPr>
              <a:t>Ann Intern Med </a:t>
            </a:r>
            <a:r>
              <a:rPr lang="en-GB" sz="1050" dirty="0" smtClean="0">
                <a:ea typeface="Tahoma" panose="020B0604030504040204" pitchFamily="34" charset="0"/>
                <a:cs typeface="Tahoma" panose="020B0604030504040204" pitchFamily="34" charset="0"/>
              </a:rPr>
              <a:t>2008; 149:521-30.</a:t>
            </a:r>
            <a:endParaRPr lang="en-GB" sz="1050" dirty="0">
              <a:ea typeface="Tahoma" panose="020B0604030504040204" pitchFamily="34" charset="0"/>
              <a:cs typeface="Tahoma" panose="020B0604030504040204" pitchFamily="34" charset="0"/>
            </a:endParaRPr>
          </a:p>
        </p:txBody>
      </p:sp>
      <p:sp>
        <p:nvSpPr>
          <p:cNvPr id="4" name="Rectangle 3"/>
          <p:cNvSpPr/>
          <p:nvPr/>
        </p:nvSpPr>
        <p:spPr>
          <a:xfrm>
            <a:off x="0" y="4941168"/>
            <a:ext cx="9168725" cy="1169551"/>
          </a:xfrm>
          <a:prstGeom prst="rect">
            <a:avLst/>
          </a:prstGeom>
        </p:spPr>
        <p:txBody>
          <a:bodyPr wrap="square">
            <a:spAutoFit/>
          </a:bodyPr>
          <a:lstStyle/>
          <a:p>
            <a:r>
              <a:rPr lang="en-GB" sz="1400" b="1" u="sng" dirty="0" smtClean="0">
                <a:ea typeface="Tahoma" panose="020B0604030504040204" pitchFamily="34" charset="0"/>
                <a:cs typeface="Tahoma" panose="020B0604030504040204" pitchFamily="34" charset="0"/>
              </a:rPr>
              <a:t>Sequential </a:t>
            </a:r>
            <a:r>
              <a:rPr lang="en-GB" sz="1400" b="1" u="sng" dirty="0">
                <a:ea typeface="Tahoma" panose="020B0604030504040204" pitchFamily="34" charset="0"/>
                <a:cs typeface="Tahoma" panose="020B0604030504040204" pitchFamily="34" charset="0"/>
              </a:rPr>
              <a:t>combination </a:t>
            </a:r>
            <a:r>
              <a:rPr lang="en-GB" sz="1400" b="1" u="sng" dirty="0" smtClean="0">
                <a:ea typeface="Tahoma" panose="020B0604030504040204" pitchFamily="34" charset="0"/>
                <a:cs typeface="Tahoma" panose="020B0604030504040204" pitchFamily="34" charset="0"/>
              </a:rPr>
              <a:t>therapy has been proven to be effective in several clinical trials including:</a:t>
            </a:r>
            <a:endParaRPr lang="cs-CZ" sz="1400" b="1" u="sng" dirty="0" smtClean="0">
              <a:ea typeface="Tahoma" panose="020B0604030504040204" pitchFamily="34" charset="0"/>
              <a:cs typeface="Tahoma" panose="020B0604030504040204" pitchFamily="34" charset="0"/>
            </a:endParaRPr>
          </a:p>
          <a:p>
            <a:endParaRPr lang="cs-CZ" sz="1400" dirty="0" smtClean="0">
              <a:ea typeface="Tahoma" panose="020B0604030504040204" pitchFamily="34" charset="0"/>
              <a:cs typeface="Tahoma" panose="020B0604030504040204" pitchFamily="34" charset="0"/>
            </a:endParaRPr>
          </a:p>
          <a:p>
            <a:r>
              <a:rPr lang="en-GB" sz="1400" b="1" dirty="0" smtClean="0">
                <a:ea typeface="Tahoma" panose="020B0604030504040204" pitchFamily="34" charset="0"/>
                <a:cs typeface="Tahoma" panose="020B0604030504040204" pitchFamily="34" charset="0"/>
              </a:rPr>
              <a:t>SERAPHIN: </a:t>
            </a:r>
            <a:r>
              <a:rPr lang="en-GB" sz="1400" dirty="0" smtClean="0">
                <a:ea typeface="Tahoma" panose="020B0604030504040204" pitchFamily="34" charset="0"/>
                <a:cs typeface="Tahoma" panose="020B0604030504040204" pitchFamily="34" charset="0"/>
              </a:rPr>
              <a:t>macitentan </a:t>
            </a:r>
            <a:r>
              <a:rPr lang="en-GB" sz="1400" dirty="0">
                <a:ea typeface="Tahoma" panose="020B0604030504040204" pitchFamily="34" charset="0"/>
                <a:cs typeface="Tahoma" panose="020B0604030504040204" pitchFamily="34" charset="0"/>
              </a:rPr>
              <a:t>reduced the risk of a morbidity/mortality </a:t>
            </a:r>
            <a:r>
              <a:rPr lang="en-GB" sz="1400" dirty="0" smtClean="0">
                <a:ea typeface="Tahoma" panose="020B0604030504040204" pitchFamily="34" charset="0"/>
                <a:cs typeface="Tahoma" panose="020B0604030504040204" pitchFamily="34" charset="0"/>
              </a:rPr>
              <a:t>event in </a:t>
            </a:r>
            <a:r>
              <a:rPr lang="en-GB" sz="1400" dirty="0">
                <a:ea typeface="Tahoma" panose="020B0604030504040204" pitchFamily="34" charset="0"/>
                <a:cs typeface="Tahoma" panose="020B0604030504040204" pitchFamily="34" charset="0"/>
              </a:rPr>
              <a:t>patients on background PAH </a:t>
            </a:r>
            <a:r>
              <a:rPr lang="en-GB" sz="1400" dirty="0" smtClean="0">
                <a:ea typeface="Tahoma" panose="020B0604030504040204" pitchFamily="34" charset="0"/>
                <a:cs typeface="Tahoma" panose="020B0604030504040204" pitchFamily="34" charset="0"/>
              </a:rPr>
              <a:t>therapy</a:t>
            </a:r>
            <a:endParaRPr lang="cs-CZ" sz="1400" baseline="30000" dirty="0" smtClean="0">
              <a:ea typeface="Tahoma" panose="020B0604030504040204" pitchFamily="34" charset="0"/>
              <a:cs typeface="Tahoma" panose="020B0604030504040204" pitchFamily="34" charset="0"/>
            </a:endParaRPr>
          </a:p>
          <a:p>
            <a:r>
              <a:rPr lang="en-GB" sz="1400" b="1" dirty="0" smtClean="0">
                <a:ea typeface="Tahoma" panose="020B0604030504040204" pitchFamily="34" charset="0"/>
                <a:cs typeface="Tahoma" panose="020B0604030504040204" pitchFamily="34" charset="0"/>
              </a:rPr>
              <a:t>EARLY: </a:t>
            </a:r>
            <a:r>
              <a:rPr lang="en-GB" sz="1400" dirty="0" smtClean="0">
                <a:ea typeface="Tahoma" panose="020B0604030504040204" pitchFamily="34" charset="0"/>
                <a:cs typeface="Tahoma" panose="020B0604030504040204" pitchFamily="34" charset="0"/>
              </a:rPr>
              <a:t>bosentan reduced PVR in FC II patients receiving sildenafil at baseline</a:t>
            </a:r>
            <a:endParaRPr lang="cs-CZ" sz="1400" baseline="30000" dirty="0" smtClean="0">
              <a:ea typeface="Tahoma" panose="020B0604030504040204" pitchFamily="34" charset="0"/>
              <a:cs typeface="Tahoma" panose="020B0604030504040204" pitchFamily="34" charset="0"/>
            </a:endParaRPr>
          </a:p>
          <a:p>
            <a:r>
              <a:rPr lang="en-GB" sz="1400" b="1" dirty="0" smtClean="0">
                <a:ea typeface="Tahoma" panose="020B0604030504040204" pitchFamily="34" charset="0"/>
                <a:cs typeface="Tahoma" panose="020B0604030504040204" pitchFamily="34" charset="0"/>
              </a:rPr>
              <a:t>PACES: </a:t>
            </a:r>
            <a:r>
              <a:rPr lang="en-GB" sz="1400" dirty="0" smtClean="0">
                <a:ea typeface="Tahoma" panose="020B0604030504040204" pitchFamily="34" charset="0"/>
                <a:cs typeface="Tahoma" panose="020B0604030504040204" pitchFamily="34" charset="0"/>
              </a:rPr>
              <a:t>sildenafil improved 6MWD in patients receiving i.v. epoprostenol at baseline</a:t>
            </a:r>
            <a:endParaRPr lang="en-GB" sz="1400" baseline="300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995042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413792"/>
            <a:ext cx="8229600" cy="1143000"/>
          </a:xfrm>
        </p:spPr>
        <p:txBody>
          <a:bodyPr>
            <a:normAutofit/>
          </a:bodyPr>
          <a:lstStyle/>
          <a:p>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Specifická léčba PAH zasahující cestu PGI</a:t>
            </a:r>
            <a:r>
              <a:rPr lang="cs-CZ" sz="2400" b="1" baseline="-25000" dirty="0" smtClean="0">
                <a:solidFill>
                  <a:srgbClr val="C00000"/>
                </a:solidFill>
                <a:latin typeface="Tahoma" panose="020B0604030504040204" pitchFamily="34" charset="0"/>
                <a:ea typeface="Tahoma" panose="020B0604030504040204" pitchFamily="34" charset="0"/>
                <a:cs typeface="Tahoma" panose="020B0604030504040204" pitchFamily="34" charset="0"/>
              </a:rPr>
              <a:t>2</a:t>
            </a:r>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je stále </a:t>
            </a:r>
            <a:r>
              <a:rPr lang="cs-CZ" sz="24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podužívána</a:t>
            </a:r>
            <a:endParaRPr lang="en-GB" sz="2400" b="1" strike="sngStrike"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539552" y="6248424"/>
            <a:ext cx="3863557" cy="253916"/>
          </a:xfrm>
          <a:prstGeom prst="rect">
            <a:avLst/>
          </a:prstGeom>
          <a:noFill/>
        </p:spPr>
        <p:txBody>
          <a:bodyPr wrap="none" rtlCol="0">
            <a:spAutoFit/>
          </a:bodyPr>
          <a:lstStyle/>
          <a:p>
            <a:pPr algn="r" fontAlgn="base">
              <a:spcBef>
                <a:spcPct val="0"/>
              </a:spcBef>
              <a:spcAft>
                <a:spcPct val="0"/>
              </a:spcAft>
            </a:pPr>
            <a:r>
              <a:rPr lang="en-GB" sz="1050" dirty="0" smtClean="0">
                <a:ea typeface="Tahoma" panose="020B0604030504040204" pitchFamily="34" charset="0"/>
                <a:cs typeface="Tahoma" panose="020B0604030504040204" pitchFamily="34" charset="0"/>
              </a:rPr>
              <a:t>Farber HW, </a:t>
            </a:r>
            <a:r>
              <a:rPr lang="en-GB" sz="1050" i="1" dirty="0" smtClean="0">
                <a:ea typeface="Tahoma" panose="020B0604030504040204" pitchFamily="34" charset="0"/>
                <a:cs typeface="Tahoma" panose="020B0604030504040204" pitchFamily="34" charset="0"/>
              </a:rPr>
              <a:t>et al. J Heart Lung Transplant  </a:t>
            </a:r>
            <a:r>
              <a:rPr lang="en-GB" sz="1050" dirty="0" smtClean="0">
                <a:ea typeface="Tahoma" panose="020B0604030504040204" pitchFamily="34" charset="0"/>
                <a:cs typeface="Tahoma" panose="020B0604030504040204" pitchFamily="34" charset="0"/>
              </a:rPr>
              <a:t>2013; 32:1114-22.</a:t>
            </a:r>
            <a:endParaRPr lang="en-GB" sz="1050" dirty="0">
              <a:ea typeface="Tahoma" panose="020B0604030504040204" pitchFamily="34" charset="0"/>
              <a:cs typeface="Tahoma" panose="020B0604030504040204" pitchFamily="34" charset="0"/>
            </a:endParaRPr>
          </a:p>
        </p:txBody>
      </p:sp>
      <p:sp>
        <p:nvSpPr>
          <p:cNvPr id="17" name="TextBox 16"/>
          <p:cNvSpPr txBox="1"/>
          <p:nvPr/>
        </p:nvSpPr>
        <p:spPr>
          <a:xfrm>
            <a:off x="5110597" y="2035857"/>
            <a:ext cx="3041217" cy="338554"/>
          </a:xfrm>
          <a:prstGeom prst="rect">
            <a:avLst/>
          </a:prstGeom>
          <a:noFill/>
        </p:spPr>
        <p:txBody>
          <a:bodyPr wrap="none" rtlCol="0">
            <a:spAutoFit/>
          </a:bodyPr>
          <a:lstStyle/>
          <a:p>
            <a:pPr algn="ctr"/>
            <a:r>
              <a:rPr lang="cs-CZ" sz="1600" b="1" dirty="0" smtClean="0">
                <a:ea typeface="Tahoma" panose="020B0604030504040204" pitchFamily="34" charset="0"/>
                <a:cs typeface="Tahoma" panose="020B0604030504040204" pitchFamily="34" charset="0"/>
              </a:rPr>
              <a:t>NYHA</a:t>
            </a:r>
            <a:r>
              <a:rPr lang="en-GB" sz="1600" b="1" dirty="0" smtClean="0">
                <a:ea typeface="Tahoma" panose="020B0604030504040204" pitchFamily="34" charset="0"/>
                <a:cs typeface="Tahoma" panose="020B0604030504040204" pitchFamily="34" charset="0"/>
              </a:rPr>
              <a:t> IV* </a:t>
            </a:r>
            <a:r>
              <a:rPr lang="cs-CZ" sz="1600" b="1" dirty="0" smtClean="0">
                <a:ea typeface="Tahoma" panose="020B0604030504040204" pitchFamily="34" charset="0"/>
                <a:cs typeface="Tahoma" panose="020B0604030504040204" pitchFamily="34" charset="0"/>
              </a:rPr>
              <a:t>pacienti</a:t>
            </a:r>
            <a:r>
              <a:rPr lang="en-GB" sz="1600" b="1" dirty="0" smtClean="0">
                <a:ea typeface="Tahoma" panose="020B0604030504040204" pitchFamily="34" charset="0"/>
                <a:cs typeface="Tahoma" panose="020B0604030504040204" pitchFamily="34" charset="0"/>
              </a:rPr>
              <a:t> </a:t>
            </a:r>
            <a:r>
              <a:rPr lang="en-GB" sz="1600" dirty="0" smtClean="0">
                <a:ea typeface="Tahoma" panose="020B0604030504040204" pitchFamily="34" charset="0"/>
                <a:cs typeface="Tahoma" panose="020B0604030504040204" pitchFamily="34" charset="0"/>
              </a:rPr>
              <a:t>(</a:t>
            </a:r>
            <a:r>
              <a:rPr lang="en-GB" sz="1600" i="1" dirty="0" smtClean="0">
                <a:ea typeface="Tahoma" panose="020B0604030504040204" pitchFamily="34" charset="0"/>
                <a:cs typeface="Tahoma" panose="020B0604030504040204" pitchFamily="34" charset="0"/>
              </a:rPr>
              <a:t>n</a:t>
            </a:r>
            <a:r>
              <a:rPr lang="en-GB" sz="1600" dirty="0" smtClean="0">
                <a:ea typeface="Tahoma" panose="020B0604030504040204" pitchFamily="34" charset="0"/>
                <a:cs typeface="Tahoma" panose="020B0604030504040204" pitchFamily="34" charset="0"/>
              </a:rPr>
              <a:t> = 135)</a:t>
            </a:r>
          </a:p>
        </p:txBody>
      </p:sp>
      <p:graphicFrame>
        <p:nvGraphicFramePr>
          <p:cNvPr id="6" name="Chart 5"/>
          <p:cNvGraphicFramePr>
            <a:graphicFrameLocks noChangeAspect="1"/>
          </p:cNvGraphicFramePr>
          <p:nvPr>
            <p:extLst>
              <p:ext uri="{D42A27DB-BD31-4B8C-83A1-F6EECF244321}">
                <p14:modId xmlns:p14="http://schemas.microsoft.com/office/powerpoint/2010/main" xmlns="" val="3154213208"/>
              </p:ext>
            </p:extLst>
          </p:nvPr>
        </p:nvGraphicFramePr>
        <p:xfrm>
          <a:off x="4413054" y="2265310"/>
          <a:ext cx="4398202" cy="295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25036" y="2914636"/>
            <a:ext cx="1405580" cy="830997"/>
          </a:xfrm>
          <a:prstGeom prst="rect">
            <a:avLst/>
          </a:prstGeom>
          <a:noFill/>
        </p:spPr>
        <p:txBody>
          <a:bodyPr wrap="square" rtlCol="0">
            <a:spAutoFit/>
          </a:bodyPr>
          <a:lstStyle/>
          <a:p>
            <a:pPr algn="ctr"/>
            <a:r>
              <a:rPr lang="en-GB" sz="1600" b="1" dirty="0">
                <a:ea typeface="Tahoma" panose="020B0604030504040204" pitchFamily="34" charset="0"/>
                <a:cs typeface="Tahoma" panose="020B0604030504040204" pitchFamily="34" charset="0"/>
              </a:rPr>
              <a:t>28.9</a:t>
            </a:r>
            <a:r>
              <a:rPr lang="en-GB" sz="1600" b="1" dirty="0" smtClean="0">
                <a:ea typeface="Tahoma" panose="020B0604030504040204" pitchFamily="34" charset="0"/>
                <a:cs typeface="Tahoma" panose="020B0604030504040204" pitchFamily="34" charset="0"/>
              </a:rPr>
              <a:t>%</a:t>
            </a:r>
            <a:endParaRPr lang="en-GB" sz="1600" dirty="0" smtClean="0">
              <a:ea typeface="Tahoma" panose="020B0604030504040204" pitchFamily="34" charset="0"/>
              <a:cs typeface="Tahoma" panose="020B0604030504040204" pitchFamily="34" charset="0"/>
            </a:endParaRPr>
          </a:p>
          <a:p>
            <a:pPr algn="ctr"/>
            <a:r>
              <a:rPr lang="cs-CZ" sz="1600" b="1" dirty="0">
                <a:ea typeface="Tahoma" panose="020B0604030504040204" pitchFamily="34" charset="0"/>
                <a:cs typeface="Tahoma" panose="020B0604030504040204" pitchFamily="34" charset="0"/>
              </a:rPr>
              <a:t>Jiná PAH terapie</a:t>
            </a:r>
            <a:endParaRPr lang="en-GB" sz="1600" b="1" dirty="0">
              <a:ea typeface="Tahoma" panose="020B0604030504040204" pitchFamily="34" charset="0"/>
              <a:cs typeface="Tahoma" panose="020B0604030504040204" pitchFamily="34" charset="0"/>
            </a:endParaRPr>
          </a:p>
        </p:txBody>
      </p:sp>
      <p:sp>
        <p:nvSpPr>
          <p:cNvPr id="8" name="TextBox 7"/>
          <p:cNvSpPr txBox="1"/>
          <p:nvPr/>
        </p:nvSpPr>
        <p:spPr>
          <a:xfrm>
            <a:off x="5090382" y="3544955"/>
            <a:ext cx="1967022" cy="830997"/>
          </a:xfrm>
          <a:prstGeom prst="rect">
            <a:avLst/>
          </a:prstGeom>
          <a:noFill/>
        </p:spPr>
        <p:txBody>
          <a:bodyPr wrap="square" rtlCol="0">
            <a:spAutoFit/>
          </a:bodyPr>
          <a:lstStyle/>
          <a:p>
            <a:pPr algn="ctr"/>
            <a:r>
              <a:rPr lang="en-GB" sz="1600" b="1" dirty="0">
                <a:ea typeface="Tahoma" panose="020B0604030504040204" pitchFamily="34" charset="0"/>
                <a:cs typeface="Tahoma" panose="020B0604030504040204" pitchFamily="34" charset="0"/>
              </a:rPr>
              <a:t>67.4%</a:t>
            </a:r>
          </a:p>
          <a:p>
            <a:pPr algn="ctr"/>
            <a:r>
              <a:rPr lang="en-GB" sz="1600" b="1" dirty="0" smtClean="0">
                <a:ea typeface="Tahoma" panose="020B0604030504040204" pitchFamily="34" charset="0"/>
                <a:cs typeface="Tahoma" panose="020B0604030504040204" pitchFamily="34" charset="0"/>
              </a:rPr>
              <a:t>i.v./s.c.</a:t>
            </a:r>
          </a:p>
          <a:p>
            <a:pPr algn="ctr"/>
            <a:r>
              <a:rPr lang="en-GB" sz="1600" b="1" dirty="0" err="1" smtClean="0">
                <a:ea typeface="Tahoma" panose="020B0604030504040204" pitchFamily="34" charset="0"/>
                <a:cs typeface="Tahoma" panose="020B0604030504040204" pitchFamily="34" charset="0"/>
              </a:rPr>
              <a:t>prostanoid</a:t>
            </a:r>
            <a:r>
              <a:rPr lang="cs-CZ" sz="1600" b="1" dirty="0" smtClean="0">
                <a:ea typeface="Tahoma" panose="020B0604030504040204" pitchFamily="34" charset="0"/>
                <a:cs typeface="Tahoma" panose="020B0604030504040204" pitchFamily="34" charset="0"/>
              </a:rPr>
              <a:t>y</a:t>
            </a:r>
            <a:endParaRPr lang="en-GB" sz="1600" b="1" dirty="0" smtClean="0">
              <a:ea typeface="Tahoma" panose="020B0604030504040204" pitchFamily="34" charset="0"/>
              <a:cs typeface="Tahoma" panose="020B0604030504040204" pitchFamily="34" charset="0"/>
            </a:endParaRPr>
          </a:p>
        </p:txBody>
      </p:sp>
      <p:sp>
        <p:nvSpPr>
          <p:cNvPr id="24" name="TextBox 23"/>
          <p:cNvSpPr txBox="1"/>
          <p:nvPr/>
        </p:nvSpPr>
        <p:spPr>
          <a:xfrm>
            <a:off x="7537497" y="3969561"/>
            <a:ext cx="1379295" cy="861774"/>
          </a:xfrm>
          <a:prstGeom prst="rect">
            <a:avLst/>
          </a:prstGeom>
          <a:noFill/>
        </p:spPr>
        <p:txBody>
          <a:bodyPr wrap="square" rtlCol="0">
            <a:spAutoFit/>
          </a:bodyPr>
          <a:lstStyle/>
          <a:p>
            <a:pPr algn="ctr"/>
            <a:r>
              <a:rPr lang="en-GB" sz="1600" b="1" dirty="0">
                <a:ea typeface="Tahoma" panose="020B0604030504040204" pitchFamily="34" charset="0"/>
                <a:cs typeface="Tahoma" panose="020B0604030504040204" pitchFamily="34" charset="0"/>
              </a:rPr>
              <a:t>3.7</a:t>
            </a:r>
            <a:r>
              <a:rPr lang="en-GB" sz="1600" b="1" dirty="0" smtClean="0">
                <a:ea typeface="Tahoma" panose="020B0604030504040204" pitchFamily="34" charset="0"/>
                <a:cs typeface="Tahoma" panose="020B0604030504040204" pitchFamily="34" charset="0"/>
              </a:rPr>
              <a:t>%</a:t>
            </a:r>
            <a:endParaRPr lang="en-GB" sz="1600" dirty="0" smtClean="0">
              <a:ea typeface="Tahoma" panose="020B0604030504040204" pitchFamily="34" charset="0"/>
              <a:cs typeface="Tahoma" panose="020B0604030504040204" pitchFamily="34" charset="0"/>
            </a:endParaRPr>
          </a:p>
          <a:p>
            <a:pPr algn="ctr"/>
            <a:r>
              <a:rPr lang="cs-CZ" sz="1600" b="1" dirty="0">
                <a:ea typeface="Tahoma" panose="020B0604030504040204" pitchFamily="34" charset="0"/>
                <a:cs typeface="Tahoma" panose="020B0604030504040204" pitchFamily="34" charset="0"/>
              </a:rPr>
              <a:t>Bez</a:t>
            </a:r>
            <a:r>
              <a:rPr lang="en-GB" sz="1600" b="1" dirty="0">
                <a:ea typeface="Tahoma" panose="020B0604030504040204" pitchFamily="34" charset="0"/>
                <a:cs typeface="Tahoma" panose="020B0604030504040204" pitchFamily="34" charset="0"/>
              </a:rPr>
              <a:t> PAH t</a:t>
            </a:r>
            <a:r>
              <a:rPr lang="cs-CZ" sz="1600" b="1" dirty="0" err="1">
                <a:ea typeface="Tahoma" panose="020B0604030504040204" pitchFamily="34" charset="0"/>
                <a:cs typeface="Tahoma" panose="020B0604030504040204" pitchFamily="34" charset="0"/>
              </a:rPr>
              <a:t>erapie</a:t>
            </a:r>
            <a:endParaRPr lang="en-GB" sz="1600" b="1" dirty="0">
              <a:ea typeface="Tahoma" panose="020B0604030504040204" pitchFamily="34" charset="0"/>
              <a:cs typeface="Tahoma" panose="020B0604030504040204" pitchFamily="34" charset="0"/>
            </a:endParaRPr>
          </a:p>
        </p:txBody>
      </p:sp>
      <p:sp>
        <p:nvSpPr>
          <p:cNvPr id="10" name="TextBox 9"/>
          <p:cNvSpPr txBox="1"/>
          <p:nvPr/>
        </p:nvSpPr>
        <p:spPr>
          <a:xfrm>
            <a:off x="2218638" y="1603376"/>
            <a:ext cx="4706738" cy="369332"/>
          </a:xfrm>
          <a:prstGeom prst="rect">
            <a:avLst/>
          </a:prstGeom>
          <a:noFill/>
        </p:spPr>
        <p:txBody>
          <a:bodyPr wrap="none" rtlCol="0">
            <a:spAutoFit/>
          </a:bodyPr>
          <a:lstStyle/>
          <a:p>
            <a:pPr algn="ctr"/>
            <a:r>
              <a:rPr lang="cs-CZ" b="1" dirty="0" smtClean="0">
                <a:ea typeface="Tahoma" panose="020B0604030504040204" pitchFamily="34" charset="0"/>
                <a:cs typeface="Tahoma" panose="020B0604030504040204" pitchFamily="34" charset="0"/>
              </a:rPr>
              <a:t>Léčba v době úmrtí souvisejícího s PAH</a:t>
            </a:r>
            <a:endParaRPr lang="en-GB" b="1" dirty="0">
              <a:ea typeface="Tahoma" panose="020B0604030504040204" pitchFamily="34" charset="0"/>
              <a:cs typeface="Tahoma" panose="020B0604030504040204" pitchFamily="34" charset="0"/>
            </a:endParaRPr>
          </a:p>
        </p:txBody>
      </p:sp>
      <p:graphicFrame>
        <p:nvGraphicFramePr>
          <p:cNvPr id="19" name="Chart 18"/>
          <p:cNvGraphicFramePr>
            <a:graphicFrameLocks noChangeAspect="1"/>
          </p:cNvGraphicFramePr>
          <p:nvPr>
            <p:extLst>
              <p:ext uri="{D42A27DB-BD31-4B8C-83A1-F6EECF244321}">
                <p14:modId xmlns:p14="http://schemas.microsoft.com/office/powerpoint/2010/main" xmlns="" val="867934243"/>
              </p:ext>
            </p:extLst>
          </p:nvPr>
        </p:nvGraphicFramePr>
        <p:xfrm>
          <a:off x="87130" y="2265310"/>
          <a:ext cx="4398202" cy="2952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942559" y="3577777"/>
            <a:ext cx="1592296" cy="830997"/>
          </a:xfrm>
          <a:prstGeom prst="rect">
            <a:avLst/>
          </a:prstGeom>
          <a:noFill/>
        </p:spPr>
        <p:txBody>
          <a:bodyPr wrap="square" rtlCol="0">
            <a:spAutoFit/>
          </a:bodyPr>
          <a:lstStyle/>
          <a:p>
            <a:pPr algn="ctr"/>
            <a:r>
              <a:rPr lang="en-GB" sz="1600" b="1" dirty="0" smtClean="0">
                <a:ea typeface="Tahoma" panose="020B0604030504040204" pitchFamily="34" charset="0"/>
                <a:cs typeface="Tahoma" panose="020B0604030504040204" pitchFamily="34" charset="0"/>
              </a:rPr>
              <a:t>55.9%</a:t>
            </a:r>
            <a:endParaRPr lang="en-GB" sz="1600" b="1" dirty="0">
              <a:ea typeface="Tahoma" panose="020B0604030504040204" pitchFamily="34" charset="0"/>
              <a:cs typeface="Tahoma" panose="020B0604030504040204" pitchFamily="34" charset="0"/>
            </a:endParaRPr>
          </a:p>
          <a:p>
            <a:pPr algn="ctr"/>
            <a:r>
              <a:rPr lang="en-GB" sz="1600" b="1" dirty="0" smtClean="0">
                <a:ea typeface="Tahoma" panose="020B0604030504040204" pitchFamily="34" charset="0"/>
                <a:cs typeface="Tahoma" panose="020B0604030504040204" pitchFamily="34" charset="0"/>
              </a:rPr>
              <a:t>i.v./s.c.</a:t>
            </a:r>
          </a:p>
          <a:p>
            <a:pPr algn="ctr"/>
            <a:r>
              <a:rPr lang="en-GB" sz="1600" b="1" dirty="0" err="1" smtClean="0">
                <a:ea typeface="Tahoma" panose="020B0604030504040204" pitchFamily="34" charset="0"/>
                <a:cs typeface="Tahoma" panose="020B0604030504040204" pitchFamily="34" charset="0"/>
              </a:rPr>
              <a:t>prostanoid</a:t>
            </a:r>
            <a:r>
              <a:rPr lang="cs-CZ" sz="1600" b="1" dirty="0" smtClean="0">
                <a:ea typeface="Tahoma" panose="020B0604030504040204" pitchFamily="34" charset="0"/>
                <a:cs typeface="Tahoma" panose="020B0604030504040204" pitchFamily="34" charset="0"/>
              </a:rPr>
              <a:t>y</a:t>
            </a:r>
            <a:endParaRPr lang="en-GB" sz="1600" b="1" dirty="0" smtClean="0">
              <a:ea typeface="Tahoma" panose="020B0604030504040204" pitchFamily="34" charset="0"/>
              <a:cs typeface="Tahoma" panose="020B0604030504040204" pitchFamily="34" charset="0"/>
            </a:endParaRPr>
          </a:p>
        </p:txBody>
      </p:sp>
      <p:sp>
        <p:nvSpPr>
          <p:cNvPr id="23" name="TextBox 22"/>
          <p:cNvSpPr txBox="1"/>
          <p:nvPr/>
        </p:nvSpPr>
        <p:spPr>
          <a:xfrm>
            <a:off x="2296783" y="3108156"/>
            <a:ext cx="1405580" cy="830997"/>
          </a:xfrm>
          <a:prstGeom prst="rect">
            <a:avLst/>
          </a:prstGeom>
          <a:noFill/>
        </p:spPr>
        <p:txBody>
          <a:bodyPr wrap="square" rtlCol="0">
            <a:spAutoFit/>
          </a:bodyPr>
          <a:lstStyle/>
          <a:p>
            <a:pPr algn="ctr"/>
            <a:r>
              <a:rPr lang="en-GB" sz="1600" b="1" dirty="0" smtClean="0">
                <a:ea typeface="Tahoma" panose="020B0604030504040204" pitchFamily="34" charset="0"/>
                <a:cs typeface="Tahoma" panose="020B0604030504040204" pitchFamily="34" charset="0"/>
              </a:rPr>
              <a:t>38.4%</a:t>
            </a:r>
            <a:endParaRPr lang="en-GB" sz="1600" dirty="0" smtClean="0">
              <a:ea typeface="Tahoma" panose="020B0604030504040204" pitchFamily="34" charset="0"/>
              <a:cs typeface="Tahoma" panose="020B0604030504040204" pitchFamily="34" charset="0"/>
            </a:endParaRPr>
          </a:p>
          <a:p>
            <a:pPr algn="ctr"/>
            <a:r>
              <a:rPr lang="cs-CZ" sz="1600" b="1" dirty="0" smtClean="0">
                <a:ea typeface="Tahoma" panose="020B0604030504040204" pitchFamily="34" charset="0"/>
                <a:cs typeface="Tahoma" panose="020B0604030504040204" pitchFamily="34" charset="0"/>
              </a:rPr>
              <a:t>Jiná PAH terapie</a:t>
            </a:r>
            <a:endParaRPr lang="en-GB" sz="1600" b="1" dirty="0" smtClean="0">
              <a:ea typeface="Tahoma" panose="020B0604030504040204" pitchFamily="34" charset="0"/>
              <a:cs typeface="Tahoma" panose="020B0604030504040204" pitchFamily="34" charset="0"/>
            </a:endParaRPr>
          </a:p>
        </p:txBody>
      </p:sp>
      <p:sp>
        <p:nvSpPr>
          <p:cNvPr id="26" name="TextBox 25"/>
          <p:cNvSpPr txBox="1"/>
          <p:nvPr/>
        </p:nvSpPr>
        <p:spPr>
          <a:xfrm>
            <a:off x="2710992" y="4592428"/>
            <a:ext cx="1982742" cy="584775"/>
          </a:xfrm>
          <a:prstGeom prst="rect">
            <a:avLst/>
          </a:prstGeom>
          <a:noFill/>
        </p:spPr>
        <p:txBody>
          <a:bodyPr wrap="square" rtlCol="0">
            <a:spAutoFit/>
          </a:bodyPr>
          <a:lstStyle/>
          <a:p>
            <a:pPr algn="ctr"/>
            <a:r>
              <a:rPr lang="en-GB" sz="1600" b="1" dirty="0" smtClean="0">
                <a:ea typeface="Tahoma" panose="020B0604030504040204" pitchFamily="34" charset="0"/>
                <a:cs typeface="Tahoma" panose="020B0604030504040204" pitchFamily="34" charset="0"/>
              </a:rPr>
              <a:t>5.7%</a:t>
            </a:r>
            <a:endParaRPr lang="en-GB" sz="1600" dirty="0" smtClean="0">
              <a:ea typeface="Tahoma" panose="020B0604030504040204" pitchFamily="34" charset="0"/>
              <a:cs typeface="Tahoma" panose="020B0604030504040204" pitchFamily="34" charset="0"/>
            </a:endParaRPr>
          </a:p>
          <a:p>
            <a:pPr algn="ctr"/>
            <a:r>
              <a:rPr lang="cs-CZ" sz="1600" b="1" dirty="0" smtClean="0">
                <a:ea typeface="Tahoma" panose="020B0604030504040204" pitchFamily="34" charset="0"/>
                <a:cs typeface="Tahoma" panose="020B0604030504040204" pitchFamily="34" charset="0"/>
              </a:rPr>
              <a:t>Bez</a:t>
            </a:r>
            <a:r>
              <a:rPr lang="en-GB" sz="1600" b="1" dirty="0" smtClean="0">
                <a:ea typeface="Tahoma" panose="020B0604030504040204" pitchFamily="34" charset="0"/>
                <a:cs typeface="Tahoma" panose="020B0604030504040204" pitchFamily="34" charset="0"/>
              </a:rPr>
              <a:t> PAH t</a:t>
            </a:r>
            <a:r>
              <a:rPr lang="cs-CZ" sz="1600" b="1" dirty="0" err="1" smtClean="0">
                <a:ea typeface="Tahoma" panose="020B0604030504040204" pitchFamily="34" charset="0"/>
                <a:cs typeface="Tahoma" panose="020B0604030504040204" pitchFamily="34" charset="0"/>
              </a:rPr>
              <a:t>erapie</a:t>
            </a:r>
            <a:endParaRPr lang="en-GB" sz="1600" b="1" dirty="0" smtClean="0">
              <a:ea typeface="Tahoma" panose="020B0604030504040204" pitchFamily="34" charset="0"/>
              <a:cs typeface="Tahoma" panose="020B0604030504040204" pitchFamily="34" charset="0"/>
            </a:endParaRPr>
          </a:p>
        </p:txBody>
      </p:sp>
      <p:sp>
        <p:nvSpPr>
          <p:cNvPr id="28" name="TextBox 27"/>
          <p:cNvSpPr txBox="1"/>
          <p:nvPr/>
        </p:nvSpPr>
        <p:spPr>
          <a:xfrm>
            <a:off x="907493" y="2044274"/>
            <a:ext cx="2757486" cy="338554"/>
          </a:xfrm>
          <a:prstGeom prst="rect">
            <a:avLst/>
          </a:prstGeom>
          <a:noFill/>
        </p:spPr>
        <p:txBody>
          <a:bodyPr wrap="none" rtlCol="0">
            <a:spAutoFit/>
          </a:bodyPr>
          <a:lstStyle/>
          <a:p>
            <a:pPr algn="ctr"/>
            <a:r>
              <a:rPr lang="cs-CZ" sz="1600" b="1" dirty="0" smtClean="0">
                <a:ea typeface="Tahoma" panose="020B0604030504040204" pitchFamily="34" charset="0"/>
                <a:cs typeface="Tahoma" panose="020B0604030504040204" pitchFamily="34" charset="0"/>
              </a:rPr>
              <a:t>Všichni pacienti </a:t>
            </a:r>
            <a:r>
              <a:rPr lang="en-GB" sz="1600" dirty="0" smtClean="0">
                <a:ea typeface="Tahoma" panose="020B0604030504040204" pitchFamily="34" charset="0"/>
                <a:cs typeface="Tahoma" panose="020B0604030504040204" pitchFamily="34" charset="0"/>
              </a:rPr>
              <a:t>(</a:t>
            </a:r>
            <a:r>
              <a:rPr lang="en-GB" sz="1600" i="1" dirty="0" smtClean="0">
                <a:ea typeface="Tahoma" panose="020B0604030504040204" pitchFamily="34" charset="0"/>
                <a:cs typeface="Tahoma" panose="020B0604030504040204" pitchFamily="34" charset="0"/>
              </a:rPr>
              <a:t>n</a:t>
            </a:r>
            <a:r>
              <a:rPr lang="en-GB" sz="1600" dirty="0" smtClean="0">
                <a:ea typeface="Tahoma" panose="020B0604030504040204" pitchFamily="34" charset="0"/>
                <a:cs typeface="Tahoma" panose="020B0604030504040204" pitchFamily="34" charset="0"/>
              </a:rPr>
              <a:t> = 487)</a:t>
            </a:r>
          </a:p>
        </p:txBody>
      </p:sp>
      <p:sp>
        <p:nvSpPr>
          <p:cNvPr id="22" name="TextBox 21"/>
          <p:cNvSpPr txBox="1"/>
          <p:nvPr/>
        </p:nvSpPr>
        <p:spPr>
          <a:xfrm>
            <a:off x="431799" y="5237884"/>
            <a:ext cx="8243889" cy="892552"/>
          </a:xfrm>
          <a:prstGeom prst="rect">
            <a:avLst/>
          </a:prstGeom>
          <a:noFill/>
        </p:spPr>
        <p:txBody>
          <a:bodyPr wrap="square" rtlCol="0">
            <a:spAutoFit/>
          </a:bodyPr>
          <a:lstStyle/>
          <a:p>
            <a:pPr>
              <a:spcAft>
                <a:spcPts val="600"/>
              </a:spcAft>
            </a:pPr>
            <a:r>
              <a:rPr lang="cs-CZ" sz="1400" b="1" dirty="0" smtClean="0">
                <a:ea typeface="Tahoma" panose="020B0604030504040204" pitchFamily="34" charset="0"/>
                <a:cs typeface="Tahoma" panose="020B0604030504040204" pitchFamily="34" charset="0"/>
              </a:rPr>
              <a:t>V </a:t>
            </a:r>
            <a:r>
              <a:rPr lang="cs-CZ" sz="1400" b="1" dirty="0">
                <a:ea typeface="Tahoma" panose="020B0604030504040204" pitchFamily="34" charset="0"/>
                <a:cs typeface="Tahoma" panose="020B0604030504040204" pitchFamily="34" charset="0"/>
              </a:rPr>
              <a:t>době úmrtí souvisejícího s PAH </a:t>
            </a:r>
            <a:r>
              <a:rPr lang="en-GB" sz="1400" b="1" dirty="0" smtClean="0">
                <a:ea typeface="Tahoma" panose="020B0604030504040204" pitchFamily="34" charset="0"/>
                <a:cs typeface="Tahoma" panose="020B0604030504040204" pitchFamily="34" charset="0"/>
              </a:rPr>
              <a:t>:</a:t>
            </a:r>
          </a:p>
          <a:p>
            <a:pPr marL="742950" lvl="1" indent="-285750">
              <a:spcAft>
                <a:spcPts val="600"/>
              </a:spcAft>
              <a:buFont typeface="Arial" panose="020B0604020202020204" pitchFamily="34" charset="0"/>
              <a:buChar char="•"/>
            </a:pPr>
            <a:r>
              <a:rPr lang="cs-CZ" sz="1400" dirty="0" smtClean="0">
                <a:ea typeface="Tahoma" panose="020B0604030504040204" pitchFamily="34" charset="0"/>
                <a:cs typeface="Tahoma" panose="020B0604030504040204" pitchFamily="34" charset="0"/>
              </a:rPr>
              <a:t>U</a:t>
            </a:r>
            <a:r>
              <a:rPr lang="en-GB" sz="1400" dirty="0" smtClean="0">
                <a:ea typeface="Tahoma" panose="020B0604030504040204" pitchFamily="34" charset="0"/>
                <a:cs typeface="Tahoma" panose="020B0604030504040204" pitchFamily="34" charset="0"/>
              </a:rPr>
              <a:t> </a:t>
            </a:r>
            <a:r>
              <a:rPr lang="cs-CZ" sz="1400" b="1" dirty="0" smtClean="0">
                <a:ea typeface="Tahoma" panose="020B0604030504040204" pitchFamily="34" charset="0"/>
                <a:cs typeface="Tahoma" panose="020B0604030504040204" pitchFamily="34" charset="0"/>
              </a:rPr>
              <a:t>všech pacientů</a:t>
            </a:r>
            <a:r>
              <a:rPr lang="cs-CZ" sz="1400" dirty="0" smtClean="0">
                <a:ea typeface="Tahoma" panose="020B0604030504040204" pitchFamily="34" charset="0"/>
                <a:cs typeface="Tahoma" panose="020B0604030504040204" pitchFamily="34" charset="0"/>
              </a:rPr>
              <a:t>,</a:t>
            </a:r>
            <a:r>
              <a:rPr lang="en-GB" sz="1400" dirty="0" smtClean="0">
                <a:ea typeface="Tahoma" panose="020B0604030504040204" pitchFamily="34" charset="0"/>
                <a:cs typeface="Tahoma" panose="020B0604030504040204" pitchFamily="34" charset="0"/>
              </a:rPr>
              <a:t> </a:t>
            </a:r>
            <a:r>
              <a:rPr lang="cs-CZ" sz="1400" dirty="0" smtClean="0">
                <a:ea typeface="Tahoma" panose="020B0604030504040204" pitchFamily="34" charset="0"/>
                <a:cs typeface="Tahoma" panose="020B0604030504040204" pitchFamily="34" charset="0"/>
              </a:rPr>
              <a:t>téměř polovina </a:t>
            </a:r>
            <a:r>
              <a:rPr lang="en-GB" sz="1400" dirty="0" smtClean="0">
                <a:ea typeface="Tahoma" panose="020B0604030504040204" pitchFamily="34" charset="0"/>
                <a:cs typeface="Tahoma" panose="020B0604030504040204" pitchFamily="34" charset="0"/>
              </a:rPr>
              <a:t>(44.1%) </a:t>
            </a:r>
            <a:r>
              <a:rPr lang="cs-CZ" sz="1400" dirty="0" smtClean="0">
                <a:ea typeface="Tahoma" panose="020B0604030504040204" pitchFamily="34" charset="0"/>
                <a:cs typeface="Tahoma" panose="020B0604030504040204" pitchFamily="34" charset="0"/>
              </a:rPr>
              <a:t>neužívalo </a:t>
            </a:r>
            <a:r>
              <a:rPr lang="en-GB" sz="1400" dirty="0" err="1" smtClean="0">
                <a:ea typeface="Tahoma" panose="020B0604030504040204" pitchFamily="34" charset="0"/>
                <a:cs typeface="Tahoma" panose="020B0604030504040204" pitchFamily="34" charset="0"/>
              </a:rPr>
              <a:t>parenter</a:t>
            </a:r>
            <a:r>
              <a:rPr lang="cs-CZ" sz="1400" dirty="0" err="1" smtClean="0">
                <a:ea typeface="Tahoma" panose="020B0604030504040204" pitchFamily="34" charset="0"/>
                <a:cs typeface="Tahoma" panose="020B0604030504040204" pitchFamily="34" charset="0"/>
              </a:rPr>
              <a:t>ální</a:t>
            </a:r>
            <a:r>
              <a:rPr lang="en-GB" sz="1400" dirty="0" smtClean="0">
                <a:ea typeface="Tahoma" panose="020B0604030504040204" pitchFamily="34" charset="0"/>
                <a:cs typeface="Tahoma" panose="020B0604030504040204" pitchFamily="34" charset="0"/>
              </a:rPr>
              <a:t> </a:t>
            </a:r>
            <a:r>
              <a:rPr lang="en-GB" sz="1400" dirty="0" err="1" smtClean="0">
                <a:ea typeface="Tahoma" panose="020B0604030504040204" pitchFamily="34" charset="0"/>
                <a:cs typeface="Tahoma" panose="020B0604030504040204" pitchFamily="34" charset="0"/>
              </a:rPr>
              <a:t>prostanoid</a:t>
            </a:r>
            <a:r>
              <a:rPr lang="cs-CZ" sz="1400" dirty="0" smtClean="0">
                <a:ea typeface="Tahoma" panose="020B0604030504040204" pitchFamily="34" charset="0"/>
                <a:cs typeface="Tahoma" panose="020B0604030504040204" pitchFamily="34" charset="0"/>
              </a:rPr>
              <a:t>y</a:t>
            </a:r>
            <a:r>
              <a:rPr lang="en-GB" sz="1400" dirty="0" smtClean="0">
                <a:ea typeface="Tahoma" panose="020B0604030504040204" pitchFamily="34" charset="0"/>
                <a:cs typeface="Tahoma" panose="020B0604030504040204" pitchFamily="34" charset="0"/>
              </a:rPr>
              <a:t> </a:t>
            </a:r>
          </a:p>
          <a:p>
            <a:pPr marL="742950" lvl="1" indent="-285750">
              <a:spcAft>
                <a:spcPts val="600"/>
              </a:spcAft>
              <a:buFont typeface="Arial" panose="020B0604020202020204" pitchFamily="34" charset="0"/>
              <a:buChar char="•"/>
            </a:pPr>
            <a:r>
              <a:rPr lang="cs-CZ" sz="1400" dirty="0" smtClean="0">
                <a:ea typeface="Tahoma" panose="020B0604030504040204" pitchFamily="34" charset="0"/>
                <a:cs typeface="Tahoma" panose="020B0604030504040204" pitchFamily="34" charset="0"/>
              </a:rPr>
              <a:t>U</a:t>
            </a:r>
            <a:r>
              <a:rPr lang="en-GB" sz="1400" dirty="0" smtClean="0">
                <a:ea typeface="Tahoma" panose="020B0604030504040204" pitchFamily="34" charset="0"/>
                <a:cs typeface="Tahoma" panose="020B0604030504040204" pitchFamily="34" charset="0"/>
              </a:rPr>
              <a:t> </a:t>
            </a:r>
            <a:r>
              <a:rPr lang="cs-CZ" sz="1400" b="1" dirty="0" smtClean="0">
                <a:ea typeface="Tahoma" panose="020B0604030504040204" pitchFamily="34" charset="0"/>
                <a:cs typeface="Tahoma" panose="020B0604030504040204" pitchFamily="34" charset="0"/>
              </a:rPr>
              <a:t>NYHA/WHO</a:t>
            </a:r>
            <a:r>
              <a:rPr lang="en-GB" sz="1400" b="1" dirty="0" smtClean="0">
                <a:ea typeface="Tahoma" panose="020B0604030504040204" pitchFamily="34" charset="0"/>
                <a:cs typeface="Tahoma" panose="020B0604030504040204" pitchFamily="34" charset="0"/>
              </a:rPr>
              <a:t> IV pa</a:t>
            </a:r>
            <a:r>
              <a:rPr lang="cs-CZ" sz="1400" b="1" dirty="0" err="1" smtClean="0">
                <a:ea typeface="Tahoma" panose="020B0604030504040204" pitchFamily="34" charset="0"/>
                <a:cs typeface="Tahoma" panose="020B0604030504040204" pitchFamily="34" charset="0"/>
              </a:rPr>
              <a:t>cientů</a:t>
            </a:r>
            <a:r>
              <a:rPr lang="en-GB" sz="1400" dirty="0" smtClean="0">
                <a:ea typeface="Tahoma" panose="020B0604030504040204" pitchFamily="34" charset="0"/>
                <a:cs typeface="Tahoma" panose="020B0604030504040204" pitchFamily="34" charset="0"/>
              </a:rPr>
              <a:t>, </a:t>
            </a:r>
            <a:r>
              <a:rPr lang="cs-CZ" sz="1400" dirty="0" smtClean="0">
                <a:ea typeface="Tahoma" panose="020B0604030504040204" pitchFamily="34" charset="0"/>
                <a:cs typeface="Tahoma" panose="020B0604030504040204" pitchFamily="34" charset="0"/>
              </a:rPr>
              <a:t>téměř třetina </a:t>
            </a:r>
            <a:r>
              <a:rPr lang="en-GB" sz="1400" dirty="0" smtClean="0">
                <a:ea typeface="Tahoma" panose="020B0604030504040204" pitchFamily="34" charset="0"/>
                <a:cs typeface="Tahoma" panose="020B0604030504040204" pitchFamily="34" charset="0"/>
              </a:rPr>
              <a:t>(32.6%) </a:t>
            </a:r>
            <a:r>
              <a:rPr lang="cs-CZ" sz="1400" dirty="0">
                <a:ea typeface="Tahoma" panose="020B0604030504040204" pitchFamily="34" charset="0"/>
                <a:cs typeface="Tahoma" panose="020B0604030504040204" pitchFamily="34" charset="0"/>
              </a:rPr>
              <a:t>neužívalo </a:t>
            </a:r>
            <a:r>
              <a:rPr lang="en-GB" sz="1400" dirty="0" err="1">
                <a:ea typeface="Tahoma" panose="020B0604030504040204" pitchFamily="34" charset="0"/>
                <a:cs typeface="Tahoma" panose="020B0604030504040204" pitchFamily="34" charset="0"/>
              </a:rPr>
              <a:t>parenter</a:t>
            </a:r>
            <a:r>
              <a:rPr lang="cs-CZ" sz="1400" dirty="0" err="1">
                <a:ea typeface="Tahoma" panose="020B0604030504040204" pitchFamily="34" charset="0"/>
                <a:cs typeface="Tahoma" panose="020B0604030504040204" pitchFamily="34" charset="0"/>
              </a:rPr>
              <a:t>ální</a:t>
            </a:r>
            <a:r>
              <a:rPr lang="en-GB" sz="1400" dirty="0">
                <a:ea typeface="Tahoma" panose="020B0604030504040204" pitchFamily="34" charset="0"/>
                <a:cs typeface="Tahoma" panose="020B0604030504040204" pitchFamily="34" charset="0"/>
              </a:rPr>
              <a:t> </a:t>
            </a:r>
            <a:r>
              <a:rPr lang="en-GB" sz="1400" dirty="0" err="1">
                <a:ea typeface="Tahoma" panose="020B0604030504040204" pitchFamily="34" charset="0"/>
                <a:cs typeface="Tahoma" panose="020B0604030504040204" pitchFamily="34" charset="0"/>
              </a:rPr>
              <a:t>prostanoid</a:t>
            </a:r>
            <a:r>
              <a:rPr lang="cs-CZ" sz="1400" dirty="0">
                <a:ea typeface="Tahoma" panose="020B0604030504040204" pitchFamily="34" charset="0"/>
                <a:cs typeface="Tahoma" panose="020B0604030504040204" pitchFamily="34" charset="0"/>
              </a:rPr>
              <a:t>y</a:t>
            </a:r>
            <a:r>
              <a:rPr lang="en-GB" sz="1400" dirty="0">
                <a:ea typeface="Tahoma" panose="020B0604030504040204" pitchFamily="34" charset="0"/>
                <a:cs typeface="Tahoma" panose="020B0604030504040204" pitchFamily="34" charset="0"/>
              </a:rPr>
              <a:t> </a:t>
            </a:r>
          </a:p>
        </p:txBody>
      </p:sp>
      <p:sp>
        <p:nvSpPr>
          <p:cNvPr id="25" name="Rectangle 24"/>
          <p:cNvSpPr/>
          <p:nvPr/>
        </p:nvSpPr>
        <p:spPr>
          <a:xfrm>
            <a:off x="3509627" y="2391229"/>
            <a:ext cx="2088232" cy="738664"/>
          </a:xfrm>
          <a:prstGeom prst="rect">
            <a:avLst/>
          </a:prstGeom>
        </p:spPr>
        <p:txBody>
          <a:bodyPr wrap="square">
            <a:spAutoFit/>
          </a:bodyPr>
          <a:lstStyle/>
          <a:p>
            <a:pPr algn="ctr">
              <a:spcBef>
                <a:spcPct val="20000"/>
              </a:spcBef>
            </a:pPr>
            <a:r>
              <a:rPr lang="en-GB" sz="1050" dirty="0" smtClean="0">
                <a:ea typeface="Tahoma" panose="020B0604030504040204" pitchFamily="34" charset="0"/>
                <a:cs typeface="Tahoma" panose="020B0604030504040204" pitchFamily="34" charset="0"/>
              </a:rPr>
              <a:t>*</a:t>
            </a:r>
            <a:r>
              <a:rPr lang="cs-CZ" sz="1050" dirty="0" smtClean="0">
                <a:ea typeface="Tahoma" panose="020B0604030504040204" pitchFamily="34" charset="0"/>
                <a:cs typeface="Tahoma" panose="020B0604030504040204" pitchFamily="34" charset="0"/>
              </a:rPr>
              <a:t>Mezi pacienty vyšetřenými </a:t>
            </a:r>
            <a:r>
              <a:rPr lang="en-GB" sz="1050" dirty="0" smtClean="0">
                <a:ea typeface="Tahoma" panose="020B0604030504040204" pitchFamily="34" charset="0"/>
                <a:cs typeface="Tahoma" panose="020B0604030504040204" pitchFamily="34" charset="0"/>
              </a:rPr>
              <a:t>&lt;6 </a:t>
            </a:r>
            <a:r>
              <a:rPr lang="cs-CZ" sz="1050" dirty="0" smtClean="0">
                <a:ea typeface="Tahoma" panose="020B0604030504040204" pitchFamily="34" charset="0"/>
                <a:cs typeface="Tahoma" panose="020B0604030504040204" pitchFamily="34" charset="0"/>
              </a:rPr>
              <a:t>měsíců před úmrtím </a:t>
            </a:r>
            <a:r>
              <a:rPr lang="en-GB" sz="1050" dirty="0" smtClean="0">
                <a:ea typeface="Tahoma" panose="020B0604030504040204" pitchFamily="34" charset="0"/>
                <a:cs typeface="Tahoma" panose="020B0604030504040204" pitchFamily="34" charset="0"/>
              </a:rPr>
              <a:t>(</a:t>
            </a:r>
            <a:r>
              <a:rPr lang="en-GB" sz="1050" i="1" dirty="0">
                <a:ea typeface="Tahoma" panose="020B0604030504040204" pitchFamily="34" charset="0"/>
                <a:cs typeface="Tahoma" panose="020B0604030504040204" pitchFamily="34" charset="0"/>
              </a:rPr>
              <a:t>n</a:t>
            </a:r>
            <a:r>
              <a:rPr lang="en-GB" sz="1050" dirty="0">
                <a:ea typeface="Tahoma" panose="020B0604030504040204" pitchFamily="34" charset="0"/>
                <a:cs typeface="Tahoma" panose="020B0604030504040204" pitchFamily="34" charset="0"/>
              </a:rPr>
              <a:t> = </a:t>
            </a:r>
            <a:r>
              <a:rPr lang="en-GB" sz="1050" dirty="0" smtClean="0">
                <a:ea typeface="Tahoma" panose="020B0604030504040204" pitchFamily="34" charset="0"/>
                <a:cs typeface="Tahoma" panose="020B0604030504040204" pitchFamily="34" charset="0"/>
              </a:rPr>
              <a:t>308), 135 (43.8%) </a:t>
            </a:r>
            <a:r>
              <a:rPr lang="cs-CZ" sz="1050" dirty="0" smtClean="0">
                <a:ea typeface="Tahoma" panose="020B0604030504040204" pitchFamily="34" charset="0"/>
                <a:cs typeface="Tahoma" panose="020B0604030504040204" pitchFamily="34" charset="0"/>
              </a:rPr>
              <a:t>bylo ve funkční třídě NYHA/WHO</a:t>
            </a:r>
            <a:r>
              <a:rPr lang="en-GB" sz="1050" dirty="0" smtClean="0">
                <a:ea typeface="Tahoma" panose="020B0604030504040204" pitchFamily="34" charset="0"/>
                <a:cs typeface="Tahoma" panose="020B0604030504040204" pitchFamily="34" charset="0"/>
              </a:rPr>
              <a:t> IV.</a:t>
            </a:r>
            <a:endParaRPr lang="en-GB" sz="105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693211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cs-CZ" sz="2400" b="1" dirty="0">
                <a:solidFill>
                  <a:schemeClr val="accent2"/>
                </a:solidFill>
                <a:latin typeface="Tahoma" panose="020B0604030504040204" pitchFamily="34" charset="0"/>
                <a:ea typeface="Tahoma" panose="020B0604030504040204" pitchFamily="34" charset="0"/>
                <a:cs typeface="Tahoma" panose="020B0604030504040204" pitchFamily="34" charset="0"/>
              </a:rPr>
              <a:t>V roce 2014 bylo pouze 5% </a:t>
            </a:r>
            <a:r>
              <a:rPr lang="cs-CZ" sz="24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pacientů v UK léčeno prostanoidy…</a:t>
            </a:r>
            <a:endParaRPr lang="en-GB" sz="24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611561" y="1772816"/>
            <a:ext cx="7129464" cy="369332"/>
          </a:xfrm>
          <a:prstGeom prst="rect">
            <a:avLst/>
          </a:prstGeom>
        </p:spPr>
        <p:txBody>
          <a:bodyPr wrap="square">
            <a:spAutoFit/>
          </a:bodyPr>
          <a:lstStyle/>
          <a:p>
            <a:pPr algn="ctr"/>
            <a:r>
              <a:rPr lang="cs-CZ" b="1" dirty="0" err="1" smtClean="0">
                <a:ea typeface="Tahoma" panose="020B0604030504040204" pitchFamily="34" charset="0"/>
                <a:cs typeface="Tahoma" panose="020B0604030504040204" pitchFamily="34" charset="0"/>
              </a:rPr>
              <a:t>Prekripce</a:t>
            </a:r>
            <a:r>
              <a:rPr lang="cs-CZ" b="1" dirty="0" smtClean="0">
                <a:ea typeface="Tahoma" panose="020B0604030504040204" pitchFamily="34" charset="0"/>
                <a:cs typeface="Tahoma" panose="020B0604030504040204" pitchFamily="34" charset="0"/>
              </a:rPr>
              <a:t> specifických léků PAH v UK </a:t>
            </a:r>
            <a:r>
              <a:rPr lang="en-GB" b="1" dirty="0" smtClean="0">
                <a:ea typeface="Tahoma" panose="020B0604030504040204" pitchFamily="34" charset="0"/>
                <a:cs typeface="Tahoma" panose="020B0604030504040204" pitchFamily="34" charset="0"/>
              </a:rPr>
              <a:t>(2014)</a:t>
            </a:r>
            <a:r>
              <a:rPr lang="en-GB" b="1" baseline="30000" dirty="0" smtClean="0">
                <a:ea typeface="Tahoma" panose="020B0604030504040204" pitchFamily="34" charset="0"/>
                <a:cs typeface="Tahoma" panose="020B0604030504040204" pitchFamily="34" charset="0"/>
              </a:rPr>
              <a:t>1</a:t>
            </a:r>
            <a:endParaRPr lang="en-GB" b="1" baseline="30000" dirty="0">
              <a:ea typeface="Tahoma" panose="020B0604030504040204" pitchFamily="34" charset="0"/>
              <a:cs typeface="Tahoma" panose="020B0604030504040204" pitchFamily="34" charset="0"/>
            </a:endParaRPr>
          </a:p>
        </p:txBody>
      </p:sp>
      <p:graphicFrame>
        <p:nvGraphicFramePr>
          <p:cNvPr id="9" name="Chart 8"/>
          <p:cNvGraphicFramePr/>
          <p:nvPr>
            <p:extLst>
              <p:ext uri="{D42A27DB-BD31-4B8C-83A1-F6EECF244321}">
                <p14:modId xmlns:p14="http://schemas.microsoft.com/office/powerpoint/2010/main" xmlns="" val="1039052687"/>
              </p:ext>
            </p:extLst>
          </p:nvPr>
        </p:nvGraphicFramePr>
        <p:xfrm>
          <a:off x="1043608" y="2312001"/>
          <a:ext cx="3971163" cy="363727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p:cNvGrpSpPr/>
          <p:nvPr/>
        </p:nvGrpSpPr>
        <p:grpSpPr>
          <a:xfrm>
            <a:off x="5173566" y="2523044"/>
            <a:ext cx="2684532" cy="3215192"/>
            <a:chOff x="5816645" y="2690593"/>
            <a:chExt cx="2684532" cy="3215192"/>
          </a:xfrm>
        </p:grpSpPr>
        <p:grpSp>
          <p:nvGrpSpPr>
            <p:cNvPr id="10" name="Group 9"/>
            <p:cNvGrpSpPr/>
            <p:nvPr/>
          </p:nvGrpSpPr>
          <p:grpSpPr>
            <a:xfrm>
              <a:off x="5816645" y="2690593"/>
              <a:ext cx="1179313" cy="338554"/>
              <a:chOff x="5695542" y="2473037"/>
              <a:chExt cx="1179313" cy="338554"/>
            </a:xfrm>
          </p:grpSpPr>
          <p:sp>
            <p:nvSpPr>
              <p:cNvPr id="11" name="Rectangle 10"/>
              <p:cNvSpPr/>
              <p:nvPr/>
            </p:nvSpPr>
            <p:spPr>
              <a:xfrm>
                <a:off x="5695542" y="2552314"/>
                <a:ext cx="180000" cy="180000"/>
              </a:xfrm>
              <a:prstGeom prst="rect">
                <a:avLst/>
              </a:prstGeom>
              <a:solidFill>
                <a:srgbClr val="946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861436" y="2473037"/>
                <a:ext cx="1013419" cy="338554"/>
              </a:xfrm>
              <a:prstGeom prst="rect">
                <a:avLst/>
              </a:prstGeom>
              <a:noFill/>
            </p:spPr>
            <p:txBody>
              <a:bodyPr wrap="none" rtlCol="0">
                <a:spAutoFit/>
              </a:bodyPr>
              <a:lstStyle/>
              <a:p>
                <a:pPr defTabSz="457200"/>
                <a:r>
                  <a:rPr lang="en-GB" sz="1600" dirty="0">
                    <a:ea typeface="Tahoma" panose="020B0604030504040204" pitchFamily="34" charset="0"/>
                    <a:cs typeface="Tahoma" panose="020B0604030504040204" pitchFamily="34" charset="0"/>
                  </a:rPr>
                  <a:t>Sildenafil</a:t>
                </a:r>
              </a:p>
            </p:txBody>
          </p:sp>
        </p:grpSp>
        <p:grpSp>
          <p:nvGrpSpPr>
            <p:cNvPr id="13" name="Group 12"/>
            <p:cNvGrpSpPr/>
            <p:nvPr/>
          </p:nvGrpSpPr>
          <p:grpSpPr>
            <a:xfrm>
              <a:off x="5816645" y="3050173"/>
              <a:ext cx="1100445" cy="338554"/>
              <a:chOff x="5695542" y="2824070"/>
              <a:chExt cx="1100445" cy="338554"/>
            </a:xfrm>
          </p:grpSpPr>
          <p:sp>
            <p:nvSpPr>
              <p:cNvPr id="14" name="Rectangle 13"/>
              <p:cNvSpPr/>
              <p:nvPr/>
            </p:nvSpPr>
            <p:spPr>
              <a:xfrm>
                <a:off x="5695542" y="2903347"/>
                <a:ext cx="180000" cy="180000"/>
              </a:xfrm>
              <a:prstGeom prst="rect">
                <a:avLst/>
              </a:prstGeom>
              <a:solidFill>
                <a:srgbClr val="D5B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5861436" y="2824070"/>
                <a:ext cx="934551" cy="338554"/>
              </a:xfrm>
              <a:prstGeom prst="rect">
                <a:avLst/>
              </a:prstGeom>
              <a:noFill/>
            </p:spPr>
            <p:txBody>
              <a:bodyPr wrap="none" rtlCol="0">
                <a:spAutoFit/>
              </a:bodyPr>
              <a:lstStyle/>
              <a:p>
                <a:pPr defTabSz="457200"/>
                <a:r>
                  <a:rPr lang="en-GB" sz="1600" dirty="0">
                    <a:ea typeface="Tahoma" panose="020B0604030504040204" pitchFamily="34" charset="0"/>
                    <a:cs typeface="Tahoma" panose="020B0604030504040204" pitchFamily="34" charset="0"/>
                  </a:rPr>
                  <a:t>Tadalafil</a:t>
                </a:r>
              </a:p>
            </p:txBody>
          </p:sp>
        </p:grpSp>
        <p:grpSp>
          <p:nvGrpSpPr>
            <p:cNvPr id="16" name="Group 15"/>
            <p:cNvGrpSpPr/>
            <p:nvPr/>
          </p:nvGrpSpPr>
          <p:grpSpPr>
            <a:xfrm>
              <a:off x="5816645" y="3409753"/>
              <a:ext cx="1216182" cy="338554"/>
              <a:chOff x="5695542" y="3162624"/>
              <a:chExt cx="1216182" cy="338554"/>
            </a:xfrm>
          </p:grpSpPr>
          <p:sp>
            <p:nvSpPr>
              <p:cNvPr id="17" name="Rectangle 16"/>
              <p:cNvSpPr/>
              <p:nvPr/>
            </p:nvSpPr>
            <p:spPr>
              <a:xfrm>
                <a:off x="5695542" y="3241901"/>
                <a:ext cx="180000" cy="1800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861436" y="3162624"/>
                <a:ext cx="1050288" cy="338554"/>
              </a:xfrm>
              <a:prstGeom prst="rect">
                <a:avLst/>
              </a:prstGeom>
              <a:noFill/>
            </p:spPr>
            <p:txBody>
              <a:bodyPr wrap="none" rtlCol="0">
                <a:spAutoFit/>
              </a:bodyPr>
              <a:lstStyle/>
              <a:p>
                <a:pPr defTabSz="457200"/>
                <a:r>
                  <a:rPr lang="en-GB" sz="1600" dirty="0">
                    <a:ea typeface="Tahoma" panose="020B0604030504040204" pitchFamily="34" charset="0"/>
                    <a:cs typeface="Tahoma" panose="020B0604030504040204" pitchFamily="34" charset="0"/>
                  </a:rPr>
                  <a:t>Bosentan</a:t>
                </a:r>
              </a:p>
            </p:txBody>
          </p:sp>
        </p:grpSp>
        <p:grpSp>
          <p:nvGrpSpPr>
            <p:cNvPr id="19" name="Group 18"/>
            <p:cNvGrpSpPr/>
            <p:nvPr/>
          </p:nvGrpSpPr>
          <p:grpSpPr>
            <a:xfrm>
              <a:off x="5816645" y="3769333"/>
              <a:ext cx="1501516" cy="338554"/>
              <a:chOff x="5695542" y="3547121"/>
              <a:chExt cx="1501516" cy="338554"/>
            </a:xfrm>
          </p:grpSpPr>
          <p:sp>
            <p:nvSpPr>
              <p:cNvPr id="20" name="Rectangle 19"/>
              <p:cNvSpPr/>
              <p:nvPr/>
            </p:nvSpPr>
            <p:spPr>
              <a:xfrm>
                <a:off x="5695542" y="3626398"/>
                <a:ext cx="180000" cy="18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5861436" y="3547121"/>
                <a:ext cx="1335622" cy="338554"/>
              </a:xfrm>
              <a:prstGeom prst="rect">
                <a:avLst/>
              </a:prstGeom>
              <a:noFill/>
            </p:spPr>
            <p:txBody>
              <a:bodyPr wrap="none" rtlCol="0">
                <a:spAutoFit/>
              </a:bodyPr>
              <a:lstStyle/>
              <a:p>
                <a:pPr defTabSz="457200"/>
                <a:r>
                  <a:rPr lang="en-GB" sz="1600" dirty="0">
                    <a:ea typeface="Tahoma" panose="020B0604030504040204" pitchFamily="34" charset="0"/>
                    <a:cs typeface="Tahoma" panose="020B0604030504040204" pitchFamily="34" charset="0"/>
                  </a:rPr>
                  <a:t>Ambrisentan</a:t>
                </a:r>
              </a:p>
            </p:txBody>
          </p:sp>
        </p:grpSp>
        <p:grpSp>
          <p:nvGrpSpPr>
            <p:cNvPr id="22" name="Group 21"/>
            <p:cNvGrpSpPr/>
            <p:nvPr/>
          </p:nvGrpSpPr>
          <p:grpSpPr>
            <a:xfrm>
              <a:off x="5816645" y="4128913"/>
              <a:ext cx="1176107" cy="338554"/>
              <a:chOff x="5695542" y="3865454"/>
              <a:chExt cx="1176107" cy="338554"/>
            </a:xfrm>
          </p:grpSpPr>
          <p:sp>
            <p:nvSpPr>
              <p:cNvPr id="23" name="Rectangle 22"/>
              <p:cNvSpPr/>
              <p:nvPr/>
            </p:nvSpPr>
            <p:spPr>
              <a:xfrm>
                <a:off x="5695542" y="3944731"/>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5861436" y="3865454"/>
                <a:ext cx="1010213" cy="338554"/>
              </a:xfrm>
              <a:prstGeom prst="rect">
                <a:avLst/>
              </a:prstGeom>
              <a:noFill/>
            </p:spPr>
            <p:txBody>
              <a:bodyPr wrap="none" rtlCol="0">
                <a:spAutoFit/>
              </a:bodyPr>
              <a:lstStyle/>
              <a:p>
                <a:pPr defTabSz="457200"/>
                <a:r>
                  <a:rPr lang="en-GB" sz="1600" b="1" dirty="0">
                    <a:ea typeface="Tahoma" panose="020B0604030504040204" pitchFamily="34" charset="0"/>
                    <a:cs typeface="Tahoma" panose="020B0604030504040204" pitchFamily="34" charset="0"/>
                  </a:rPr>
                  <a:t>Iloprost</a:t>
                </a:r>
              </a:p>
            </p:txBody>
          </p:sp>
        </p:grpSp>
        <p:grpSp>
          <p:nvGrpSpPr>
            <p:cNvPr id="25" name="Group 24"/>
            <p:cNvGrpSpPr/>
            <p:nvPr/>
          </p:nvGrpSpPr>
          <p:grpSpPr>
            <a:xfrm>
              <a:off x="5816645" y="4488493"/>
              <a:ext cx="1543194" cy="338554"/>
              <a:chOff x="5695542" y="4217578"/>
              <a:chExt cx="1543194" cy="338554"/>
            </a:xfrm>
          </p:grpSpPr>
          <p:sp>
            <p:nvSpPr>
              <p:cNvPr id="26" name="Rectangle 25"/>
              <p:cNvSpPr/>
              <p:nvPr/>
            </p:nvSpPr>
            <p:spPr>
              <a:xfrm>
                <a:off x="5695542" y="4296855"/>
                <a:ext cx="180000" cy="180000"/>
              </a:xfrm>
              <a:prstGeom prst="rect">
                <a:avLst/>
              </a:prstGeom>
              <a:solidFill>
                <a:srgbClr val="F60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5861436" y="4217578"/>
                <a:ext cx="1377300" cy="338554"/>
              </a:xfrm>
              <a:prstGeom prst="rect">
                <a:avLst/>
              </a:prstGeom>
              <a:noFill/>
            </p:spPr>
            <p:txBody>
              <a:bodyPr wrap="none" rtlCol="0">
                <a:spAutoFit/>
              </a:bodyPr>
              <a:lstStyle/>
              <a:p>
                <a:pPr defTabSz="457200"/>
                <a:r>
                  <a:rPr lang="en-GB" sz="1600" b="1" dirty="0">
                    <a:ea typeface="Tahoma" panose="020B0604030504040204" pitchFamily="34" charset="0"/>
                    <a:cs typeface="Tahoma" panose="020B0604030504040204" pitchFamily="34" charset="0"/>
                  </a:rPr>
                  <a:t>Treprostinil</a:t>
                </a:r>
              </a:p>
            </p:txBody>
          </p:sp>
        </p:grpSp>
        <p:grpSp>
          <p:nvGrpSpPr>
            <p:cNvPr id="28" name="Group 27"/>
            <p:cNvGrpSpPr/>
            <p:nvPr/>
          </p:nvGrpSpPr>
          <p:grpSpPr>
            <a:xfrm>
              <a:off x="5816645" y="4848073"/>
              <a:ext cx="1713112" cy="338554"/>
              <a:chOff x="5695542" y="4630421"/>
              <a:chExt cx="1713112" cy="338554"/>
            </a:xfrm>
          </p:grpSpPr>
          <p:sp>
            <p:nvSpPr>
              <p:cNvPr id="29" name="Rectangle 28"/>
              <p:cNvSpPr/>
              <p:nvPr/>
            </p:nvSpPr>
            <p:spPr>
              <a:xfrm>
                <a:off x="5695542" y="4709698"/>
                <a:ext cx="180000" cy="180000"/>
              </a:xfrm>
              <a:prstGeom prst="rect">
                <a:avLst/>
              </a:prstGeom>
              <a:solidFill>
                <a:srgbClr val="E9A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5861436" y="4630421"/>
                <a:ext cx="1547218" cy="338554"/>
              </a:xfrm>
              <a:prstGeom prst="rect">
                <a:avLst/>
              </a:prstGeom>
              <a:noFill/>
            </p:spPr>
            <p:txBody>
              <a:bodyPr wrap="none" rtlCol="0">
                <a:spAutoFit/>
              </a:bodyPr>
              <a:lstStyle/>
              <a:p>
                <a:pPr defTabSz="457200"/>
                <a:r>
                  <a:rPr lang="en-GB" sz="1600" b="1" dirty="0">
                    <a:ea typeface="Tahoma" panose="020B0604030504040204" pitchFamily="34" charset="0"/>
                    <a:cs typeface="Tahoma" panose="020B0604030504040204" pitchFamily="34" charset="0"/>
                  </a:rPr>
                  <a:t>Epoprostenol</a:t>
                </a:r>
              </a:p>
            </p:txBody>
          </p:sp>
        </p:grpSp>
        <p:grpSp>
          <p:nvGrpSpPr>
            <p:cNvPr id="31" name="Group 30"/>
            <p:cNvGrpSpPr/>
            <p:nvPr/>
          </p:nvGrpSpPr>
          <p:grpSpPr>
            <a:xfrm>
              <a:off x="5816645" y="5207653"/>
              <a:ext cx="2684532" cy="338554"/>
              <a:chOff x="5695542" y="4997551"/>
              <a:chExt cx="2684532" cy="338554"/>
            </a:xfrm>
          </p:grpSpPr>
          <p:sp>
            <p:nvSpPr>
              <p:cNvPr id="32" name="Rectangle 31"/>
              <p:cNvSpPr/>
              <p:nvPr/>
            </p:nvSpPr>
            <p:spPr>
              <a:xfrm>
                <a:off x="5695542" y="5076828"/>
                <a:ext cx="180000" cy="180000"/>
              </a:xfrm>
              <a:prstGeom prst="rect">
                <a:avLst/>
              </a:prstGeom>
              <a:solidFill>
                <a:srgbClr val="FEC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5861436" y="4997551"/>
                <a:ext cx="2518638" cy="338554"/>
              </a:xfrm>
              <a:prstGeom prst="rect">
                <a:avLst/>
              </a:prstGeom>
              <a:noFill/>
            </p:spPr>
            <p:txBody>
              <a:bodyPr wrap="none" rtlCol="0">
                <a:spAutoFit/>
              </a:bodyPr>
              <a:lstStyle/>
              <a:p>
                <a:pPr defTabSz="457200"/>
                <a:r>
                  <a:rPr lang="en-GB" sz="1600" dirty="0">
                    <a:ea typeface="Tahoma" panose="020B0604030504040204" pitchFamily="34" charset="0"/>
                    <a:cs typeface="Tahoma" panose="020B0604030504040204" pitchFamily="34" charset="0"/>
                  </a:rPr>
                  <a:t>Calcium channel blockers</a:t>
                </a:r>
              </a:p>
            </p:txBody>
          </p:sp>
        </p:grpSp>
        <p:grpSp>
          <p:nvGrpSpPr>
            <p:cNvPr id="34" name="Group 33"/>
            <p:cNvGrpSpPr/>
            <p:nvPr/>
          </p:nvGrpSpPr>
          <p:grpSpPr>
            <a:xfrm>
              <a:off x="5816645" y="5567231"/>
              <a:ext cx="1203357" cy="338554"/>
              <a:chOff x="5695542" y="5349675"/>
              <a:chExt cx="1203357" cy="338554"/>
            </a:xfrm>
          </p:grpSpPr>
          <p:sp>
            <p:nvSpPr>
              <p:cNvPr id="35" name="Rectangle 34"/>
              <p:cNvSpPr/>
              <p:nvPr/>
            </p:nvSpPr>
            <p:spPr>
              <a:xfrm>
                <a:off x="5695542" y="5428952"/>
                <a:ext cx="180000" cy="180000"/>
              </a:xfrm>
              <a:prstGeom prst="rect">
                <a:avLst/>
              </a:prstGeom>
              <a:solidFill>
                <a:srgbClr val="FFE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5861436" y="5349675"/>
                <a:ext cx="1037463" cy="338554"/>
              </a:xfrm>
              <a:prstGeom prst="rect">
                <a:avLst/>
              </a:prstGeom>
              <a:noFill/>
            </p:spPr>
            <p:txBody>
              <a:bodyPr wrap="none" rtlCol="0">
                <a:spAutoFit/>
              </a:bodyPr>
              <a:lstStyle/>
              <a:p>
                <a:pPr defTabSz="457200"/>
                <a:r>
                  <a:rPr lang="en-GB" sz="1600" dirty="0">
                    <a:ea typeface="Tahoma" panose="020B0604030504040204" pitchFamily="34" charset="0"/>
                    <a:cs typeface="Tahoma" panose="020B0604030504040204" pitchFamily="34" charset="0"/>
                  </a:rPr>
                  <a:t>Unknown</a:t>
                </a:r>
              </a:p>
            </p:txBody>
          </p:sp>
        </p:grpSp>
      </p:grpSp>
      <p:sp>
        <p:nvSpPr>
          <p:cNvPr id="38" name="Content Placeholder 5"/>
          <p:cNvSpPr txBox="1">
            <a:spLocks/>
          </p:cNvSpPr>
          <p:nvPr/>
        </p:nvSpPr>
        <p:spPr>
          <a:xfrm>
            <a:off x="251520" y="6228520"/>
            <a:ext cx="8245475" cy="4408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spcBef>
                <a:spcPts val="0"/>
              </a:spcBef>
              <a:buNone/>
            </a:pP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1. National </a:t>
            </a:r>
            <a:r>
              <a:rPr lang="en-GB" sz="1050" dirty="0">
                <a:solidFill>
                  <a:schemeClr val="tx1"/>
                </a:solidFill>
                <a:latin typeface="Tahoma" panose="020B0604030504040204" pitchFamily="34" charset="0"/>
                <a:ea typeface="Tahoma" panose="020B0604030504040204" pitchFamily="34" charset="0"/>
                <a:cs typeface="Tahoma" panose="020B0604030504040204" pitchFamily="34" charset="0"/>
              </a:rPr>
              <a:t>Pulmonary Hypertension Audit 2014. http://www.hscic.gov.uk/catalogue/PUB17264;</a:t>
            </a:r>
          </a:p>
          <a:p>
            <a:pPr marL="0" indent="0" defTabSz="457200">
              <a:spcBef>
                <a:spcPts val="0"/>
              </a:spcBef>
              <a:buNone/>
            </a:pP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2. National </a:t>
            </a:r>
            <a:r>
              <a:rPr lang="en-GB" sz="1050" dirty="0">
                <a:solidFill>
                  <a:schemeClr val="tx1"/>
                </a:solidFill>
                <a:latin typeface="Tahoma" panose="020B0604030504040204" pitchFamily="34" charset="0"/>
                <a:ea typeface="Tahoma" panose="020B0604030504040204" pitchFamily="34" charset="0"/>
                <a:cs typeface="Tahoma" panose="020B0604030504040204" pitchFamily="34" charset="0"/>
              </a:rPr>
              <a:t>policy for targeted therapies for the treatment of pulmonary hypertension in adults May 2014; NHS England.</a:t>
            </a:r>
          </a:p>
          <a:p>
            <a:pPr marL="0" indent="0">
              <a:spcBef>
                <a:spcPts val="0"/>
              </a:spcBef>
              <a:buFont typeface="Arial" pitchFamily="34" charset="0"/>
              <a:buNone/>
            </a:pPr>
            <a:endParaRPr lang="en-GB"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604089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3568" y="2780928"/>
            <a:ext cx="7772400" cy="1470025"/>
          </a:xfrm>
        </p:spPr>
        <p:txBody>
          <a:bodyPr>
            <a:normAutofit fontScale="90000"/>
          </a:bodyPr>
          <a:lstStyle/>
          <a:p>
            <a:r>
              <a:rPr lang="cs-CZ" b="1" dirty="0" smtClean="0">
                <a:solidFill>
                  <a:srgbClr val="FF0000"/>
                </a:solidFill>
                <a:latin typeface="Tahoma" pitchFamily="34" charset="0"/>
                <a:ea typeface="Tahoma" pitchFamily="34" charset="0"/>
                <a:cs typeface="Tahoma" pitchFamily="34" charset="0"/>
              </a:rPr>
              <a:t>Mohlo by více pacientů s PAH profitovat z terapie zaměřené na cestu </a:t>
            </a:r>
            <a:r>
              <a:rPr lang="cs-CZ" b="1" dirty="0" err="1" smtClean="0">
                <a:solidFill>
                  <a:srgbClr val="FF0000"/>
                </a:solidFill>
                <a:latin typeface="Tahoma" pitchFamily="34" charset="0"/>
                <a:ea typeface="Tahoma" pitchFamily="34" charset="0"/>
                <a:cs typeface="Tahoma" pitchFamily="34" charset="0"/>
              </a:rPr>
              <a:t>prostacyklinu</a:t>
            </a:r>
            <a:r>
              <a:rPr lang="cs-CZ" b="1" dirty="0" smtClean="0">
                <a:solidFill>
                  <a:srgbClr val="FF0000"/>
                </a:solidFill>
                <a:latin typeface="Tahoma" pitchFamily="34" charset="0"/>
                <a:ea typeface="Tahoma" pitchFamily="34" charset="0"/>
                <a:cs typeface="Tahoma" pitchFamily="34" charset="0"/>
              </a:rPr>
              <a:t>?</a:t>
            </a:r>
            <a:endParaRPr lang="en-GB"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378844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noAutofit/>
          </a:bodyPr>
          <a:lstStyle/>
          <a:p>
            <a:pPr eaLnBrk="1" hangingPunct="1"/>
            <a:r>
              <a:rPr lang="cs-CZ" sz="2400" b="1" dirty="0" smtClean="0">
                <a:solidFill>
                  <a:srgbClr val="FF0000"/>
                </a:solidFill>
                <a:latin typeface="Tahoma" pitchFamily="34" charset="0"/>
                <a:ea typeface="Tahoma" pitchFamily="34" charset="0"/>
                <a:cs typeface="Tahoma" pitchFamily="34" charset="0"/>
              </a:rPr>
              <a:t>Bylo prokázáno, že IV </a:t>
            </a:r>
            <a:r>
              <a:rPr lang="cs-CZ" sz="2400" b="1" dirty="0" err="1" smtClean="0">
                <a:solidFill>
                  <a:srgbClr val="FF0000"/>
                </a:solidFill>
                <a:latin typeface="Tahoma" pitchFamily="34" charset="0"/>
                <a:ea typeface="Tahoma" pitchFamily="34" charset="0"/>
                <a:cs typeface="Tahoma" pitchFamily="34" charset="0"/>
              </a:rPr>
              <a:t>epoprostenol</a:t>
            </a:r>
            <a:r>
              <a:rPr lang="cs-CZ" sz="2400" b="1" dirty="0" smtClean="0">
                <a:solidFill>
                  <a:srgbClr val="FF0000"/>
                </a:solidFill>
                <a:latin typeface="Tahoma" pitchFamily="34" charset="0"/>
                <a:ea typeface="Tahoma" pitchFamily="34" charset="0"/>
                <a:cs typeface="Tahoma" pitchFamily="34" charset="0"/>
              </a:rPr>
              <a:t> zlepšuje přežití u neléčených pacientů s těžkou PAH…</a:t>
            </a:r>
            <a:endParaRPr lang="de-DE" altLang="en-US" sz="2400" b="1" dirty="0" smtClean="0">
              <a:solidFill>
                <a:srgbClr val="FF00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31382" y="5805264"/>
            <a:ext cx="8777122" cy="373526"/>
          </a:xfrm>
        </p:spPr>
        <p:txBody>
          <a:bodyPr/>
          <a:lstStyle/>
          <a:p>
            <a:pPr marL="180975" indent="-180975">
              <a:buNone/>
            </a:pPr>
            <a:r>
              <a:rPr lang="cs-CZ" sz="1800" dirty="0" smtClean="0"/>
              <a:t>	</a:t>
            </a:r>
            <a:r>
              <a:rPr lang="cs-CZ" sz="1800" b="1" dirty="0" smtClean="0"/>
              <a:t>Neléčení pacienti ve FC III/IV………</a:t>
            </a:r>
            <a:endParaRPr lang="en-GB" sz="1800" b="1" dirty="0">
              <a:latin typeface="Tahoma" panose="020B0604030504040204" pitchFamily="34" charset="0"/>
              <a:ea typeface="Tahoma" panose="020B0604030504040204" pitchFamily="34" charset="0"/>
              <a:cs typeface="Tahoma" panose="020B0604030504040204" pitchFamily="34" charset="0"/>
            </a:endParaRPr>
          </a:p>
        </p:txBody>
      </p:sp>
      <p:sp>
        <p:nvSpPr>
          <p:cNvPr id="9219" name="Textfeld 9"/>
          <p:cNvSpPr txBox="1">
            <a:spLocks noChangeArrowheads="1"/>
          </p:cNvSpPr>
          <p:nvPr/>
        </p:nvSpPr>
        <p:spPr bwMode="auto">
          <a:xfrm>
            <a:off x="6315837" y="6503988"/>
            <a:ext cx="2678938"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fontAlgn="base" hangingPunct="1">
              <a:spcBef>
                <a:spcPct val="0"/>
              </a:spcBef>
              <a:spcAft>
                <a:spcPct val="0"/>
              </a:spcAft>
            </a:pPr>
            <a:r>
              <a:rPr lang="de-DE" altLang="en-US" sz="1050" dirty="0">
                <a:latin typeface="Tahoma" panose="020B0604030504040204" pitchFamily="34" charset="0"/>
                <a:ea typeface="Tahoma" panose="020B0604030504040204" pitchFamily="34" charset="0"/>
                <a:cs typeface="Tahoma" panose="020B0604030504040204" pitchFamily="34" charset="0"/>
              </a:rPr>
              <a:t>Barst RJ, </a:t>
            </a:r>
            <a:r>
              <a:rPr lang="de-DE" altLang="en-US" sz="1050" i="1" dirty="0">
                <a:latin typeface="Tahoma" panose="020B0604030504040204" pitchFamily="34" charset="0"/>
                <a:ea typeface="Tahoma" panose="020B0604030504040204" pitchFamily="34" charset="0"/>
                <a:cs typeface="Tahoma" panose="020B0604030504040204" pitchFamily="34" charset="0"/>
              </a:rPr>
              <a:t>et al</a:t>
            </a:r>
            <a:r>
              <a:rPr lang="de-DE" altLang="en-US" sz="1050" dirty="0">
                <a:latin typeface="Tahoma" panose="020B0604030504040204" pitchFamily="34" charset="0"/>
                <a:ea typeface="Tahoma" panose="020B0604030504040204" pitchFamily="34" charset="0"/>
                <a:cs typeface="Tahoma" panose="020B0604030504040204" pitchFamily="34" charset="0"/>
              </a:rPr>
              <a:t>. </a:t>
            </a:r>
            <a:r>
              <a:rPr lang="de-DE" altLang="en-US" sz="1050" i="1" dirty="0">
                <a:latin typeface="Tahoma" panose="020B0604030504040204" pitchFamily="34" charset="0"/>
                <a:ea typeface="Tahoma" panose="020B0604030504040204" pitchFamily="34" charset="0"/>
                <a:cs typeface="Tahoma" panose="020B0604030504040204" pitchFamily="34" charset="0"/>
              </a:rPr>
              <a:t>NEJM</a:t>
            </a:r>
            <a:r>
              <a:rPr lang="de-DE" altLang="en-US" sz="1050" dirty="0">
                <a:latin typeface="Tahoma" panose="020B0604030504040204" pitchFamily="34" charset="0"/>
                <a:ea typeface="Tahoma" panose="020B0604030504040204" pitchFamily="34" charset="0"/>
                <a:cs typeface="Tahoma" panose="020B0604030504040204" pitchFamily="34" charset="0"/>
              </a:rPr>
              <a:t> 1996; 334:296-301.</a:t>
            </a:r>
          </a:p>
        </p:txBody>
      </p:sp>
      <p:grpSp>
        <p:nvGrpSpPr>
          <p:cNvPr id="4" name="Group 3"/>
          <p:cNvGrpSpPr/>
          <p:nvPr/>
        </p:nvGrpSpPr>
        <p:grpSpPr>
          <a:xfrm>
            <a:off x="2027177" y="1647824"/>
            <a:ext cx="5062327" cy="3955545"/>
            <a:chOff x="1508822" y="1480018"/>
            <a:chExt cx="5438875" cy="4508629"/>
          </a:xfrm>
        </p:grpSpPr>
        <p:cxnSp>
          <p:nvCxnSpPr>
            <p:cNvPr id="11" name="Straight Connector 10"/>
            <p:cNvCxnSpPr/>
            <p:nvPr/>
          </p:nvCxnSpPr>
          <p:spPr>
            <a:xfrm>
              <a:off x="2289175" y="1649880"/>
              <a:ext cx="0" cy="3575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9175" y="5216993"/>
              <a:ext cx="455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32025" y="1649880"/>
              <a:ext cx="46101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2355850" y="1653055"/>
              <a:ext cx="4521200" cy="714375"/>
            </a:xfrm>
            <a:custGeom>
              <a:avLst/>
              <a:gdLst>
                <a:gd name="connsiteX0" fmla="*/ 0 w 4521200"/>
                <a:gd name="connsiteY0" fmla="*/ 0 h 714375"/>
                <a:gd name="connsiteX1" fmla="*/ 0 w 4521200"/>
                <a:gd name="connsiteY1" fmla="*/ 193675 h 714375"/>
                <a:gd name="connsiteX2" fmla="*/ 1044575 w 4521200"/>
                <a:gd name="connsiteY2" fmla="*/ 187325 h 714375"/>
                <a:gd name="connsiteX3" fmla="*/ 1047750 w 4521200"/>
                <a:gd name="connsiteY3" fmla="*/ 266700 h 714375"/>
                <a:gd name="connsiteX4" fmla="*/ 2314575 w 4521200"/>
                <a:gd name="connsiteY4" fmla="*/ 263525 h 714375"/>
                <a:gd name="connsiteX5" fmla="*/ 2314575 w 4521200"/>
                <a:gd name="connsiteY5" fmla="*/ 358775 h 714375"/>
                <a:gd name="connsiteX6" fmla="*/ 2593975 w 4521200"/>
                <a:gd name="connsiteY6" fmla="*/ 355600 h 714375"/>
                <a:gd name="connsiteX7" fmla="*/ 2590800 w 4521200"/>
                <a:gd name="connsiteY7" fmla="*/ 434975 h 714375"/>
                <a:gd name="connsiteX8" fmla="*/ 3013075 w 4521200"/>
                <a:gd name="connsiteY8" fmla="*/ 434975 h 714375"/>
                <a:gd name="connsiteX9" fmla="*/ 3013075 w 4521200"/>
                <a:gd name="connsiteY9" fmla="*/ 619125 h 714375"/>
                <a:gd name="connsiteX10" fmla="*/ 3108325 w 4521200"/>
                <a:gd name="connsiteY10" fmla="*/ 615950 h 714375"/>
                <a:gd name="connsiteX11" fmla="*/ 3117850 w 4521200"/>
                <a:gd name="connsiteY11" fmla="*/ 714375 h 714375"/>
                <a:gd name="connsiteX12" fmla="*/ 4521200 w 4521200"/>
                <a:gd name="connsiteY12"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1200" h="714375">
                  <a:moveTo>
                    <a:pt x="0" y="0"/>
                  </a:moveTo>
                  <a:lnTo>
                    <a:pt x="0" y="193675"/>
                  </a:lnTo>
                  <a:lnTo>
                    <a:pt x="1044575" y="187325"/>
                  </a:lnTo>
                  <a:lnTo>
                    <a:pt x="1047750" y="266700"/>
                  </a:lnTo>
                  <a:lnTo>
                    <a:pt x="2314575" y="263525"/>
                  </a:lnTo>
                  <a:lnTo>
                    <a:pt x="2314575" y="358775"/>
                  </a:lnTo>
                  <a:lnTo>
                    <a:pt x="2593975" y="355600"/>
                  </a:lnTo>
                  <a:lnTo>
                    <a:pt x="2590800" y="434975"/>
                  </a:lnTo>
                  <a:lnTo>
                    <a:pt x="3013075" y="434975"/>
                  </a:lnTo>
                  <a:lnTo>
                    <a:pt x="3013075" y="619125"/>
                  </a:lnTo>
                  <a:lnTo>
                    <a:pt x="3108325" y="615950"/>
                  </a:lnTo>
                  <a:lnTo>
                    <a:pt x="3117850" y="714375"/>
                  </a:lnTo>
                  <a:lnTo>
                    <a:pt x="4521200" y="714375"/>
                  </a:lnTo>
                </a:path>
              </a:pathLst>
            </a:custGeom>
            <a:noFill/>
            <a:ln w="3810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20" name="Straight Connector 19"/>
            <p:cNvCxnSpPr/>
            <p:nvPr/>
          </p:nvCxnSpPr>
          <p:spPr>
            <a:xfrm flipV="1">
              <a:off x="2633663" y="4432768"/>
              <a:ext cx="219075" cy="476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633663" y="4708993"/>
              <a:ext cx="219075" cy="4762"/>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53225" y="5216993"/>
              <a:ext cx="0" cy="650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81713" y="5216993"/>
              <a:ext cx="0" cy="650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8763" y="5216993"/>
              <a:ext cx="0" cy="650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5175" y="5216993"/>
              <a:ext cx="0" cy="650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14763" y="5216993"/>
              <a:ext cx="0" cy="650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57525" y="5216993"/>
              <a:ext cx="0" cy="650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89175" y="5216993"/>
              <a:ext cx="0" cy="650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41550" y="3080218"/>
              <a:ext cx="476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41550" y="2361080"/>
              <a:ext cx="476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41550" y="3793005"/>
              <a:ext cx="476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41550" y="4507380"/>
              <a:ext cx="476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41550" y="5216993"/>
              <a:ext cx="476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238" name="TextBox 40"/>
            <p:cNvSpPr txBox="1">
              <a:spLocks noChangeArrowheads="1"/>
            </p:cNvSpPr>
            <p:nvPr/>
          </p:nvSpPr>
          <p:spPr bwMode="auto">
            <a:xfrm>
              <a:off x="2125663" y="5264618"/>
              <a:ext cx="305180"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0</a:t>
              </a:r>
            </a:p>
          </p:txBody>
        </p:sp>
        <p:sp>
          <p:nvSpPr>
            <p:cNvPr id="9239" name="TextBox 41"/>
            <p:cNvSpPr txBox="1">
              <a:spLocks noChangeArrowheads="1"/>
            </p:cNvSpPr>
            <p:nvPr/>
          </p:nvSpPr>
          <p:spPr bwMode="auto">
            <a:xfrm>
              <a:off x="2897189" y="5264618"/>
              <a:ext cx="305180"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2</a:t>
              </a:r>
            </a:p>
          </p:txBody>
        </p:sp>
        <p:sp>
          <p:nvSpPr>
            <p:cNvPr id="9240" name="TextBox 42"/>
            <p:cNvSpPr txBox="1">
              <a:spLocks noChangeArrowheads="1"/>
            </p:cNvSpPr>
            <p:nvPr/>
          </p:nvSpPr>
          <p:spPr bwMode="auto">
            <a:xfrm>
              <a:off x="3654425" y="5264618"/>
              <a:ext cx="305180"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4</a:t>
              </a:r>
            </a:p>
          </p:txBody>
        </p:sp>
        <p:sp>
          <p:nvSpPr>
            <p:cNvPr id="9241" name="TextBox 43"/>
            <p:cNvSpPr txBox="1">
              <a:spLocks noChangeArrowheads="1"/>
            </p:cNvSpPr>
            <p:nvPr/>
          </p:nvSpPr>
          <p:spPr bwMode="auto">
            <a:xfrm>
              <a:off x="4414837" y="5264618"/>
              <a:ext cx="305180"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6</a:t>
              </a:r>
            </a:p>
          </p:txBody>
        </p:sp>
        <p:sp>
          <p:nvSpPr>
            <p:cNvPr id="9242" name="TextBox 44"/>
            <p:cNvSpPr txBox="1">
              <a:spLocks noChangeArrowheads="1"/>
            </p:cNvSpPr>
            <p:nvPr/>
          </p:nvSpPr>
          <p:spPr bwMode="auto">
            <a:xfrm>
              <a:off x="5175250" y="5264618"/>
              <a:ext cx="305180"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8</a:t>
              </a:r>
            </a:p>
          </p:txBody>
        </p:sp>
        <p:sp>
          <p:nvSpPr>
            <p:cNvPr id="9243" name="TextBox 45"/>
            <p:cNvSpPr txBox="1">
              <a:spLocks noChangeArrowheads="1"/>
            </p:cNvSpPr>
            <p:nvPr/>
          </p:nvSpPr>
          <p:spPr bwMode="auto">
            <a:xfrm>
              <a:off x="5864224" y="5264618"/>
              <a:ext cx="411959"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10</a:t>
              </a:r>
            </a:p>
          </p:txBody>
        </p:sp>
        <p:sp>
          <p:nvSpPr>
            <p:cNvPr id="9244" name="TextBox 46"/>
            <p:cNvSpPr txBox="1">
              <a:spLocks noChangeArrowheads="1"/>
            </p:cNvSpPr>
            <p:nvPr/>
          </p:nvSpPr>
          <p:spPr bwMode="auto">
            <a:xfrm>
              <a:off x="6535738" y="5264618"/>
              <a:ext cx="411959"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12</a:t>
              </a:r>
            </a:p>
          </p:txBody>
        </p:sp>
        <p:sp>
          <p:nvSpPr>
            <p:cNvPr id="9245" name="TextBox 47"/>
            <p:cNvSpPr txBox="1">
              <a:spLocks noChangeArrowheads="1"/>
            </p:cNvSpPr>
            <p:nvPr/>
          </p:nvSpPr>
          <p:spPr bwMode="auto">
            <a:xfrm>
              <a:off x="1755775" y="1480018"/>
              <a:ext cx="518738"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100</a:t>
              </a:r>
            </a:p>
          </p:txBody>
        </p:sp>
        <p:sp>
          <p:nvSpPr>
            <p:cNvPr id="9246" name="TextBox 48"/>
            <p:cNvSpPr txBox="1">
              <a:spLocks noChangeArrowheads="1"/>
            </p:cNvSpPr>
            <p:nvPr/>
          </p:nvSpPr>
          <p:spPr bwMode="auto">
            <a:xfrm>
              <a:off x="1868488" y="2189630"/>
              <a:ext cx="411959"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80</a:t>
              </a:r>
            </a:p>
          </p:txBody>
        </p:sp>
        <p:sp>
          <p:nvSpPr>
            <p:cNvPr id="9247" name="TextBox 49"/>
            <p:cNvSpPr txBox="1">
              <a:spLocks noChangeArrowheads="1"/>
            </p:cNvSpPr>
            <p:nvPr/>
          </p:nvSpPr>
          <p:spPr bwMode="auto">
            <a:xfrm>
              <a:off x="1868488" y="2910355"/>
              <a:ext cx="411959"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60</a:t>
              </a:r>
            </a:p>
          </p:txBody>
        </p:sp>
        <p:sp>
          <p:nvSpPr>
            <p:cNvPr id="9248" name="TextBox 50"/>
            <p:cNvSpPr txBox="1">
              <a:spLocks noChangeArrowheads="1"/>
            </p:cNvSpPr>
            <p:nvPr/>
          </p:nvSpPr>
          <p:spPr bwMode="auto">
            <a:xfrm>
              <a:off x="1868488" y="3623143"/>
              <a:ext cx="411959"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40</a:t>
              </a:r>
            </a:p>
          </p:txBody>
        </p:sp>
        <p:sp>
          <p:nvSpPr>
            <p:cNvPr id="9249" name="TextBox 51"/>
            <p:cNvSpPr txBox="1">
              <a:spLocks noChangeArrowheads="1"/>
            </p:cNvSpPr>
            <p:nvPr/>
          </p:nvSpPr>
          <p:spPr bwMode="auto">
            <a:xfrm>
              <a:off x="1868488" y="4337518"/>
              <a:ext cx="411959"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20</a:t>
              </a:r>
            </a:p>
          </p:txBody>
        </p:sp>
        <p:sp>
          <p:nvSpPr>
            <p:cNvPr id="9250" name="TextBox 52"/>
            <p:cNvSpPr txBox="1">
              <a:spLocks noChangeArrowheads="1"/>
            </p:cNvSpPr>
            <p:nvPr/>
          </p:nvSpPr>
          <p:spPr bwMode="auto">
            <a:xfrm>
              <a:off x="1982788" y="5047130"/>
              <a:ext cx="305180"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0</a:t>
              </a:r>
            </a:p>
          </p:txBody>
        </p:sp>
        <p:sp>
          <p:nvSpPr>
            <p:cNvPr id="9251" name="TextBox 53"/>
            <p:cNvSpPr txBox="1">
              <a:spLocks noChangeArrowheads="1"/>
            </p:cNvSpPr>
            <p:nvPr/>
          </p:nvSpPr>
          <p:spPr bwMode="auto">
            <a:xfrm rot="16200000">
              <a:off x="828095" y="3510465"/>
              <a:ext cx="1725189" cy="363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600" b="1" dirty="0">
                  <a:latin typeface="Tahoma" panose="020B0604030504040204" pitchFamily="34" charset="0"/>
                  <a:ea typeface="Tahoma" panose="020B0604030504040204" pitchFamily="34" charset="0"/>
                  <a:cs typeface="Tahoma" panose="020B0604030504040204" pitchFamily="34" charset="0"/>
                </a:rPr>
                <a:t>Survival (%)</a:t>
              </a:r>
            </a:p>
          </p:txBody>
        </p:sp>
        <p:sp>
          <p:nvSpPr>
            <p:cNvPr id="9252" name="TextBox 54"/>
            <p:cNvSpPr txBox="1">
              <a:spLocks noChangeArrowheads="1"/>
            </p:cNvSpPr>
            <p:nvPr/>
          </p:nvSpPr>
          <p:spPr bwMode="auto">
            <a:xfrm>
              <a:off x="3870324" y="5602755"/>
              <a:ext cx="1710527" cy="385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600" b="1" dirty="0">
                  <a:latin typeface="Tahoma" panose="020B0604030504040204" pitchFamily="34" charset="0"/>
                  <a:ea typeface="Tahoma" panose="020B0604030504040204" pitchFamily="34" charset="0"/>
                  <a:cs typeface="Tahoma" panose="020B0604030504040204" pitchFamily="34" charset="0"/>
                </a:rPr>
                <a:t>Time (weeks)</a:t>
              </a:r>
            </a:p>
          </p:txBody>
        </p:sp>
        <p:sp>
          <p:nvSpPr>
            <p:cNvPr id="9253" name="TextBox 55"/>
            <p:cNvSpPr txBox="1">
              <a:spLocks noChangeArrowheads="1"/>
            </p:cNvSpPr>
            <p:nvPr/>
          </p:nvSpPr>
          <p:spPr bwMode="auto">
            <a:xfrm>
              <a:off x="2830513" y="4244366"/>
              <a:ext cx="2508250"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Epoprostenol (</a:t>
              </a:r>
              <a:r>
                <a:rPr lang="en-GB" altLang="en-US" sz="1400" i="1" dirty="0">
                  <a:latin typeface="Tahoma" panose="020B0604030504040204" pitchFamily="34" charset="0"/>
                  <a:ea typeface="Tahoma" panose="020B0604030504040204" pitchFamily="34" charset="0"/>
                  <a:cs typeface="Tahoma" panose="020B0604030504040204" pitchFamily="34" charset="0"/>
                </a:rPr>
                <a:t>n </a:t>
              </a:r>
              <a:r>
                <a:rPr lang="en-GB" altLang="en-US" sz="1400" dirty="0">
                  <a:latin typeface="Tahoma" panose="020B0604030504040204" pitchFamily="34" charset="0"/>
                  <a:ea typeface="Tahoma" panose="020B0604030504040204" pitchFamily="34" charset="0"/>
                  <a:cs typeface="Tahoma" panose="020B0604030504040204" pitchFamily="34" charset="0"/>
                </a:rPr>
                <a:t>= 41)</a:t>
              </a:r>
            </a:p>
          </p:txBody>
        </p:sp>
        <p:sp>
          <p:nvSpPr>
            <p:cNvPr id="9254" name="TextBox 56"/>
            <p:cNvSpPr txBox="1">
              <a:spLocks noChangeArrowheads="1"/>
            </p:cNvSpPr>
            <p:nvPr/>
          </p:nvSpPr>
          <p:spPr bwMode="auto">
            <a:xfrm>
              <a:off x="2830513" y="4517417"/>
              <a:ext cx="3470275" cy="3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GB" altLang="en-US" sz="1400" dirty="0">
                  <a:latin typeface="Tahoma" panose="020B0604030504040204" pitchFamily="34" charset="0"/>
                  <a:ea typeface="Tahoma" panose="020B0604030504040204" pitchFamily="34" charset="0"/>
                  <a:cs typeface="Tahoma" panose="020B0604030504040204" pitchFamily="34" charset="0"/>
                </a:rPr>
                <a:t>Conventional therapy (</a:t>
              </a:r>
              <a:r>
                <a:rPr lang="en-GB" altLang="en-US" sz="1400" i="1" dirty="0">
                  <a:latin typeface="Tahoma" panose="020B0604030504040204" pitchFamily="34" charset="0"/>
                  <a:ea typeface="Tahoma" panose="020B0604030504040204" pitchFamily="34" charset="0"/>
                  <a:cs typeface="Tahoma" panose="020B0604030504040204" pitchFamily="34" charset="0"/>
                </a:rPr>
                <a:t>n </a:t>
              </a:r>
              <a:r>
                <a:rPr lang="en-GB" altLang="en-US" sz="1400" dirty="0">
                  <a:latin typeface="Tahoma" panose="020B0604030504040204" pitchFamily="34" charset="0"/>
                  <a:ea typeface="Tahoma" panose="020B0604030504040204" pitchFamily="34" charset="0"/>
                  <a:cs typeface="Tahoma" panose="020B0604030504040204" pitchFamily="34" charset="0"/>
                </a:rPr>
                <a:t>= 40)</a:t>
              </a:r>
            </a:p>
          </p:txBody>
        </p:sp>
      </p:grpSp>
    </p:spTree>
    <p:extLst>
      <p:ext uri="{BB962C8B-B14F-4D97-AF65-F5344CB8AC3E}">
        <p14:creationId xmlns:p14="http://schemas.microsoft.com/office/powerpoint/2010/main" xmlns="" val="2278776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7027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1494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9" y="413792"/>
            <a:ext cx="8446319" cy="1143000"/>
          </a:xfrm>
        </p:spPr>
        <p:txBody>
          <a:bodyPr>
            <a:noAutofit/>
          </a:bodyPr>
          <a:lstStyle/>
          <a:p>
            <a:r>
              <a:rPr lang="cs-CZ" sz="2400" b="1" dirty="0" smtClean="0">
                <a:solidFill>
                  <a:srgbClr val="FF0000"/>
                </a:solidFill>
              </a:rPr>
              <a:t>Současné spektrum léčby PAH podle guidelines ESC/ERS z roku 2015</a:t>
            </a:r>
            <a:endParaRPr lang="en-GB"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Table 19</a:t>
            </a:r>
          </a:p>
          <a:p>
            <a:endParaRPr lang="en-GB"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89235407"/>
              </p:ext>
            </p:extLst>
          </p:nvPr>
        </p:nvGraphicFramePr>
        <p:xfrm>
          <a:off x="612080" y="1700808"/>
          <a:ext cx="8280400" cy="5061529"/>
        </p:xfrm>
        <a:graphic>
          <a:graphicData uri="http://schemas.openxmlformats.org/drawingml/2006/table">
            <a:tbl>
              <a:tblPr firstRow="1" bandRow="1">
                <a:tableStyleId>{5C22544A-7EE6-4342-B048-85BDC9FD1C3A}</a:tableStyleId>
              </a:tblPr>
              <a:tblGrid>
                <a:gridCol w="1250560"/>
                <a:gridCol w="1206243"/>
                <a:gridCol w="1206243"/>
                <a:gridCol w="769559"/>
                <a:gridCol w="769559"/>
                <a:gridCol w="769559"/>
                <a:gridCol w="769559"/>
                <a:gridCol w="769559"/>
                <a:gridCol w="769559"/>
              </a:tblGrid>
              <a:tr h="341679">
                <a:tc rowSpan="2"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1" i="0" kern="1200" dirty="0" smtClean="0">
                          <a:solidFill>
                            <a:schemeClr val="tx1"/>
                          </a:solidFill>
                          <a:latin typeface="Tahoma" pitchFamily="34" charset="0"/>
                          <a:ea typeface="Tahoma" pitchFamily="34" charset="0"/>
                          <a:cs typeface="Tahoma" pitchFamily="34" charset="0"/>
                        </a:rPr>
                        <a:t>Measure/treatment</a:t>
                      </a:r>
                      <a:endParaRPr lang="de-CH" sz="1600" b="1" i="0" kern="1200" dirty="0">
                        <a:solidFill>
                          <a:schemeClr val="tx1"/>
                        </a:solidFill>
                        <a:latin typeface="Tahoma" pitchFamily="34" charset="0"/>
                        <a:ea typeface="Tahoma" pitchFamily="34" charset="0"/>
                        <a:cs typeface="Tahoma" pitchFamily="34" charset="0"/>
                      </a:endParaRPr>
                    </a:p>
                  </a:txBody>
                  <a:tcPr marL="90000" marR="90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hMerge="1">
                  <a:txBody>
                    <a:bodyPr/>
                    <a:lstStyle/>
                    <a:p>
                      <a:endParaRPr lang="de-CH"/>
                    </a:p>
                  </a:txBody>
                  <a:tcPr/>
                </a:tc>
                <a:tc rowSpan="2" hMerge="1">
                  <a:txBody>
                    <a:bodyPr/>
                    <a:lstStyle/>
                    <a:p>
                      <a:endParaRPr lang="en-GB"/>
                    </a:p>
                  </a:txBody>
                  <a:tcPr/>
                </a:tc>
                <a:tc gridSpan="6">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i="0" kern="1200" baseline="0" dirty="0" smtClean="0">
                          <a:solidFill>
                            <a:schemeClr val="tx1"/>
                          </a:solidFill>
                          <a:latin typeface="Tahoma" pitchFamily="34" charset="0"/>
                          <a:ea typeface="Tahoma" pitchFamily="34" charset="0"/>
                          <a:cs typeface="Tahoma" pitchFamily="34" charset="0"/>
                        </a:rPr>
                        <a:t>Class of recommendation </a:t>
                      </a:r>
                      <a:r>
                        <a:rPr lang="de-CH" sz="1600" b="1" i="0" kern="1200" dirty="0" smtClean="0">
                          <a:solidFill>
                            <a:schemeClr val="tx1"/>
                          </a:solidFill>
                          <a:latin typeface="Tahoma" pitchFamily="34" charset="0"/>
                          <a:ea typeface="Tahoma" pitchFamily="34" charset="0"/>
                          <a:cs typeface="Tahoma" pitchFamily="34" charset="0"/>
                        </a:rPr>
                        <a:t>– Level of evidence</a:t>
                      </a:r>
                      <a:endParaRPr lang="de-CH" sz="1600" b="1" i="0" kern="1200" baseline="30000" dirty="0">
                        <a:solidFill>
                          <a:schemeClr val="tx1"/>
                        </a:solidFill>
                        <a:latin typeface="Tahoma" pitchFamily="34" charset="0"/>
                        <a:ea typeface="Tahoma" pitchFamily="34" charset="0"/>
                        <a:cs typeface="Tahoma" pitchFamily="34" charset="0"/>
                      </a:endParaRPr>
                    </a:p>
                  </a:txBody>
                  <a:tcPr marL="36000" marR="36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de-CH" sz="600" dirty="0"/>
                    </a:p>
                  </a:txBody>
                  <a:tcPr marL="36000" marR="36000">
                    <a:lnL w="12700" cap="flat" cmpd="sng" algn="ctr">
                      <a:solidFill>
                        <a:schemeClr val="bg1"/>
                      </a:solidFill>
                      <a:prstDash val="solid"/>
                      <a:round/>
                      <a:headEnd type="none" w="med" len="med"/>
                      <a:tailEnd type="none" w="med" len="med"/>
                    </a:lnL>
                  </a:tcPr>
                </a:tc>
                <a:tc hMerge="1">
                  <a:txBody>
                    <a:bodyPr/>
                    <a:lstStyle/>
                    <a:p>
                      <a:endParaRPr lang="de-CH" sz="600" dirty="0"/>
                    </a:p>
                  </a:txBody>
                  <a:tcPr marL="36000" marR="36000"/>
                </a:tc>
                <a:tc hMerge="1">
                  <a:txBody>
                    <a:bodyPr/>
                    <a:lstStyle/>
                    <a:p>
                      <a:endParaRPr lang="de-CH" sz="600" dirty="0"/>
                    </a:p>
                  </a:txBody>
                  <a:tcPr marL="36000" marR="36000"/>
                </a:tc>
                <a:tc hMerge="1">
                  <a:txBody>
                    <a:bodyPr/>
                    <a:lstStyle/>
                    <a:p>
                      <a:endParaRPr lang="de-CH" sz="600" dirty="0"/>
                    </a:p>
                  </a:txBody>
                  <a:tcPr marL="36000" marR="36000"/>
                </a:tc>
                <a:tc hMerge="1">
                  <a:txBody>
                    <a:bodyPr/>
                    <a:lstStyle/>
                    <a:p>
                      <a:endParaRPr lang="de-CH" sz="600" dirty="0"/>
                    </a:p>
                  </a:txBody>
                  <a:tcPr marL="36000" marR="36000"/>
                </a:tc>
              </a:tr>
              <a:tr h="341679">
                <a:tc gridSpan="3" vMerge="1">
                  <a:txBody>
                    <a:bodyPr/>
                    <a:lstStyle/>
                    <a:p>
                      <a:endParaRPr lang="de-CH"/>
                    </a:p>
                  </a:txBody>
                  <a:tcPr/>
                </a:tc>
                <a:tc hMerge="1" vMerge="1">
                  <a:txBody>
                    <a:bodyPr/>
                    <a:lstStyle/>
                    <a:p>
                      <a:endParaRPr lang="de-CH"/>
                    </a:p>
                  </a:txBody>
                  <a:tcPr/>
                </a:tc>
                <a:tc hMerge="1" vMerge="1">
                  <a:txBody>
                    <a:bodyPr/>
                    <a:lstStyle/>
                    <a:p>
                      <a:endParaRPr lang="en-GB"/>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i="0" kern="1200" dirty="0" smtClean="0">
                          <a:solidFill>
                            <a:schemeClr val="tx1"/>
                          </a:solidFill>
                          <a:latin typeface="Tahoma" pitchFamily="34" charset="0"/>
                          <a:ea typeface="Tahoma" pitchFamily="34" charset="0"/>
                          <a:cs typeface="Tahoma" pitchFamily="34" charset="0"/>
                        </a:rPr>
                        <a:t>WHO-FC II</a:t>
                      </a:r>
                      <a:endParaRPr lang="de-CH" sz="1600" b="1" i="0" kern="1200" dirty="0">
                        <a:solidFill>
                          <a:schemeClr val="tx1"/>
                        </a:solidFill>
                        <a:latin typeface="Tahoma" pitchFamily="34" charset="0"/>
                        <a:ea typeface="Tahoma" pitchFamily="34" charset="0"/>
                        <a:cs typeface="Tahoma" pitchFamily="34" charset="0"/>
                      </a:endParaRPr>
                    </a:p>
                  </a:txBody>
                  <a:tcPr marL="36000" marR="36000" anchor="ctr">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de-CH"/>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i="0" kern="1200" dirty="0" smtClean="0">
                          <a:solidFill>
                            <a:schemeClr val="tx1"/>
                          </a:solidFill>
                          <a:latin typeface="Tahoma" pitchFamily="34" charset="0"/>
                          <a:ea typeface="Tahoma" pitchFamily="34" charset="0"/>
                          <a:cs typeface="Tahoma" pitchFamily="34" charset="0"/>
                        </a:rPr>
                        <a:t>WHO-FC III</a:t>
                      </a:r>
                      <a:endParaRPr lang="de-CH" sz="1600" b="1" i="0" kern="1200" dirty="0">
                        <a:solidFill>
                          <a:schemeClr val="tx1"/>
                        </a:solidFill>
                        <a:latin typeface="Tahoma" pitchFamily="34" charset="0"/>
                        <a:ea typeface="Tahoma" pitchFamily="34" charset="0"/>
                        <a:cs typeface="Tahoma" pitchFamily="34" charset="0"/>
                      </a:endParaRPr>
                    </a:p>
                  </a:txBody>
                  <a:tcPr marL="36000" marR="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de-CH"/>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i="0" kern="1200" dirty="0" smtClean="0">
                          <a:solidFill>
                            <a:schemeClr val="tx1"/>
                          </a:solidFill>
                          <a:latin typeface="Tahoma" pitchFamily="34" charset="0"/>
                          <a:ea typeface="Tahoma" pitchFamily="34" charset="0"/>
                          <a:cs typeface="Tahoma" pitchFamily="34" charset="0"/>
                        </a:rPr>
                        <a:t>WHO-FC IV</a:t>
                      </a:r>
                      <a:endParaRPr lang="de-CH" sz="1600" b="1" i="0" kern="1200" dirty="0">
                        <a:solidFill>
                          <a:schemeClr val="tx1"/>
                        </a:solidFill>
                        <a:latin typeface="Tahoma" pitchFamily="34" charset="0"/>
                        <a:ea typeface="Tahoma" pitchFamily="34" charset="0"/>
                        <a:cs typeface="Tahoma" pitchFamily="34" charset="0"/>
                      </a:endParaRPr>
                    </a:p>
                  </a:txBody>
                  <a:tcPr marL="36000" marR="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de-CH"/>
                    </a:p>
                  </a:txBody>
                  <a:tcPr/>
                </a:tc>
              </a:tr>
              <a:tr h="206762">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dirty="0" smtClean="0">
                          <a:solidFill>
                            <a:schemeClr val="tx1"/>
                          </a:solidFill>
                          <a:latin typeface="Tahoma" pitchFamily="34" charset="0"/>
                          <a:ea typeface="Tahoma" pitchFamily="34" charset="0"/>
                          <a:cs typeface="Tahoma" pitchFamily="34" charset="0"/>
                        </a:rPr>
                        <a:t>Calcium</a:t>
                      </a:r>
                      <a:r>
                        <a:rPr lang="de-CH" sz="1200" b="1" baseline="0" dirty="0" smtClean="0">
                          <a:solidFill>
                            <a:schemeClr val="tx1"/>
                          </a:solidFill>
                          <a:latin typeface="Tahoma" pitchFamily="34" charset="0"/>
                          <a:ea typeface="Tahoma" pitchFamily="34" charset="0"/>
                          <a:cs typeface="Tahoma" pitchFamily="34" charset="0"/>
                        </a:rPr>
                        <a:t> channel blockers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de-CH"/>
                    </a:p>
                  </a:txBody>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r>
                        <a:rPr lang="de-CH" sz="1200" baseline="30000" dirty="0" smtClean="0">
                          <a:solidFill>
                            <a:schemeClr val="tx1"/>
                          </a:solidFill>
                          <a:latin typeface="Tahoma" pitchFamily="34" charset="0"/>
                          <a:ea typeface="Tahoma" pitchFamily="34" charset="0"/>
                          <a:cs typeface="Tahoma" pitchFamily="34" charset="0"/>
                        </a:rPr>
                        <a:t>a</a:t>
                      </a:r>
                      <a:endParaRPr lang="de-CH" sz="1200" b="0" baseline="3000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C</a:t>
                      </a:r>
                      <a:r>
                        <a:rPr lang="de-CH" sz="1200" baseline="30000" dirty="0" smtClean="0">
                          <a:solidFill>
                            <a:schemeClr val="tx1"/>
                          </a:solidFill>
                          <a:latin typeface="Tahoma" pitchFamily="34" charset="0"/>
                          <a:ea typeface="Tahoma" pitchFamily="34" charset="0"/>
                          <a:cs typeface="Tahoma" pitchFamily="34" charset="0"/>
                        </a:rPr>
                        <a:t>a</a:t>
                      </a:r>
                      <a:endParaRPr lang="de-CH" sz="1200" b="0" baseline="3000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6762">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dirty="0" smtClean="0">
                          <a:solidFill>
                            <a:schemeClr val="tx1"/>
                          </a:solidFill>
                          <a:latin typeface="Tahoma" pitchFamily="34" charset="0"/>
                          <a:ea typeface="Tahoma" pitchFamily="34" charset="0"/>
                          <a:cs typeface="Tahoma" pitchFamily="34" charset="0"/>
                        </a:rPr>
                        <a:t>ERAs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Ambrisentan</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6762">
                <a:tc vMerge="1">
                  <a:txBody>
                    <a:bodyPr/>
                    <a:lstStyle/>
                    <a:p>
                      <a:pPr algn="ctr"/>
                      <a:endParaRPr lang="de-CH" sz="600" b="1" dirty="0"/>
                    </a:p>
                  </a:txBody>
                  <a:tcPr marL="18000" marR="18000" marT="18000" marB="18000" anchor="b"/>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Bosentan</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r>
              <a:tr h="206762">
                <a:tc vMerge="1">
                  <a:txBody>
                    <a:bodyPr/>
                    <a:lstStyle/>
                    <a:p>
                      <a:pPr algn="ctr"/>
                      <a:endParaRPr lang="de-CH" sz="600" b="1"/>
                    </a:p>
                  </a:txBody>
                  <a:tcPr marL="18000" marR="18000" marT="18000" marB="18000" anchor="b"/>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Macitentan</a:t>
                      </a:r>
                      <a:r>
                        <a:rPr lang="de-CH" sz="1200" baseline="30000" dirty="0" smtClean="0">
                          <a:solidFill>
                            <a:schemeClr val="tx1"/>
                          </a:solidFill>
                          <a:latin typeface="Tahoma" pitchFamily="34" charset="0"/>
                          <a:ea typeface="Tahoma" pitchFamily="34" charset="0"/>
                          <a:cs typeface="Tahoma" pitchFamily="34" charset="0"/>
                        </a:rPr>
                        <a:t>b</a:t>
                      </a:r>
                      <a:endParaRPr lang="de-CH" sz="1200" b="0" baseline="3000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6762">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baseline="0" dirty="0" smtClean="0">
                          <a:solidFill>
                            <a:schemeClr val="tx1"/>
                          </a:solidFill>
                          <a:latin typeface="Tahoma" pitchFamily="34" charset="0"/>
                          <a:ea typeface="Tahoma" pitchFamily="34" charset="0"/>
                          <a:cs typeface="Tahoma" pitchFamily="34" charset="0"/>
                        </a:rPr>
                        <a:t>PDE-5 inhibitors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Sildenafil</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6762">
                <a:tc vMerge="1">
                  <a:txBody>
                    <a:bodyPr/>
                    <a:lstStyle/>
                    <a:p>
                      <a:pPr algn="ctr"/>
                      <a:endParaRPr lang="de-CH" sz="600" b="1" dirty="0"/>
                    </a:p>
                  </a:txBody>
                  <a:tcPr marL="18000" marR="18000" marT="18000" marB="18000" anchor="ct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Tadalafil</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r>
              <a:tr h="206762">
                <a:tc vMerge="1">
                  <a:txBody>
                    <a:bodyPr/>
                    <a:lstStyle/>
                    <a:p>
                      <a:pPr algn="ctr"/>
                      <a:endParaRPr lang="de-CH" sz="600" b="1" dirty="0"/>
                    </a:p>
                  </a:txBody>
                  <a:tcPr marL="18000" marR="18000" marT="18000" marB="18000" anchor="ct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Vardenafil</a:t>
                      </a:r>
                      <a:endParaRPr lang="de-CH" sz="1200" b="0" baseline="3000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6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dirty="0" err="1" smtClean="0">
                          <a:solidFill>
                            <a:schemeClr val="tx1"/>
                          </a:solidFill>
                          <a:latin typeface="Tahoma" pitchFamily="34" charset="0"/>
                          <a:ea typeface="Tahoma" pitchFamily="34" charset="0"/>
                          <a:cs typeface="Tahoma" pitchFamily="34" charset="0"/>
                        </a:rPr>
                        <a:t>sGC</a:t>
                      </a:r>
                      <a:r>
                        <a:rPr lang="de-CH" sz="1200" b="1" dirty="0" smtClean="0">
                          <a:solidFill>
                            <a:schemeClr val="tx1"/>
                          </a:solidFill>
                          <a:latin typeface="Tahoma" pitchFamily="34" charset="0"/>
                          <a:ea typeface="Tahoma" pitchFamily="34" charset="0"/>
                          <a:cs typeface="Tahoma" pitchFamily="34" charset="0"/>
                        </a:rPr>
                        <a:t> </a:t>
                      </a:r>
                      <a:r>
                        <a:rPr lang="de-CH" sz="1200" b="1" dirty="0" err="1" smtClean="0">
                          <a:solidFill>
                            <a:schemeClr val="tx1"/>
                          </a:solidFill>
                          <a:latin typeface="Tahoma" pitchFamily="34" charset="0"/>
                          <a:ea typeface="Tahoma" pitchFamily="34" charset="0"/>
                          <a:cs typeface="Tahoma" pitchFamily="34" charset="0"/>
                        </a:rPr>
                        <a:t>stimulators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Riociguat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r>
              <a:tr h="210142">
                <a:tc rowSpan="8">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dirty="0" smtClean="0">
                          <a:solidFill>
                            <a:schemeClr val="tx1"/>
                          </a:solidFill>
                          <a:latin typeface="Tahoma" pitchFamily="34" charset="0"/>
                          <a:ea typeface="Tahoma" pitchFamily="34" charset="0"/>
                          <a:cs typeface="Tahoma" pitchFamily="34" charset="0"/>
                        </a:rPr>
                        <a:t>PGl</a:t>
                      </a:r>
                      <a:r>
                        <a:rPr lang="de-CH" sz="1200" b="1" baseline="-25000" dirty="0" smtClean="0">
                          <a:solidFill>
                            <a:schemeClr val="tx1"/>
                          </a:solidFill>
                          <a:latin typeface="Tahoma" pitchFamily="34" charset="0"/>
                          <a:ea typeface="Tahoma" pitchFamily="34" charset="0"/>
                          <a:cs typeface="Tahoma" pitchFamily="34" charset="0"/>
                        </a:rPr>
                        <a:t>2 </a:t>
                      </a:r>
                      <a:r>
                        <a:rPr lang="de-CH" sz="1200" b="1" dirty="0" smtClean="0">
                          <a:solidFill>
                            <a:schemeClr val="tx1"/>
                          </a:solidFill>
                          <a:latin typeface="Tahoma" pitchFamily="34" charset="0"/>
                          <a:ea typeface="Tahoma" pitchFamily="34" charset="0"/>
                          <a:cs typeface="Tahoma" pitchFamily="34" charset="0"/>
                        </a:rPr>
                        <a:t>analogues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57150" cap="flat" cmpd="sng" algn="ctr">
                      <a:solidFill>
                        <a:schemeClr val="accent5"/>
                      </a:solidFill>
                      <a:prstDash val="solid"/>
                      <a:round/>
                      <a:headEnd type="none" w="med" len="med"/>
                      <a:tailEnd type="none" w="med" len="med"/>
                    </a:lnL>
                    <a:lnR w="12700" cmpd="sng">
                      <a:noFill/>
                    </a:lnR>
                    <a:lnT w="57150" cap="flat" cmpd="sng" algn="ctr">
                      <a:solidFill>
                        <a:schemeClr val="accent5"/>
                      </a:solidFill>
                      <a:prstDash val="solid"/>
                      <a:round/>
                      <a:headEnd type="none" w="med" len="med"/>
                      <a:tailEnd type="none" w="med" len="med"/>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err="1" smtClean="0">
                          <a:solidFill>
                            <a:schemeClr val="tx1"/>
                          </a:solidFill>
                          <a:latin typeface="Tahoma" pitchFamily="34" charset="0"/>
                          <a:ea typeface="Tahoma" pitchFamily="34" charset="0"/>
                          <a:cs typeface="Tahoma" pitchFamily="34" charset="0"/>
                        </a:rPr>
                        <a:t>Epoprostenol</a:t>
                      </a:r>
                      <a:endParaRPr lang="de-CH" sz="1200" b="0" baseline="3000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571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CH" sz="1200" baseline="0" dirty="0" smtClean="0">
                          <a:solidFill>
                            <a:schemeClr val="tx1"/>
                          </a:solidFill>
                          <a:latin typeface="Tahoma" pitchFamily="34" charset="0"/>
                          <a:ea typeface="Tahoma" pitchFamily="34" charset="0"/>
                          <a:cs typeface="Tahoma" pitchFamily="34" charset="0"/>
                        </a:rPr>
                        <a:t>Intravenous</a:t>
                      </a:r>
                      <a:r>
                        <a:rPr lang="de-CH" sz="1200" baseline="30000" dirty="0" smtClean="0">
                          <a:solidFill>
                            <a:schemeClr val="tx1"/>
                          </a:solidFill>
                          <a:latin typeface="Tahoma" pitchFamily="34" charset="0"/>
                          <a:ea typeface="Tahoma" pitchFamily="34" charset="0"/>
                          <a:cs typeface="Tahoma" pitchFamily="34" charset="0"/>
                        </a:rPr>
                        <a:t>b</a:t>
                      </a:r>
                      <a:endParaRPr lang="de-CH" sz="1200" b="0" baseline="3000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571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571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571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571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571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571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57150" cap="flat" cmpd="sng" algn="ctr">
                      <a:solidFill>
                        <a:schemeClr val="accent5"/>
                      </a:solidFill>
                      <a:prstDash val="solid"/>
                      <a:round/>
                      <a:headEnd type="none" w="med" len="med"/>
                      <a:tailEnd type="none" w="med" len="med"/>
                    </a:lnR>
                    <a:lnT w="571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10142">
                <a:tc vMerge="1">
                  <a:txBody>
                    <a:bodyPr/>
                    <a:lstStyle/>
                    <a:p>
                      <a:pPr algn="ctr"/>
                      <a:endParaRPr lang="de-CH" sz="600" b="1"/>
                    </a:p>
                  </a:txBody>
                  <a:tcPr marL="18000" marR="18000" marT="18000" marB="18000" anchor="ct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err="1" smtClean="0">
                          <a:solidFill>
                            <a:schemeClr val="tx1"/>
                          </a:solidFill>
                          <a:latin typeface="Tahoma" pitchFamily="34" charset="0"/>
                          <a:ea typeface="Tahoma" pitchFamily="34" charset="0"/>
                          <a:cs typeface="Tahoma" pitchFamily="34" charset="0"/>
                        </a:rPr>
                        <a:t>Iloprost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err="1" smtClean="0">
                          <a:solidFill>
                            <a:schemeClr val="tx1"/>
                          </a:solidFill>
                          <a:latin typeface="Tahoma" pitchFamily="34" charset="0"/>
                          <a:ea typeface="Tahoma" pitchFamily="34" charset="0"/>
                          <a:cs typeface="Tahoma" pitchFamily="34" charset="0"/>
                        </a:rPr>
                        <a:t>Inhaled</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5715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DF4"/>
                    </a:solidFill>
                  </a:tcPr>
                </a:tc>
              </a:tr>
              <a:tr h="210142">
                <a:tc vMerge="1">
                  <a:txBody>
                    <a:bodyPr/>
                    <a:lstStyle/>
                    <a:p>
                      <a:pPr algn="ctr"/>
                      <a:endParaRPr lang="de-CH" sz="600" b="1" dirty="0"/>
                    </a:p>
                  </a:txBody>
                  <a:tcPr marL="18000" marR="18000" marT="18000" marB="18000" anchor="ct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de-CH" sz="1200" b="0" baseline="30000" dirty="0">
                        <a:solidFill>
                          <a:schemeClr val="tx1"/>
                        </a:solidFill>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de-CH" sz="1200" baseline="0" dirty="0" smtClean="0">
                          <a:solidFill>
                            <a:schemeClr val="tx1"/>
                          </a:solidFill>
                          <a:latin typeface="Tahoma" pitchFamily="34" charset="0"/>
                          <a:ea typeface="Tahoma" pitchFamily="34" charset="0"/>
                          <a:cs typeface="Tahoma" pitchFamily="34" charset="0"/>
                        </a:rPr>
                        <a:t>Intravenous</a:t>
                      </a:r>
                      <a:endParaRPr lang="de-CH" sz="1200" b="0" baseline="3000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IIb</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C</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5715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10142">
                <a:tc vMerge="1">
                  <a:txBody>
                    <a:bodyPr/>
                    <a:lstStyle/>
                    <a:p>
                      <a:pPr algn="ctr"/>
                      <a:endParaRPr lang="de-CH" sz="600" b="1" dirty="0"/>
                    </a:p>
                  </a:txBody>
                  <a:tcPr marL="18000" marR="18000" marT="18000" marB="18000" anchor="ctr"/>
                </a:tc>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err="1" smtClean="0">
                          <a:solidFill>
                            <a:schemeClr val="tx1"/>
                          </a:solidFill>
                          <a:latin typeface="Tahoma" pitchFamily="34" charset="0"/>
                          <a:ea typeface="Tahoma" pitchFamily="34" charset="0"/>
                          <a:cs typeface="Tahoma" pitchFamily="34" charset="0"/>
                        </a:rPr>
                        <a:t>Treprostinil</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err="1" smtClean="0">
                          <a:solidFill>
                            <a:schemeClr val="tx1"/>
                          </a:solidFill>
                          <a:latin typeface="Tahoma" pitchFamily="34" charset="0"/>
                          <a:ea typeface="Tahoma" pitchFamily="34" charset="0"/>
                          <a:cs typeface="Tahoma" pitchFamily="34" charset="0"/>
                        </a:rPr>
                        <a:t>Subcutaneous</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IIb</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C</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5715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DF4"/>
                    </a:solidFill>
                  </a:tcPr>
                </a:tc>
              </a:tr>
              <a:tr h="210142">
                <a:tc vMerge="1">
                  <a:txBody>
                    <a:bodyPr/>
                    <a:lstStyle/>
                    <a:p>
                      <a:pPr algn="ctr"/>
                      <a:endParaRPr lang="de-CH" sz="600" b="1" dirty="0"/>
                    </a:p>
                  </a:txBody>
                  <a:tcPr marL="18000" marR="18000" marT="18000" marB="18000" anchor="ct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de-CH" sz="1200" b="0" dirty="0">
                        <a:solidFill>
                          <a:schemeClr val="tx1"/>
                        </a:solidFill>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Inhaled</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IIb</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C</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5715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10142">
                <a:tc vMerge="1">
                  <a:txBody>
                    <a:bodyPr/>
                    <a:lstStyle/>
                    <a:p>
                      <a:pPr algn="ctr"/>
                      <a:endParaRPr lang="de-CH" sz="600" b="1" dirty="0"/>
                    </a:p>
                  </a:txBody>
                  <a:tcPr marL="18000" marR="18000" marT="18000" marB="18000" anchor="ct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de-CH" sz="1200" b="0" dirty="0">
                        <a:solidFill>
                          <a:schemeClr val="tx1"/>
                        </a:solidFill>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smtClean="0">
                          <a:solidFill>
                            <a:schemeClr val="tx1"/>
                          </a:solidFill>
                          <a:latin typeface="Tahoma" pitchFamily="34" charset="0"/>
                          <a:ea typeface="Tahoma" pitchFamily="34" charset="0"/>
                          <a:cs typeface="Tahoma" pitchFamily="34" charset="0"/>
                        </a:rPr>
                        <a:t>Intravenous</a:t>
                      </a:r>
                      <a:r>
                        <a:rPr lang="de-CH" sz="1200" baseline="30000" dirty="0" smtClean="0">
                          <a:solidFill>
                            <a:schemeClr val="tx1"/>
                          </a:solidFill>
                          <a:latin typeface="Tahoma" pitchFamily="34" charset="0"/>
                          <a:ea typeface="Tahoma" pitchFamily="34" charset="0"/>
                          <a:cs typeface="Tahoma" pitchFamily="34" charset="0"/>
                        </a:rPr>
                        <a:t>c</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IIa</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IIb</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C</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5715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DF4"/>
                    </a:solidFill>
                  </a:tcPr>
                </a:tc>
              </a:tr>
              <a:tr h="210142">
                <a:tc vMerge="1">
                  <a:txBody>
                    <a:bodyPr/>
                    <a:lstStyle/>
                    <a:p>
                      <a:pPr algn="ctr"/>
                      <a:endParaRPr lang="de-CH" sz="600" b="1" dirty="0"/>
                    </a:p>
                  </a:txBody>
                  <a:tcPr marL="18000" marR="18000" marT="18000" marB="18000" anchor="ct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endParaRPr lang="de-CH" sz="1200" b="0" dirty="0">
                        <a:solidFill>
                          <a:schemeClr val="tx1"/>
                        </a:solidFill>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Oral</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5715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DF4"/>
                    </a:solidFill>
                  </a:tcPr>
                </a:tc>
              </a:tr>
              <a:tr h="210142">
                <a:tc vMerge="1">
                  <a:txBody>
                    <a:bodyPr/>
                    <a:lstStyle/>
                    <a:p>
                      <a:pPr algn="ctr"/>
                      <a:endParaRPr lang="de-CH" sz="600" b="1" dirty="0"/>
                    </a:p>
                  </a:txBody>
                  <a:tcPr marL="18000" marR="18000" marT="18000" marB="18000" anchor="ct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Beraprost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200" dirty="0" smtClean="0">
                          <a:solidFill>
                            <a:schemeClr val="tx1"/>
                          </a:solidFill>
                          <a:latin typeface="Tahoma" pitchFamily="34" charset="0"/>
                          <a:ea typeface="Tahoma" pitchFamily="34" charset="0"/>
                          <a:cs typeface="Tahoma" pitchFamily="34" charset="0"/>
                        </a:rPr>
                        <a:t>IIb</a:t>
                      </a:r>
                      <a:endParaRPr lang="de-CH" sz="1200" b="0" dirty="0" smtClean="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57150" cap="flat" cmpd="sng" algn="ctr">
                      <a:solidFill>
                        <a:schemeClr val="accent5"/>
                      </a:solidFill>
                      <a:prstDash val="solid"/>
                      <a:round/>
                      <a:headEnd type="none" w="med" len="med"/>
                      <a:tailEnd type="none" w="med" len="med"/>
                    </a:lnR>
                    <a:lnT w="12700" cmpd="sng">
                      <a:noFill/>
                    </a:lnT>
                    <a:lnB w="571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638650">
                <a:tc gridSpan="9">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30000" dirty="0" smtClean="0">
                        <a:solidFill>
                          <a:schemeClr val="tx1"/>
                        </a:solidFill>
                        <a:latin typeface="Tahoma" pitchFamily="34" charset="0"/>
                        <a:ea typeface="Tahoma" pitchFamily="34" charset="0"/>
                        <a:cs typeface="Tahom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30000" dirty="0" smtClean="0">
                          <a:solidFill>
                            <a:schemeClr val="tx1"/>
                          </a:solidFill>
                          <a:latin typeface="Tahoma" pitchFamily="34" charset="0"/>
                          <a:ea typeface="Tahoma" pitchFamily="34" charset="0"/>
                          <a:cs typeface="Tahoma" pitchFamily="34" charset="0"/>
                        </a:rPr>
                        <a:t>a</a:t>
                      </a:r>
                      <a:r>
                        <a:rPr lang="en-US" sz="800" dirty="0" smtClean="0">
                          <a:solidFill>
                            <a:schemeClr val="tx1"/>
                          </a:solidFill>
                          <a:latin typeface="Tahoma" pitchFamily="34" charset="0"/>
                          <a:ea typeface="Tahoma" pitchFamily="34" charset="0"/>
                          <a:cs typeface="Tahoma" pitchFamily="34" charset="0"/>
                        </a:rPr>
                        <a:t>Only in responders to acute vasoreactivity tests: class I, for IPAH, HPAH and PAH due to drugs; class IIa, for conditions associated with PAH; </a:t>
                      </a:r>
                      <a:r>
                        <a:rPr lang="en-US" sz="800" baseline="0" dirty="0" smtClean="0">
                          <a:solidFill>
                            <a:schemeClr val="tx1"/>
                          </a:solidFill>
                          <a:latin typeface="Tahoma" pitchFamily="34" charset="0"/>
                          <a:ea typeface="Tahoma" pitchFamily="34" charset="0"/>
                          <a:cs typeface="Tahoma" pitchFamily="34" charset="0"/>
                        </a:rPr>
                        <a:t> </a:t>
                      </a:r>
                      <a:r>
                        <a:rPr lang="en-US" sz="800" baseline="30000" dirty="0" smtClean="0">
                          <a:solidFill>
                            <a:schemeClr val="tx1"/>
                          </a:solidFill>
                          <a:latin typeface="Tahoma" pitchFamily="34" charset="0"/>
                          <a:ea typeface="Tahoma" pitchFamily="34" charset="0"/>
                          <a:cs typeface="Tahoma" pitchFamily="34" charset="0"/>
                        </a:rPr>
                        <a:t>b</a:t>
                      </a:r>
                      <a:r>
                        <a:rPr lang="en-US" sz="800" dirty="0" smtClean="0">
                          <a:solidFill>
                            <a:schemeClr val="tx1"/>
                          </a:solidFill>
                          <a:latin typeface="Tahoma" pitchFamily="34" charset="0"/>
                          <a:ea typeface="Tahoma" pitchFamily="34" charset="0"/>
                          <a:cs typeface="Tahoma" pitchFamily="34" charset="0"/>
                        </a:rPr>
                        <a:t>Time to clinical worsening as primary endpoint in RCTs or drugs with demonstrated reduction in all-cause mortality; </a:t>
                      </a:r>
                      <a:br>
                        <a:rPr lang="en-US" sz="800" dirty="0" smtClean="0">
                          <a:solidFill>
                            <a:schemeClr val="tx1"/>
                          </a:solidFill>
                          <a:latin typeface="Tahoma" pitchFamily="34" charset="0"/>
                          <a:ea typeface="Tahoma" pitchFamily="34" charset="0"/>
                          <a:cs typeface="Tahoma" pitchFamily="34" charset="0"/>
                        </a:rPr>
                      </a:br>
                      <a:r>
                        <a:rPr lang="en-US" sz="800" baseline="30000" dirty="0" smtClean="0">
                          <a:solidFill>
                            <a:schemeClr val="tx1"/>
                          </a:solidFill>
                          <a:latin typeface="Tahoma" pitchFamily="34" charset="0"/>
                          <a:ea typeface="Tahoma" pitchFamily="34" charset="0"/>
                          <a:cs typeface="Tahoma" pitchFamily="34" charset="0"/>
                        </a:rPr>
                        <a:t>c</a:t>
                      </a:r>
                      <a:r>
                        <a:rPr lang="en-US" sz="800" dirty="0" smtClean="0">
                          <a:solidFill>
                            <a:schemeClr val="tx1"/>
                          </a:solidFill>
                          <a:latin typeface="Tahoma" pitchFamily="34" charset="0"/>
                          <a:ea typeface="Tahoma" pitchFamily="34" charset="0"/>
                          <a:cs typeface="Tahoma" pitchFamily="34" charset="0"/>
                        </a:rPr>
                        <a:t>In patients not tolerating the subcutaneous form.</a:t>
                      </a:r>
                      <a:endParaRPr lang="de-CH" sz="800" dirty="0" smtClean="0">
                        <a:solidFill>
                          <a:schemeClr val="tx1"/>
                        </a:solidFill>
                        <a:latin typeface="Tahoma" pitchFamily="34" charset="0"/>
                        <a:ea typeface="Tahoma" pitchFamily="34" charset="0"/>
                        <a:cs typeface="Tahoma" pitchFamily="34" charset="0"/>
                      </a:endParaRPr>
                    </a:p>
                  </a:txBody>
                  <a:tcPr marL="18000" marR="18000" marT="18000" marB="18000">
                    <a:lnL w="12700" cmpd="sng">
                      <a:noFill/>
                    </a:lnL>
                    <a:lnR w="12700" cmpd="sng">
                      <a:noFill/>
                    </a:lnR>
                    <a:lnT w="571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de-CH" sz="1050" b="0" dirty="0"/>
                    </a:p>
                  </a:txBody>
                  <a:tcPr marL="18000" marR="18000" marT="18000" marB="18000" anchor="ctr">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de-CH" sz="1050" b="0" dirty="0"/>
                    </a:p>
                  </a:txBody>
                  <a:tcPr marL="18000" marR="18000" marT="18000" marB="18000" anchor="b">
                    <a:lnB w="3810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de-CH" sz="1050" b="0" dirty="0"/>
                    </a:p>
                  </a:txBody>
                  <a:tcPr marL="18000" marR="18000" marT="18000" marB="18000" anchor="b">
                    <a:lnB w="3810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de-CH" sz="1050" b="0" dirty="0"/>
                    </a:p>
                  </a:txBody>
                  <a:tcPr marL="18000" marR="18000" marT="18000" marB="18000" anchor="b">
                    <a:lnB w="3810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de-CH" sz="1050" b="0" dirty="0"/>
                    </a:p>
                  </a:txBody>
                  <a:tcPr marL="18000" marR="18000" marT="18000" marB="18000" anchor="b">
                    <a:lnB w="3810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de-CH" sz="1050" b="0" dirty="0"/>
                    </a:p>
                  </a:txBody>
                  <a:tcPr marL="18000" marR="18000" marT="18000" marB="18000" anchor="b">
                    <a:lnB w="3810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de-CH" sz="1050" b="0" dirty="0"/>
                    </a:p>
                  </a:txBody>
                  <a:tcPr marL="18000" marR="18000" marT="18000" marB="18000" anchor="b">
                    <a:lnB w="38100" cap="flat" cmpd="sng" algn="ctr">
                      <a:solidFill>
                        <a:schemeClr val="bg1"/>
                      </a:solidFill>
                      <a:prstDash val="solid"/>
                      <a:round/>
                      <a:headEnd type="none" w="med" len="med"/>
                      <a:tailEnd type="none" w="med" len="med"/>
                    </a:lnB>
                    <a:solidFill>
                      <a:schemeClr val="accent2"/>
                    </a:solidFill>
                  </a:tcPr>
                </a:tc>
              </a:tr>
            </a:tbl>
          </a:graphicData>
        </a:graphic>
      </p:graphicFrame>
      <p:sp>
        <p:nvSpPr>
          <p:cNvPr id="8" name="Rectangle 7"/>
          <p:cNvSpPr/>
          <p:nvPr/>
        </p:nvSpPr>
        <p:spPr>
          <a:xfrm>
            <a:off x="4355976" y="6604084"/>
            <a:ext cx="2773515" cy="253916"/>
          </a:xfrm>
          <a:prstGeom prst="rect">
            <a:avLst/>
          </a:prstGeom>
          <a:ln>
            <a:noFill/>
          </a:ln>
        </p:spPr>
        <p:txBody>
          <a:bodyPr wrap="none">
            <a:spAutoFit/>
          </a:bodyPr>
          <a:lstStyle/>
          <a:p>
            <a:pPr algn="r"/>
            <a:r>
              <a:rPr lang="en-GB" sz="1050" dirty="0" err="1" smtClean="0">
                <a:ea typeface="Tahoma" panose="020B0604030504040204" pitchFamily="34" charset="0"/>
                <a:cs typeface="Tahoma" panose="020B0604030504040204" pitchFamily="34" charset="0"/>
              </a:rPr>
              <a:t>Galiè</a:t>
            </a:r>
            <a:r>
              <a:rPr lang="en-GB" sz="1050" dirty="0" smtClean="0">
                <a:ea typeface="Tahoma" panose="020B0604030504040204" pitchFamily="34" charset="0"/>
                <a:cs typeface="Tahoma" panose="020B0604030504040204" pitchFamily="34" charset="0"/>
              </a:rPr>
              <a:t> </a:t>
            </a:r>
            <a:r>
              <a:rPr lang="en-GB" sz="1050" dirty="0">
                <a:ea typeface="Tahoma" panose="020B0604030504040204" pitchFamily="34" charset="0"/>
                <a:cs typeface="Tahoma" panose="020B0604030504040204" pitchFamily="34" charset="0"/>
              </a:rPr>
              <a:t>N, </a:t>
            </a:r>
            <a:r>
              <a:rPr lang="en-GB" sz="1050" i="1" dirty="0">
                <a:ea typeface="Tahoma" panose="020B0604030504040204" pitchFamily="34" charset="0"/>
                <a:cs typeface="Tahoma" panose="020B0604030504040204" pitchFamily="34" charset="0"/>
              </a:rPr>
              <a:t>et al. Eur </a:t>
            </a:r>
            <a:r>
              <a:rPr lang="en-GB" sz="1050" i="1" dirty="0" smtClean="0">
                <a:ea typeface="Tahoma" panose="020B0604030504040204" pitchFamily="34" charset="0"/>
                <a:cs typeface="Tahoma" panose="020B0604030504040204" pitchFamily="34" charset="0"/>
              </a:rPr>
              <a:t>Heart J </a:t>
            </a:r>
            <a:r>
              <a:rPr lang="en-GB" sz="1050" dirty="0">
                <a:ea typeface="Tahoma" panose="020B0604030504040204" pitchFamily="34" charset="0"/>
                <a:cs typeface="Tahoma" panose="020B0604030504040204" pitchFamily="34" charset="0"/>
              </a:rPr>
              <a:t>2016; </a:t>
            </a:r>
            <a:r>
              <a:rPr lang="en-GB" sz="1050" dirty="0" smtClean="0">
                <a:ea typeface="Tahoma" panose="020B0604030504040204" pitchFamily="34" charset="0"/>
                <a:cs typeface="Tahoma" panose="020B0604030504040204" pitchFamily="34" charset="0"/>
              </a:rPr>
              <a:t>37:67-119.</a:t>
            </a:r>
            <a:endParaRPr lang="en-GB" sz="105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08276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2" cstate="print"/>
          <a:srcRect l="30948" t="37071" r="16762" b="9701"/>
          <a:stretch>
            <a:fillRect/>
          </a:stretch>
        </p:blipFill>
        <p:spPr bwMode="auto">
          <a:xfrm>
            <a:off x="107504" y="980728"/>
            <a:ext cx="8928992"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4624"/>
            <a:ext cx="8229600" cy="1143000"/>
          </a:xfrm>
        </p:spPr>
        <p:txBody>
          <a:bodyPr>
            <a:normAutofit/>
          </a:bodyPr>
          <a:lstStyle/>
          <a:p>
            <a:r>
              <a:rPr lang="en-GB" sz="2400" dirty="0" smtClean="0">
                <a:solidFill>
                  <a:srgbClr val="FF0000"/>
                </a:solidFill>
                <a:latin typeface="Tahoma" pitchFamily="34" charset="0"/>
                <a:ea typeface="Tahoma" pitchFamily="34" charset="0"/>
                <a:cs typeface="Tahoma" pitchFamily="34" charset="0"/>
              </a:rPr>
              <a:t>Prostacyclin (PGI</a:t>
            </a:r>
            <a:r>
              <a:rPr lang="en-GB" sz="2400" baseline="-25000" dirty="0" smtClean="0">
                <a:solidFill>
                  <a:srgbClr val="FF0000"/>
                </a:solidFill>
                <a:latin typeface="Tahoma" pitchFamily="34" charset="0"/>
                <a:ea typeface="Tahoma" pitchFamily="34" charset="0"/>
                <a:cs typeface="Tahoma" pitchFamily="34" charset="0"/>
              </a:rPr>
              <a:t>2</a:t>
            </a:r>
            <a:r>
              <a:rPr lang="en-GB" sz="2400" dirty="0" smtClean="0">
                <a:solidFill>
                  <a:srgbClr val="FF0000"/>
                </a:solidFill>
                <a:latin typeface="Tahoma" pitchFamily="34" charset="0"/>
                <a:ea typeface="Tahoma" pitchFamily="34" charset="0"/>
                <a:cs typeface="Tahoma" pitchFamily="34" charset="0"/>
              </a:rPr>
              <a:t>) and </a:t>
            </a:r>
            <a:r>
              <a:rPr lang="en-GB" sz="2400" dirty="0">
                <a:solidFill>
                  <a:srgbClr val="FF0000"/>
                </a:solidFill>
                <a:latin typeface="Tahoma" pitchFamily="34" charset="0"/>
                <a:ea typeface="Tahoma" pitchFamily="34" charset="0"/>
                <a:cs typeface="Tahoma" pitchFamily="34" charset="0"/>
              </a:rPr>
              <a:t>PGI</a:t>
            </a:r>
            <a:r>
              <a:rPr lang="en-GB" sz="2400" baseline="-25000" dirty="0">
                <a:solidFill>
                  <a:srgbClr val="FF0000"/>
                </a:solidFill>
                <a:latin typeface="Tahoma" pitchFamily="34" charset="0"/>
                <a:ea typeface="Tahoma" pitchFamily="34" charset="0"/>
                <a:cs typeface="Tahoma" pitchFamily="34" charset="0"/>
              </a:rPr>
              <a:t>2 </a:t>
            </a:r>
            <a:r>
              <a:rPr lang="en-GB" sz="2400" dirty="0" smtClean="0">
                <a:solidFill>
                  <a:srgbClr val="FF0000"/>
                </a:solidFill>
                <a:latin typeface="Tahoma" pitchFamily="34" charset="0"/>
                <a:ea typeface="Tahoma" pitchFamily="34" charset="0"/>
                <a:cs typeface="Tahoma" pitchFamily="34" charset="0"/>
              </a:rPr>
              <a:t>analogues</a:t>
            </a:r>
            <a:r>
              <a:rPr lang="en-GB" sz="2400" baseline="-25000" dirty="0" smtClean="0">
                <a:solidFill>
                  <a:srgbClr val="FF0000"/>
                </a:solidFill>
                <a:latin typeface="Tahoma" pitchFamily="34" charset="0"/>
                <a:ea typeface="Tahoma" pitchFamily="34" charset="0"/>
                <a:cs typeface="Tahoma" pitchFamily="34" charset="0"/>
              </a:rPr>
              <a:t> </a:t>
            </a:r>
            <a:r>
              <a:rPr lang="cs-CZ" sz="2400" dirty="0" smtClean="0">
                <a:solidFill>
                  <a:srgbClr val="FF0000"/>
                </a:solidFill>
                <a:latin typeface="Tahoma" pitchFamily="34" charset="0"/>
                <a:ea typeface="Tahoma" pitchFamily="34" charset="0"/>
                <a:cs typeface="Tahoma" pitchFamily="34" charset="0"/>
              </a:rPr>
              <a:t>nejsou doporučeny u pacientů ve FC NYHA II</a:t>
            </a:r>
            <a:endParaRPr lang="en-GB" sz="2400" dirty="0">
              <a:solidFill>
                <a:srgbClr val="FF0000"/>
              </a:solidFill>
              <a:latin typeface="Tahoma" pitchFamily="34" charset="0"/>
              <a:ea typeface="Tahoma" pitchFamily="34" charset="0"/>
              <a:cs typeface="Tahoma" pitchFamily="34" charset="0"/>
            </a:endParaRPr>
          </a:p>
        </p:txBody>
      </p:sp>
      <p:sp>
        <p:nvSpPr>
          <p:cNvPr id="9" name="Title 4"/>
          <p:cNvSpPr txBox="1">
            <a:spLocks/>
          </p:cNvSpPr>
          <p:nvPr/>
        </p:nvSpPr>
        <p:spPr>
          <a:xfrm>
            <a:off x="457200" y="3130479"/>
            <a:ext cx="7735265" cy="37603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baseline="0">
                <a:solidFill>
                  <a:schemeClr val="tx1"/>
                </a:solidFill>
                <a:latin typeface="+mj-lt"/>
                <a:ea typeface="+mj-ea"/>
                <a:cs typeface="+mj-cs"/>
              </a:defRPr>
            </a:lvl1pPr>
          </a:lstStyle>
          <a:p>
            <a:endParaRPr lang="en-US" sz="18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36550" y="1560628"/>
            <a:ext cx="184731" cy="369332"/>
          </a:xfrm>
          <a:prstGeom prst="rect">
            <a:avLst/>
          </a:prstGeom>
          <a:noFill/>
        </p:spPr>
        <p:txBody>
          <a:bodyPr wrap="none" rtlCol="0">
            <a:spAutoFit/>
          </a:bodyPr>
          <a:lstStyle/>
          <a:p>
            <a:endParaRPr lang="en-GB" b="1" dirty="0">
              <a:ea typeface="Tahoma" panose="020B0604030504040204" pitchFamily="34" charset="0"/>
              <a:cs typeface="Tahoma" panose="020B0604030504040204" pitchFamily="34" charset="0"/>
            </a:endParaRPr>
          </a:p>
        </p:txBody>
      </p:sp>
      <p:sp>
        <p:nvSpPr>
          <p:cNvPr id="15" name="TextBox 14"/>
          <p:cNvSpPr txBox="1"/>
          <p:nvPr/>
        </p:nvSpPr>
        <p:spPr>
          <a:xfrm>
            <a:off x="5796136" y="2636912"/>
            <a:ext cx="3227167" cy="2246769"/>
          </a:xfrm>
          <a:prstGeom prst="rect">
            <a:avLst/>
          </a:prstGeom>
          <a:noFill/>
        </p:spPr>
        <p:txBody>
          <a:bodyPr wrap="square" rtlCol="0">
            <a:spAutoFit/>
          </a:bodyPr>
          <a:lstStyle/>
          <a:p>
            <a:pPr marL="176213" indent="-176213">
              <a:buFont typeface="Arial" panose="020B0604020202020204" pitchFamily="34" charset="0"/>
              <a:buChar char="•"/>
            </a:pPr>
            <a:r>
              <a:rPr lang="cs-CZ" sz="1400" dirty="0" smtClean="0"/>
              <a:t>Přesto, že existují důkazy z krátkodobých </a:t>
            </a:r>
            <a:r>
              <a:rPr lang="cs-CZ" sz="1400" dirty="0" err="1" smtClean="0"/>
              <a:t>RCTs</a:t>
            </a:r>
            <a:r>
              <a:rPr lang="cs-CZ" sz="1400" dirty="0" smtClean="0"/>
              <a:t> doporučující použití </a:t>
            </a:r>
            <a:r>
              <a:rPr lang="cs-CZ" sz="1400" dirty="0" err="1" smtClean="0"/>
              <a:t>prostanoidů</a:t>
            </a:r>
            <a:r>
              <a:rPr lang="cs-CZ" sz="1400" dirty="0" smtClean="0"/>
              <a:t> u pacientů s FC III, neexistují žádné důkazy na podporu použití </a:t>
            </a:r>
            <a:r>
              <a:rPr lang="cs-CZ" sz="1400" dirty="0" err="1" smtClean="0"/>
              <a:t>prostanoidů</a:t>
            </a:r>
            <a:r>
              <a:rPr lang="cs-CZ" sz="1400" dirty="0" smtClean="0"/>
              <a:t> u pacientů s FC II</a:t>
            </a:r>
          </a:p>
          <a:p>
            <a:pPr marL="176213" indent="-176213">
              <a:buFont typeface="Arial" panose="020B0604020202020204" pitchFamily="34" charset="0"/>
              <a:buChar char="•"/>
            </a:pPr>
            <a:endParaRPr lang="cs-CZ" sz="1400" dirty="0" smtClean="0"/>
          </a:p>
          <a:p>
            <a:pPr marL="176213" indent="-176213">
              <a:buFont typeface="Arial" panose="020B0604020202020204" pitchFamily="34" charset="0"/>
              <a:buChar char="•"/>
            </a:pPr>
            <a:r>
              <a:rPr lang="cs-CZ" sz="1400" dirty="0" smtClean="0"/>
              <a:t>Proto se </a:t>
            </a:r>
            <a:r>
              <a:rPr lang="cs-CZ" sz="1400" dirty="0" err="1" smtClean="0"/>
              <a:t>epoprostenol</a:t>
            </a:r>
            <a:r>
              <a:rPr lang="cs-CZ" sz="1400" dirty="0" smtClean="0"/>
              <a:t> a analoga PGI</a:t>
            </a:r>
            <a:r>
              <a:rPr lang="cs-CZ" sz="1400" baseline="-25000" dirty="0" smtClean="0"/>
              <a:t>2</a:t>
            </a:r>
            <a:r>
              <a:rPr lang="cs-CZ" sz="1400" dirty="0" smtClean="0"/>
              <a:t> v současnosti </a:t>
            </a:r>
            <a:r>
              <a:rPr lang="cs-CZ" sz="1400" b="1" dirty="0" smtClean="0"/>
              <a:t>nedoporučují u pacientů ve FC NYHA II</a:t>
            </a:r>
            <a:endParaRPr lang="en-GB" sz="1400" b="1" dirty="0" smtClean="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418344480"/>
              </p:ext>
            </p:extLst>
          </p:nvPr>
        </p:nvGraphicFramePr>
        <p:xfrm>
          <a:off x="431800" y="1734728"/>
          <a:ext cx="5335954" cy="4646600"/>
        </p:xfrm>
        <a:graphic>
          <a:graphicData uri="http://schemas.openxmlformats.org/drawingml/2006/table">
            <a:tbl>
              <a:tblPr firstRow="1" bandRow="1">
                <a:tableStyleId>{5C22544A-7EE6-4342-B048-85BDC9FD1C3A}</a:tableStyleId>
              </a:tblPr>
              <a:tblGrid>
                <a:gridCol w="1696603"/>
                <a:gridCol w="2049003"/>
                <a:gridCol w="772663"/>
                <a:gridCol w="817685"/>
              </a:tblGrid>
              <a:tr h="297008">
                <a:tc rowSpan="2"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1" i="0" kern="1200" dirty="0" smtClean="0">
                          <a:solidFill>
                            <a:schemeClr val="tx1"/>
                          </a:solidFill>
                          <a:latin typeface="Tahoma" pitchFamily="34" charset="0"/>
                          <a:ea typeface="Tahoma" pitchFamily="34" charset="0"/>
                          <a:cs typeface="Tahoma" pitchFamily="34" charset="0"/>
                        </a:rPr>
                        <a:t>Measure/treatment</a:t>
                      </a:r>
                      <a:endParaRPr lang="de-CH" sz="1600" b="1" i="0" kern="1200" dirty="0">
                        <a:solidFill>
                          <a:schemeClr val="tx1"/>
                        </a:solidFill>
                        <a:latin typeface="Tahoma" pitchFamily="34" charset="0"/>
                        <a:ea typeface="Tahoma" pitchFamily="34" charset="0"/>
                        <a:cs typeface="Tahoma" pitchFamily="34" charset="0"/>
                      </a:endParaRPr>
                    </a:p>
                  </a:txBody>
                  <a:tcPr marL="90000" marR="90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hMerge="1">
                  <a:txBody>
                    <a:bodyPr/>
                    <a:lstStyle/>
                    <a:p>
                      <a:endParaRPr lang="de-CH"/>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i="0" kern="1200" baseline="0" dirty="0" smtClean="0">
                          <a:solidFill>
                            <a:schemeClr val="tx1"/>
                          </a:solidFill>
                          <a:latin typeface="Tahoma" pitchFamily="34" charset="0"/>
                          <a:ea typeface="Tahoma" pitchFamily="34" charset="0"/>
                          <a:cs typeface="Tahoma" pitchFamily="34" charset="0"/>
                        </a:rPr>
                        <a:t>Class</a:t>
                      </a:r>
                      <a:r>
                        <a:rPr lang="de-CH" sz="1600" b="1" i="0" kern="1200" baseline="30000" dirty="0" smtClean="0">
                          <a:solidFill>
                            <a:schemeClr val="tx1"/>
                          </a:solidFill>
                          <a:latin typeface="Tahoma" pitchFamily="34" charset="0"/>
                          <a:ea typeface="Tahoma" pitchFamily="34" charset="0"/>
                          <a:cs typeface="Tahoma" pitchFamily="34" charset="0"/>
                        </a:rPr>
                        <a:t>a</a:t>
                      </a:r>
                      <a:r>
                        <a:rPr lang="de-CH" sz="1600" b="1" i="0" kern="1200" baseline="0" dirty="0" smtClean="0">
                          <a:solidFill>
                            <a:schemeClr val="tx1"/>
                          </a:solidFill>
                          <a:latin typeface="Tahoma" pitchFamily="34" charset="0"/>
                          <a:ea typeface="Tahoma" pitchFamily="34" charset="0"/>
                          <a:cs typeface="Tahoma" pitchFamily="34" charset="0"/>
                        </a:rPr>
                        <a:t>-Level</a:t>
                      </a:r>
                      <a:r>
                        <a:rPr lang="de-CH" sz="1600" b="1" i="0" kern="1200" baseline="30000" dirty="0" smtClean="0">
                          <a:solidFill>
                            <a:schemeClr val="tx1"/>
                          </a:solidFill>
                          <a:latin typeface="Tahoma" pitchFamily="34" charset="0"/>
                          <a:ea typeface="Tahoma" pitchFamily="34" charset="0"/>
                          <a:cs typeface="Tahoma" pitchFamily="34" charset="0"/>
                        </a:rPr>
                        <a:t>b</a:t>
                      </a:r>
                      <a:endParaRPr lang="de-CH" sz="1600" b="1" i="0" kern="1200" baseline="30000" dirty="0">
                        <a:solidFill>
                          <a:schemeClr val="tx1"/>
                        </a:solidFill>
                        <a:latin typeface="Tahoma" pitchFamily="34" charset="0"/>
                        <a:ea typeface="Tahoma" pitchFamily="34" charset="0"/>
                        <a:cs typeface="Tahoma" pitchFamily="34" charset="0"/>
                      </a:endParaRPr>
                    </a:p>
                  </a:txBody>
                  <a:tcPr marL="36000" marR="36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de-CH" sz="600" dirty="0"/>
                    </a:p>
                  </a:txBody>
                  <a:tcPr marL="36000" marR="36000">
                    <a:lnL w="12700" cap="flat" cmpd="sng" algn="ctr">
                      <a:solidFill>
                        <a:schemeClr val="bg1"/>
                      </a:solidFill>
                      <a:prstDash val="solid"/>
                      <a:round/>
                      <a:headEnd type="none" w="med" len="med"/>
                      <a:tailEnd type="none" w="med" len="med"/>
                    </a:lnL>
                  </a:tcPr>
                </a:tc>
              </a:tr>
              <a:tr h="297008">
                <a:tc gridSpan="2" vMerge="1">
                  <a:txBody>
                    <a:bodyPr/>
                    <a:lstStyle/>
                    <a:p>
                      <a:endParaRPr lang="de-CH"/>
                    </a:p>
                  </a:txBody>
                  <a:tcPr/>
                </a:tc>
                <a:tc hMerge="1" vMerge="1">
                  <a:txBody>
                    <a:bodyPr/>
                    <a:lstStyle/>
                    <a:p>
                      <a:endParaRPr lang="de-CH"/>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i="0" kern="1200" dirty="0" smtClean="0">
                          <a:solidFill>
                            <a:schemeClr val="tx1"/>
                          </a:solidFill>
                          <a:latin typeface="Tahoma" pitchFamily="34" charset="0"/>
                          <a:ea typeface="Tahoma" pitchFamily="34" charset="0"/>
                          <a:cs typeface="Tahoma" pitchFamily="34" charset="0"/>
                        </a:rPr>
                        <a:t>WHO-FC II</a:t>
                      </a:r>
                      <a:endParaRPr lang="de-CH" sz="1600" b="1" i="0" kern="1200" dirty="0">
                        <a:solidFill>
                          <a:schemeClr val="tx1"/>
                        </a:solidFill>
                        <a:latin typeface="Tahoma" pitchFamily="34" charset="0"/>
                        <a:ea typeface="Tahoma" pitchFamily="34" charset="0"/>
                        <a:cs typeface="Tahoma" pitchFamily="34" charset="0"/>
                      </a:endParaRPr>
                    </a:p>
                  </a:txBody>
                  <a:tcPr marL="36000" marR="36000" anchor="ctr">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de-CH"/>
                    </a:p>
                  </a:txBody>
                  <a:tcPr/>
                </a:tc>
              </a:tr>
              <a:tr h="213284">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dirty="0" smtClean="0">
                          <a:solidFill>
                            <a:schemeClr val="tx1"/>
                          </a:solidFill>
                          <a:latin typeface="Tahoma" pitchFamily="34" charset="0"/>
                          <a:ea typeface="Tahoma" pitchFamily="34" charset="0"/>
                          <a:cs typeface="Tahoma" pitchFamily="34" charset="0"/>
                        </a:rPr>
                        <a:t>Calcium</a:t>
                      </a:r>
                      <a:r>
                        <a:rPr lang="de-CH" sz="1200" b="1" baseline="0" dirty="0" smtClean="0">
                          <a:solidFill>
                            <a:schemeClr val="tx1"/>
                          </a:solidFill>
                          <a:latin typeface="Tahoma" pitchFamily="34" charset="0"/>
                          <a:ea typeface="Tahoma" pitchFamily="34" charset="0"/>
                          <a:cs typeface="Tahoma" pitchFamily="34" charset="0"/>
                        </a:rPr>
                        <a:t> channel blockers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de-CH"/>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C</a:t>
                      </a:r>
                      <a:r>
                        <a:rPr lang="de-CH" sz="1200" baseline="30000" dirty="0" smtClean="0">
                          <a:solidFill>
                            <a:schemeClr val="tx1"/>
                          </a:solidFill>
                          <a:latin typeface="Tahoma" pitchFamily="34" charset="0"/>
                          <a:ea typeface="Tahoma" pitchFamily="34" charset="0"/>
                          <a:cs typeface="Tahoma" pitchFamily="34" charset="0"/>
                        </a:rPr>
                        <a:t>c</a:t>
                      </a:r>
                      <a:endParaRPr lang="de-CH" sz="1200" b="0" baseline="3000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3284">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dirty="0" smtClean="0">
                          <a:solidFill>
                            <a:schemeClr val="tx1"/>
                          </a:solidFill>
                          <a:latin typeface="Tahoma" pitchFamily="34" charset="0"/>
                          <a:ea typeface="Tahoma" pitchFamily="34" charset="0"/>
                          <a:cs typeface="Tahoma" pitchFamily="34" charset="0"/>
                        </a:rPr>
                        <a:t>ERAs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Ambrisentan</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3284">
                <a:tc vMerge="1">
                  <a:txBody>
                    <a:bodyPr/>
                    <a:lstStyle/>
                    <a:p>
                      <a:pPr algn="ctr"/>
                      <a:endParaRPr lang="de-CH" sz="600" b="1" dirty="0"/>
                    </a:p>
                  </a:txBody>
                  <a:tcPr marL="18000" marR="18000" marT="18000" marB="18000" anchor="b"/>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Bosentan</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r>
              <a:tr h="213284">
                <a:tc vMerge="1">
                  <a:txBody>
                    <a:bodyPr/>
                    <a:lstStyle/>
                    <a:p>
                      <a:pPr algn="ctr"/>
                      <a:endParaRPr lang="de-CH" sz="600" b="1"/>
                    </a:p>
                  </a:txBody>
                  <a:tcPr marL="18000" marR="18000" marT="18000" marB="18000" anchor="b"/>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Macitentan</a:t>
                      </a:r>
                      <a:r>
                        <a:rPr lang="de-CH" sz="1200" baseline="30000" dirty="0" smtClean="0">
                          <a:solidFill>
                            <a:schemeClr val="tx1"/>
                          </a:solidFill>
                          <a:latin typeface="Tahoma" pitchFamily="34" charset="0"/>
                          <a:ea typeface="Tahoma" pitchFamily="34" charset="0"/>
                          <a:cs typeface="Tahoma" pitchFamily="34" charset="0"/>
                        </a:rPr>
                        <a:t>d</a:t>
                      </a:r>
                      <a:endParaRPr lang="de-CH" sz="1200" b="0" baseline="3000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3284">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baseline="0" dirty="0" smtClean="0">
                          <a:solidFill>
                            <a:schemeClr val="tx1"/>
                          </a:solidFill>
                          <a:latin typeface="Tahoma" pitchFamily="34" charset="0"/>
                          <a:ea typeface="Tahoma" pitchFamily="34" charset="0"/>
                          <a:cs typeface="Tahoma" pitchFamily="34" charset="0"/>
                        </a:rPr>
                        <a:t>PDE-5 inhibitors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Sildenafil</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3284">
                <a:tc vMerge="1">
                  <a:txBody>
                    <a:bodyPr/>
                    <a:lstStyle/>
                    <a:p>
                      <a:pPr algn="ctr"/>
                      <a:endParaRPr lang="de-CH" sz="600" b="1" dirty="0"/>
                    </a:p>
                  </a:txBody>
                  <a:tcPr marL="18000" marR="18000" marT="18000" marB="1800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Tadalafil</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r>
              <a:tr h="213284">
                <a:tc vMerge="1">
                  <a:txBody>
                    <a:bodyPr/>
                    <a:lstStyle/>
                    <a:p>
                      <a:pPr algn="ctr"/>
                      <a:endParaRPr lang="de-CH" sz="600" b="1" dirty="0"/>
                    </a:p>
                  </a:txBody>
                  <a:tcPr marL="18000" marR="18000" marT="18000" marB="1800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Vardenafil</a:t>
                      </a:r>
                      <a:endParaRPr lang="de-CH" sz="1200" b="0" baseline="3000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IIb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328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dirty="0" err="1" smtClean="0">
                          <a:solidFill>
                            <a:schemeClr val="tx1"/>
                          </a:solidFill>
                          <a:latin typeface="Tahoma" pitchFamily="34" charset="0"/>
                          <a:ea typeface="Tahoma" pitchFamily="34" charset="0"/>
                          <a:cs typeface="Tahoma" pitchFamily="34" charset="0"/>
                        </a:rPr>
                        <a:t>sGC</a:t>
                      </a:r>
                      <a:r>
                        <a:rPr lang="de-CH" sz="1200" b="1" dirty="0" smtClean="0">
                          <a:solidFill>
                            <a:schemeClr val="tx1"/>
                          </a:solidFill>
                          <a:latin typeface="Tahoma" pitchFamily="34" charset="0"/>
                          <a:ea typeface="Tahoma" pitchFamily="34" charset="0"/>
                          <a:cs typeface="Tahoma" pitchFamily="34" charset="0"/>
                        </a:rPr>
                        <a:t> </a:t>
                      </a:r>
                      <a:r>
                        <a:rPr lang="de-CH" sz="1200" b="1" dirty="0" err="1" smtClean="0">
                          <a:solidFill>
                            <a:schemeClr val="tx1"/>
                          </a:solidFill>
                          <a:latin typeface="Tahoma" pitchFamily="34" charset="0"/>
                          <a:ea typeface="Tahoma" pitchFamily="34" charset="0"/>
                          <a:cs typeface="Tahoma" pitchFamily="34" charset="0"/>
                        </a:rPr>
                        <a:t>stimulators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dirty="0" smtClean="0">
                          <a:solidFill>
                            <a:schemeClr val="tx1"/>
                          </a:solidFill>
                          <a:latin typeface="Tahoma" pitchFamily="34" charset="0"/>
                          <a:ea typeface="Tahoma" pitchFamily="34" charset="0"/>
                          <a:cs typeface="Tahoma" pitchFamily="34" charset="0"/>
                        </a:rPr>
                        <a:t>Riociguat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I</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B</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r>
              <a:tr h="267561">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e-CH" sz="1200" b="1" dirty="0" smtClean="0">
                          <a:solidFill>
                            <a:schemeClr val="tx1"/>
                          </a:solidFill>
                          <a:latin typeface="Tahoma" pitchFamily="34" charset="0"/>
                          <a:ea typeface="Tahoma" pitchFamily="34" charset="0"/>
                          <a:cs typeface="Tahoma" pitchFamily="34" charset="0"/>
                        </a:rPr>
                        <a:t>PGl</a:t>
                      </a:r>
                      <a:r>
                        <a:rPr lang="de-CH" sz="1200" b="1" baseline="-25000" dirty="0" smtClean="0">
                          <a:solidFill>
                            <a:schemeClr val="tx1"/>
                          </a:solidFill>
                          <a:latin typeface="Tahoma" pitchFamily="34" charset="0"/>
                          <a:ea typeface="Tahoma" pitchFamily="34" charset="0"/>
                          <a:cs typeface="Tahoma" pitchFamily="34" charset="0"/>
                        </a:rPr>
                        <a:t>2 </a:t>
                      </a:r>
                      <a:r>
                        <a:rPr lang="de-CH" sz="1200" b="1" dirty="0" smtClean="0">
                          <a:solidFill>
                            <a:schemeClr val="tx1"/>
                          </a:solidFill>
                          <a:latin typeface="Tahoma" pitchFamily="34" charset="0"/>
                          <a:ea typeface="Tahoma" pitchFamily="34" charset="0"/>
                          <a:cs typeface="Tahoma" pitchFamily="34" charset="0"/>
                        </a:rPr>
                        <a:t>analogues</a:t>
                      </a:r>
                      <a:endParaRPr lang="de-CH" sz="1200" b="1" dirty="0">
                        <a:solidFill>
                          <a:schemeClr val="tx1"/>
                        </a:solidFill>
                        <a:latin typeface="Tahoma" pitchFamily="34" charset="0"/>
                        <a:ea typeface="Tahoma" pitchFamily="34" charset="0"/>
                        <a:cs typeface="Tahoma" pitchFamily="34" charset="0"/>
                      </a:endParaRPr>
                    </a:p>
                  </a:txBody>
                  <a:tcPr marL="18000" marR="18000" marT="18000" marB="18000" anchor="ctr">
                    <a:lnL w="28575" cap="flat" cmpd="sng" algn="ctr">
                      <a:solidFill>
                        <a:schemeClr val="accent5"/>
                      </a:solidFill>
                      <a:prstDash val="solid"/>
                      <a:round/>
                      <a:headEnd type="none" w="med" len="med"/>
                      <a:tailEnd type="none" w="med" len="med"/>
                    </a:lnL>
                    <a:lnR w="12700" cmpd="sng">
                      <a:noFill/>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200" b="0" dirty="0" smtClean="0">
                          <a:solidFill>
                            <a:schemeClr val="tx1"/>
                          </a:solidFill>
                          <a:latin typeface="Tahoma" pitchFamily="34" charset="0"/>
                          <a:ea typeface="Tahoma" pitchFamily="34" charset="0"/>
                          <a:cs typeface="Tahoma" pitchFamily="34" charset="0"/>
                        </a:rPr>
                        <a:t>Epoprostenol i.v.</a:t>
                      </a:r>
                      <a:r>
                        <a:rPr lang="de-CH" sz="1200" b="0" baseline="30000" dirty="0" smtClean="0">
                          <a:solidFill>
                            <a:schemeClr val="tx1"/>
                          </a:solidFill>
                          <a:latin typeface="Tahoma" pitchFamily="34" charset="0"/>
                          <a:ea typeface="Tahoma" pitchFamily="34" charset="0"/>
                          <a:cs typeface="Tahoma" pitchFamily="34" charset="0"/>
                        </a:rPr>
                        <a:t>d</a:t>
                      </a:r>
                      <a:endParaRPr lang="de-CH" sz="1200" b="0" baseline="30000" dirty="0">
                        <a:solidFill>
                          <a:schemeClr val="tx1"/>
                        </a:solidFill>
                        <a:latin typeface="Tahoma" pitchFamily="34" charset="0"/>
                        <a:ea typeface="Tahoma" pitchFamily="34" charset="0"/>
                        <a:cs typeface="Tahoma" pitchFamily="34" charset="0"/>
                      </a:endParaRPr>
                    </a:p>
                  </a:txBody>
                  <a:tcPr marL="0" marR="0" marT="0" marB="0" anchor="ctr">
                    <a:lnL w="12700" cmpd="sng">
                      <a:noFill/>
                    </a:lnL>
                    <a:lnR w="12700" cmpd="sng">
                      <a:noFill/>
                    </a:lnR>
                    <a:lnT w="28575"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28575"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67561">
                <a:tc vMerge="1">
                  <a:txBody>
                    <a:bodyPr/>
                    <a:lstStyle/>
                    <a:p>
                      <a:pPr algn="ctr"/>
                      <a:endParaRPr lang="de-CH" sz="600" b="1"/>
                    </a:p>
                  </a:txBody>
                  <a:tcPr marL="18000" marR="18000" marT="18000" marB="18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sz="1200" b="0" dirty="0" smtClean="0">
                          <a:solidFill>
                            <a:schemeClr val="tx1"/>
                          </a:solidFill>
                          <a:latin typeface="Tahoma" pitchFamily="34" charset="0"/>
                          <a:ea typeface="Tahoma" pitchFamily="34" charset="0"/>
                          <a:cs typeface="Tahoma" pitchFamily="34" charset="0"/>
                        </a:rPr>
                        <a:t>Iloprost nebulised, i.v.</a:t>
                      </a:r>
                      <a:endParaRPr lang="de-CH" sz="1200" b="0" baseline="30000" dirty="0" smtClean="0">
                        <a:solidFill>
                          <a:schemeClr val="tx1"/>
                        </a:solidFill>
                        <a:latin typeface="Tahoma" pitchFamily="34" charset="0"/>
                        <a:ea typeface="Tahoma" pitchFamily="34" charset="0"/>
                        <a:cs typeface="Tahoma"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DF4"/>
                    </a:solidFill>
                  </a:tcPr>
                </a:tc>
              </a:tr>
              <a:tr h="401342">
                <a:tc vMerge="1">
                  <a:txBody>
                    <a:bodyPr/>
                    <a:lstStyle/>
                    <a:p>
                      <a:pPr algn="ctr"/>
                      <a:endParaRPr lang="de-CH" sz="600" b="1" dirty="0"/>
                    </a:p>
                  </a:txBody>
                  <a:tcPr marL="18000" marR="18000" marT="18000" marB="18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sz="1200" b="0" dirty="0" smtClean="0">
                          <a:solidFill>
                            <a:schemeClr val="tx1"/>
                          </a:solidFill>
                          <a:latin typeface="Tahoma" pitchFamily="34" charset="0"/>
                          <a:ea typeface="Tahoma" pitchFamily="34" charset="0"/>
                          <a:cs typeface="Tahoma" pitchFamily="34" charset="0"/>
                        </a:rPr>
                        <a:t>Treprostinil s.c., nebulised</a:t>
                      </a:r>
                      <a:r>
                        <a:rPr lang="de-CH" sz="1200" b="0" baseline="0" dirty="0" smtClean="0">
                          <a:solidFill>
                            <a:schemeClr val="tx1"/>
                          </a:solidFill>
                          <a:latin typeface="Tahoma" pitchFamily="34" charset="0"/>
                          <a:ea typeface="Tahoma" pitchFamily="34" charset="0"/>
                          <a:cs typeface="Tahoma" pitchFamily="34" charset="0"/>
                        </a:rPr>
                        <a:t>,</a:t>
                      </a:r>
                      <a:r>
                        <a:rPr lang="de-CH" sz="1200" b="0" baseline="30000" dirty="0" smtClean="0">
                          <a:solidFill>
                            <a:schemeClr val="tx1"/>
                          </a:solidFill>
                          <a:latin typeface="Tahoma" pitchFamily="34" charset="0"/>
                          <a:ea typeface="Tahoma" pitchFamily="34" charset="0"/>
                          <a:cs typeface="Tahoma" pitchFamily="34" charset="0"/>
                        </a:rPr>
                        <a:t> </a:t>
                      </a:r>
                      <a:r>
                        <a:rPr lang="de-CH" sz="1200" b="0" dirty="0" smtClean="0">
                          <a:solidFill>
                            <a:schemeClr val="tx1"/>
                          </a:solidFill>
                          <a:latin typeface="Tahoma" pitchFamily="34" charset="0"/>
                          <a:ea typeface="Tahoma" pitchFamily="34" charset="0"/>
                          <a:cs typeface="Tahoma" pitchFamily="34" charset="0"/>
                        </a:rPr>
                        <a:t>i.v.</a:t>
                      </a:r>
                      <a:r>
                        <a:rPr lang="de-CH" sz="1200" b="0" baseline="30000" dirty="0" smtClean="0">
                          <a:solidFill>
                            <a:schemeClr val="tx1"/>
                          </a:solidFill>
                          <a:latin typeface="Tahoma" pitchFamily="34" charset="0"/>
                          <a:ea typeface="Tahoma" pitchFamily="34" charset="0"/>
                          <a:cs typeface="Tahoma" pitchFamily="34" charset="0"/>
                        </a:rPr>
                        <a:t>e</a:t>
                      </a:r>
                      <a:r>
                        <a:rPr lang="de-CH" sz="1200" b="0" baseline="0" dirty="0" smtClean="0">
                          <a:solidFill>
                            <a:schemeClr val="tx1"/>
                          </a:solidFill>
                          <a:latin typeface="Tahoma" pitchFamily="34" charset="0"/>
                          <a:ea typeface="Tahoma" pitchFamily="34" charset="0"/>
                          <a:cs typeface="Tahoma" pitchFamily="34" charset="0"/>
                        </a:rPr>
                        <a:t>,</a:t>
                      </a:r>
                      <a:r>
                        <a:rPr lang="de-CH" sz="1200" b="0" baseline="30000" dirty="0" smtClean="0">
                          <a:solidFill>
                            <a:schemeClr val="tx1"/>
                          </a:solidFill>
                          <a:latin typeface="Tahoma" pitchFamily="34" charset="0"/>
                          <a:ea typeface="Tahoma" pitchFamily="34" charset="0"/>
                          <a:cs typeface="Tahoma" pitchFamily="34" charset="0"/>
                        </a:rPr>
                        <a:t> </a:t>
                      </a:r>
                      <a:r>
                        <a:rPr lang="de-CH" sz="1200" b="0" dirty="0" smtClean="0">
                          <a:solidFill>
                            <a:schemeClr val="tx1"/>
                          </a:solidFill>
                          <a:latin typeface="Tahoma" pitchFamily="34" charset="0"/>
                          <a:ea typeface="Tahoma" pitchFamily="34" charset="0"/>
                          <a:cs typeface="Tahoma" pitchFamily="34" charset="0"/>
                        </a:rPr>
                        <a:t>oral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13284">
                <a:tc vMerge="1">
                  <a:txBody>
                    <a:bodyPr/>
                    <a:lstStyle/>
                    <a:p>
                      <a:pPr algn="ctr"/>
                      <a:endParaRPr lang="de-CH" sz="600" b="1" dirty="0"/>
                    </a:p>
                  </a:txBody>
                  <a:tcPr marL="18000" marR="18000" marT="18000" marB="18000" anchor="ctr"/>
                </a:tc>
                <a:tc>
                  <a:txBody>
                    <a:bodyPr/>
                    <a:lstStyle/>
                    <a:p>
                      <a:pPr algn="l"/>
                      <a:r>
                        <a:rPr lang="de-CH" sz="1200" b="0" dirty="0" smtClean="0">
                          <a:solidFill>
                            <a:schemeClr val="tx1"/>
                          </a:solidFill>
                          <a:latin typeface="Tahoma" pitchFamily="34" charset="0"/>
                          <a:ea typeface="Tahoma" pitchFamily="34" charset="0"/>
                          <a:cs typeface="Tahoma" pitchFamily="34" charset="0"/>
                        </a:rPr>
                        <a:t>Beraprost</a:t>
                      </a:r>
                      <a:endParaRPr lang="de-CH" sz="1200" b="0" dirty="0">
                        <a:solidFill>
                          <a:schemeClr val="tx1"/>
                        </a:solidFill>
                        <a:latin typeface="Tahoma" pitchFamily="34" charset="0"/>
                        <a:ea typeface="Tahoma" pitchFamily="34" charset="0"/>
                        <a:cs typeface="Tahoma" pitchFamily="34" charset="0"/>
                      </a:endParaRPr>
                    </a:p>
                  </a:txBody>
                  <a:tcPr marL="0" marR="0" marT="0" marB="0" anchor="ctr">
                    <a:lnL w="12700" cmpd="sng">
                      <a:noFill/>
                    </a:lnL>
                    <a:lnR w="12700" cmpd="sng">
                      <a:noFill/>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12700" cmpd="sng">
                      <a:noFill/>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200" dirty="0" smtClean="0">
                          <a:solidFill>
                            <a:schemeClr val="tx1"/>
                          </a:solidFill>
                          <a:latin typeface="Tahoma" pitchFamily="34" charset="0"/>
                          <a:ea typeface="Tahoma" pitchFamily="34" charset="0"/>
                          <a:cs typeface="Tahoma" pitchFamily="34" charset="0"/>
                        </a:rPr>
                        <a:t>-</a:t>
                      </a:r>
                      <a:endParaRPr lang="de-CH" sz="1200" b="0" dirty="0">
                        <a:solidFill>
                          <a:schemeClr val="tx1"/>
                        </a:solidFill>
                        <a:latin typeface="Tahoma" pitchFamily="34" charset="0"/>
                        <a:ea typeface="Tahoma" pitchFamily="34" charset="0"/>
                        <a:cs typeface="Tahoma" pitchFamily="34" charset="0"/>
                      </a:endParaRPr>
                    </a:p>
                  </a:txBody>
                  <a:tcPr marL="18000" marR="18000" marT="18000" marB="18000" anchor="ctr">
                    <a:lnL w="12700" cmpd="sng">
                      <a:noFill/>
                    </a:lnL>
                    <a:lnR w="28575" cap="flat" cmpd="sng" algn="ctr">
                      <a:solidFill>
                        <a:schemeClr val="accent5"/>
                      </a:solidFill>
                      <a:prstDash val="solid"/>
                      <a:round/>
                      <a:headEnd type="none" w="med" len="med"/>
                      <a:tailEnd type="none" w="med" len="med"/>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1069656">
                <a:tc grid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30000" dirty="0" smtClean="0">
                        <a:solidFill>
                          <a:schemeClr val="tx1"/>
                        </a:solidFill>
                        <a:latin typeface="Tahoma" pitchFamily="34" charset="0"/>
                        <a:ea typeface="Tahoma" pitchFamily="34" charset="0"/>
                        <a:cs typeface="Tahoma" pitchFamily="34" charset="0"/>
                      </a:endParaRPr>
                    </a:p>
                    <a:p>
                      <a:pPr defTabSz="457200" fontAlgn="base">
                        <a:lnSpc>
                          <a:spcPct val="100000"/>
                        </a:lnSpc>
                        <a:spcBef>
                          <a:spcPts val="0"/>
                        </a:spcBef>
                        <a:spcAft>
                          <a:spcPct val="0"/>
                        </a:spcAft>
                        <a:buClr>
                          <a:srgbClr val="FFFFFF"/>
                        </a:buClr>
                        <a:buSzTx/>
                        <a:buFont typeface="Wingdings" panose="05000000000000000000" pitchFamily="2" charset="2"/>
                        <a:buNone/>
                      </a:pPr>
                      <a:r>
                        <a:rPr lang="en-US" sz="800" baseline="30000" dirty="0" smtClean="0">
                          <a:solidFill>
                            <a:schemeClr val="tx1"/>
                          </a:solidFill>
                          <a:latin typeface="Tahoma" pitchFamily="34" charset="0"/>
                          <a:ea typeface="Tahoma" pitchFamily="34" charset="0"/>
                          <a:cs typeface="Tahoma" pitchFamily="34" charset="0"/>
                        </a:rPr>
                        <a:t>a</a:t>
                      </a:r>
                      <a:r>
                        <a:rPr lang="en-US" sz="800" dirty="0" smtClean="0">
                          <a:solidFill>
                            <a:schemeClr val="tx1"/>
                          </a:solidFill>
                          <a:latin typeface="Tahoma" pitchFamily="34" charset="0"/>
                          <a:ea typeface="Tahoma" pitchFamily="34" charset="0"/>
                          <a:cs typeface="Tahoma" pitchFamily="34" charset="0"/>
                        </a:rPr>
                        <a:t>Class of recommendation; </a:t>
                      </a:r>
                      <a:r>
                        <a:rPr lang="en-US" sz="800" baseline="30000" dirty="0" smtClean="0">
                          <a:solidFill>
                            <a:schemeClr val="tx1"/>
                          </a:solidFill>
                          <a:latin typeface="Tahoma" pitchFamily="34" charset="0"/>
                          <a:ea typeface="Tahoma" pitchFamily="34" charset="0"/>
                          <a:cs typeface="Tahoma" pitchFamily="34" charset="0"/>
                        </a:rPr>
                        <a:t>b</a:t>
                      </a:r>
                      <a:r>
                        <a:rPr lang="en-US" sz="800" dirty="0" smtClean="0">
                          <a:solidFill>
                            <a:schemeClr val="tx1"/>
                          </a:solidFill>
                          <a:latin typeface="Tahoma" pitchFamily="34" charset="0"/>
                          <a:ea typeface="Tahoma" pitchFamily="34" charset="0"/>
                          <a:cs typeface="Tahoma" pitchFamily="34" charset="0"/>
                        </a:rPr>
                        <a:t>Level of evidence; </a:t>
                      </a:r>
                      <a:r>
                        <a:rPr lang="en-US" sz="800" baseline="30000" dirty="0" smtClean="0">
                          <a:solidFill>
                            <a:schemeClr val="tx1"/>
                          </a:solidFill>
                          <a:latin typeface="Tahoma" pitchFamily="34" charset="0"/>
                          <a:ea typeface="Tahoma" pitchFamily="34" charset="0"/>
                          <a:cs typeface="Tahoma" pitchFamily="34" charset="0"/>
                        </a:rPr>
                        <a:t>c</a:t>
                      </a:r>
                      <a:r>
                        <a:rPr lang="en-US" sz="800" dirty="0" smtClean="0">
                          <a:solidFill>
                            <a:schemeClr val="tx1"/>
                          </a:solidFill>
                          <a:latin typeface="Tahoma" pitchFamily="34" charset="0"/>
                          <a:ea typeface="Tahoma" pitchFamily="34" charset="0"/>
                          <a:cs typeface="Tahoma" pitchFamily="34" charset="0"/>
                        </a:rPr>
                        <a:t>Only in responders to acute vasoreactivity tests = class I, for IPAH, HPAH and PAH due to drugs; class IIa, for conditions associated with PAH; </a:t>
                      </a:r>
                      <a:r>
                        <a:rPr lang="en-US" sz="800" baseline="30000" dirty="0" smtClean="0">
                          <a:solidFill>
                            <a:schemeClr val="tx1"/>
                          </a:solidFill>
                          <a:latin typeface="Tahoma" pitchFamily="34" charset="0"/>
                          <a:ea typeface="Tahoma" pitchFamily="34" charset="0"/>
                          <a:cs typeface="Tahoma" pitchFamily="34" charset="0"/>
                        </a:rPr>
                        <a:t>d</a:t>
                      </a:r>
                      <a:r>
                        <a:rPr lang="en-US" sz="800" dirty="0" smtClean="0">
                          <a:solidFill>
                            <a:schemeClr val="tx1"/>
                          </a:solidFill>
                          <a:latin typeface="Tahoma" pitchFamily="34" charset="0"/>
                          <a:ea typeface="Tahoma" pitchFamily="34" charset="0"/>
                          <a:cs typeface="Tahoma" pitchFamily="34" charset="0"/>
                        </a:rPr>
                        <a:t>Time to clinical worsening as primary endpoint in RCTs or drugs with demonstrated reduction in all-cause mortality; </a:t>
                      </a:r>
                      <a:r>
                        <a:rPr lang="en-US" sz="800" baseline="30000" dirty="0" smtClean="0">
                          <a:solidFill>
                            <a:schemeClr val="tx1"/>
                          </a:solidFill>
                          <a:latin typeface="Tahoma" pitchFamily="34" charset="0"/>
                          <a:ea typeface="Tahoma" pitchFamily="34" charset="0"/>
                          <a:cs typeface="Tahoma" pitchFamily="34" charset="0"/>
                        </a:rPr>
                        <a:t>e</a:t>
                      </a:r>
                      <a:r>
                        <a:rPr lang="en-US" sz="800" dirty="0" smtClean="0">
                          <a:solidFill>
                            <a:schemeClr val="tx1"/>
                          </a:solidFill>
                          <a:latin typeface="Tahoma" pitchFamily="34" charset="0"/>
                          <a:ea typeface="Tahoma" pitchFamily="34" charset="0"/>
                          <a:cs typeface="Tahoma" pitchFamily="34" charset="0"/>
                        </a:rPr>
                        <a:t>In patients not tolerating the subcutaneous form.</a:t>
                      </a:r>
                      <a:endParaRPr lang="en-GB" sz="800" dirty="0">
                        <a:solidFill>
                          <a:schemeClr val="tx1"/>
                        </a:solidFill>
                        <a:latin typeface="Tahoma" pitchFamily="34" charset="0"/>
                        <a:ea typeface="Tahoma" pitchFamily="34" charset="0"/>
                        <a:cs typeface="Tahoma" pitchFamily="34" charset="0"/>
                      </a:endParaRPr>
                    </a:p>
                  </a:txBody>
                  <a:tcPr marL="18000" marR="18000" marT="18000" marB="18000">
                    <a:lnL w="12700" cmpd="sng">
                      <a:noFill/>
                    </a:lnL>
                    <a:lnR w="12700" cmpd="sng">
                      <a:noFill/>
                    </a:lnR>
                    <a:lnT w="28575"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de-CH" sz="1050" b="0" dirty="0"/>
                    </a:p>
                  </a:txBody>
                  <a:tcPr marL="18000" marR="18000" marT="18000" marB="18000" anchor="ctr">
                    <a:lnB w="3810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de-CH" sz="1050" b="0" dirty="0"/>
                    </a:p>
                  </a:txBody>
                  <a:tcPr marL="18000" marR="18000" marT="18000" marB="18000" anchor="b">
                    <a:lnB w="3810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de-CH" sz="1050" b="0" dirty="0"/>
                    </a:p>
                  </a:txBody>
                  <a:tcPr marL="18000" marR="18000" marT="18000" marB="18000" anchor="b">
                    <a:lnB w="38100" cap="flat" cmpd="sng" algn="ctr">
                      <a:solidFill>
                        <a:schemeClr val="bg1"/>
                      </a:solidFill>
                      <a:prstDash val="solid"/>
                      <a:round/>
                      <a:headEnd type="none" w="med" len="med"/>
                      <a:tailEnd type="none" w="med" len="med"/>
                    </a:lnB>
                    <a:solidFill>
                      <a:schemeClr val="accent2"/>
                    </a:solidFill>
                  </a:tcPr>
                </a:tc>
              </a:tr>
            </a:tbl>
          </a:graphicData>
        </a:graphic>
      </p:graphicFrame>
      <p:sp>
        <p:nvSpPr>
          <p:cNvPr id="13" name="Rectangle 12"/>
          <p:cNvSpPr/>
          <p:nvPr/>
        </p:nvSpPr>
        <p:spPr>
          <a:xfrm>
            <a:off x="683568" y="6237312"/>
            <a:ext cx="2773515" cy="253916"/>
          </a:xfrm>
          <a:prstGeom prst="rect">
            <a:avLst/>
          </a:prstGeom>
          <a:ln>
            <a:noFill/>
          </a:ln>
        </p:spPr>
        <p:txBody>
          <a:bodyPr wrap="none">
            <a:spAutoFit/>
          </a:bodyPr>
          <a:lstStyle/>
          <a:p>
            <a:pPr algn="r"/>
            <a:r>
              <a:rPr lang="en-GB" sz="1050" dirty="0" err="1" smtClean="0">
                <a:ea typeface="Tahoma" panose="020B0604030504040204" pitchFamily="34" charset="0"/>
                <a:cs typeface="Tahoma" panose="020B0604030504040204" pitchFamily="34" charset="0"/>
              </a:rPr>
              <a:t>Galiè</a:t>
            </a:r>
            <a:r>
              <a:rPr lang="en-GB" sz="1050" dirty="0" smtClean="0">
                <a:ea typeface="Tahoma" panose="020B0604030504040204" pitchFamily="34" charset="0"/>
                <a:cs typeface="Tahoma" panose="020B0604030504040204" pitchFamily="34" charset="0"/>
              </a:rPr>
              <a:t> </a:t>
            </a:r>
            <a:r>
              <a:rPr lang="en-GB" sz="1050" dirty="0">
                <a:ea typeface="Tahoma" panose="020B0604030504040204" pitchFamily="34" charset="0"/>
                <a:cs typeface="Tahoma" panose="020B0604030504040204" pitchFamily="34" charset="0"/>
              </a:rPr>
              <a:t>N, </a:t>
            </a:r>
            <a:r>
              <a:rPr lang="en-GB" sz="1050" i="1" dirty="0">
                <a:ea typeface="Tahoma" panose="020B0604030504040204" pitchFamily="34" charset="0"/>
                <a:cs typeface="Tahoma" panose="020B0604030504040204" pitchFamily="34" charset="0"/>
              </a:rPr>
              <a:t>et al. Eur </a:t>
            </a:r>
            <a:r>
              <a:rPr lang="en-GB" sz="1050" i="1" dirty="0" smtClean="0">
                <a:ea typeface="Tahoma" panose="020B0604030504040204" pitchFamily="34" charset="0"/>
                <a:cs typeface="Tahoma" panose="020B0604030504040204" pitchFamily="34" charset="0"/>
              </a:rPr>
              <a:t>Heart J </a:t>
            </a:r>
            <a:r>
              <a:rPr lang="en-GB" sz="1050" dirty="0">
                <a:ea typeface="Tahoma" panose="020B0604030504040204" pitchFamily="34" charset="0"/>
                <a:cs typeface="Tahoma" panose="020B0604030504040204" pitchFamily="34" charset="0"/>
              </a:rPr>
              <a:t>2016; </a:t>
            </a:r>
            <a:r>
              <a:rPr lang="en-GB" sz="1050" dirty="0" smtClean="0">
                <a:ea typeface="Tahoma" panose="020B0604030504040204" pitchFamily="34" charset="0"/>
                <a:cs typeface="Tahoma" panose="020B0604030504040204" pitchFamily="34" charset="0"/>
              </a:rPr>
              <a:t>37:67-119.</a:t>
            </a:r>
            <a:endParaRPr lang="en-GB" sz="105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523046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5"/>
          <p:cNvSpPr>
            <a:spLocks noChangeArrowheads="1"/>
          </p:cNvSpPr>
          <p:nvPr/>
        </p:nvSpPr>
        <p:spPr bwMode="auto">
          <a:xfrm>
            <a:off x="611188" y="485775"/>
            <a:ext cx="8532812" cy="1143000"/>
          </a:xfrm>
          <a:prstGeom prst="roundRect">
            <a:avLst>
              <a:gd name="adj" fmla="val 21667"/>
            </a:avLst>
          </a:prstGeom>
          <a:noFill/>
          <a:ln w="9525">
            <a:noFill/>
            <a:round/>
            <a:headEnd/>
            <a:tailEnd/>
          </a:ln>
        </p:spPr>
        <p:txBody>
          <a:bodyPr anchor="b"/>
          <a:lstStyle/>
          <a:p>
            <a:pPr>
              <a:lnSpc>
                <a:spcPct val="90000"/>
              </a:lnSpc>
            </a:pPr>
            <a:endParaRPr lang="cs-CZ" sz="3200">
              <a:solidFill>
                <a:schemeClr val="tx2"/>
              </a:solidFill>
              <a:cs typeface="Tahoma" pitchFamily="34" charset="0"/>
            </a:endParaRPr>
          </a:p>
        </p:txBody>
      </p:sp>
      <p:sp>
        <p:nvSpPr>
          <p:cNvPr id="21507" name="AutoShape 5"/>
          <p:cNvSpPr>
            <a:spLocks noChangeArrowheads="1"/>
          </p:cNvSpPr>
          <p:nvPr/>
        </p:nvSpPr>
        <p:spPr bwMode="auto">
          <a:xfrm>
            <a:off x="611560" y="476250"/>
            <a:ext cx="8532812" cy="1143000"/>
          </a:xfrm>
          <a:prstGeom prst="roundRect">
            <a:avLst>
              <a:gd name="adj" fmla="val 21667"/>
            </a:avLst>
          </a:prstGeom>
          <a:noFill/>
          <a:ln w="9525">
            <a:noFill/>
            <a:round/>
            <a:headEnd/>
            <a:tailEnd/>
          </a:ln>
        </p:spPr>
        <p:txBody>
          <a:bodyPr anchor="b"/>
          <a:lstStyle/>
          <a:p>
            <a:pPr>
              <a:lnSpc>
                <a:spcPct val="90000"/>
              </a:lnSpc>
            </a:pPr>
            <a:r>
              <a:rPr lang="cs-CZ" sz="2400" b="1" dirty="0">
                <a:solidFill>
                  <a:srgbClr val="C00000"/>
                </a:solidFill>
                <a:cs typeface="Tahoma" pitchFamily="34" charset="0"/>
              </a:rPr>
              <a:t>Analoga </a:t>
            </a:r>
            <a:r>
              <a:rPr lang="cs-CZ" sz="2400" b="1" dirty="0" err="1">
                <a:solidFill>
                  <a:srgbClr val="C00000"/>
                </a:solidFill>
                <a:cs typeface="Tahoma" pitchFamily="34" charset="0"/>
              </a:rPr>
              <a:t>prostacyklinu</a:t>
            </a:r>
            <a:endParaRPr lang="cs-CZ" sz="2400" b="1" dirty="0">
              <a:solidFill>
                <a:srgbClr val="C00000"/>
              </a:solidFill>
              <a:cs typeface="Tahoma" pitchFamily="34" charset="0"/>
            </a:endParaRPr>
          </a:p>
        </p:txBody>
      </p:sp>
      <p:sp>
        <p:nvSpPr>
          <p:cNvPr id="21508" name="Zástupný symbol pro obsah 6"/>
          <p:cNvSpPr>
            <a:spLocks noGrp="1"/>
          </p:cNvSpPr>
          <p:nvPr>
            <p:ph sz="half" idx="2"/>
          </p:nvPr>
        </p:nvSpPr>
        <p:spPr>
          <a:xfrm>
            <a:off x="684213" y="1752600"/>
            <a:ext cx="8460159" cy="4267200"/>
          </a:xfrm>
        </p:spPr>
        <p:txBody>
          <a:bodyPr/>
          <a:lstStyle/>
          <a:p>
            <a:pPr>
              <a:buFont typeface="Wingdings" pitchFamily="2" charset="2"/>
              <a:buNone/>
            </a:pPr>
            <a:r>
              <a:rPr lang="en-US" sz="2000" dirty="0" smtClean="0">
                <a:latin typeface="Tahoma" pitchFamily="34" charset="0"/>
                <a:cs typeface="Tahoma" pitchFamily="34" charset="0"/>
              </a:rPr>
              <a:t>Substance</a:t>
            </a:r>
            <a:r>
              <a:rPr lang="cs-CZ" sz="2000" dirty="0" smtClean="0">
                <a:latin typeface="Tahoma" pitchFamily="34" charset="0"/>
                <a:cs typeface="Tahoma" pitchFamily="34" charset="0"/>
              </a:rPr>
              <a:t> a aktivitou podobnou jako </a:t>
            </a:r>
            <a:r>
              <a:rPr lang="en-US" sz="2000" dirty="0" err="1" smtClean="0">
                <a:latin typeface="Tahoma" pitchFamily="34" charset="0"/>
                <a:cs typeface="Tahoma" pitchFamily="34" charset="0"/>
              </a:rPr>
              <a:t>prostacy</a:t>
            </a:r>
            <a:r>
              <a:rPr lang="cs-CZ" sz="2000" dirty="0" smtClean="0">
                <a:latin typeface="Tahoma" pitchFamily="34" charset="0"/>
                <a:cs typeface="Tahoma" pitchFamily="34" charset="0"/>
              </a:rPr>
              <a:t>k</a:t>
            </a:r>
            <a:r>
              <a:rPr lang="en-US" sz="2000" dirty="0" err="1" smtClean="0">
                <a:latin typeface="Tahoma" pitchFamily="34" charset="0"/>
                <a:cs typeface="Tahoma" pitchFamily="34" charset="0"/>
              </a:rPr>
              <a:t>lin</a:t>
            </a:r>
            <a:r>
              <a:rPr lang="cs-CZ" sz="2000" dirty="0" smtClean="0">
                <a:latin typeface="Tahoma" pitchFamily="34" charset="0"/>
                <a:cs typeface="Tahoma" pitchFamily="34" charset="0"/>
              </a:rPr>
              <a:t> PGI</a:t>
            </a:r>
            <a:r>
              <a:rPr lang="cs-CZ" sz="2000" baseline="-25000" dirty="0" smtClean="0">
                <a:latin typeface="Tahoma" pitchFamily="34" charset="0"/>
                <a:cs typeface="Tahoma" pitchFamily="34" charset="0"/>
              </a:rPr>
              <a:t>2</a:t>
            </a:r>
            <a:endParaRPr lang="en-US" sz="2000" baseline="-25000" dirty="0" smtClean="0">
              <a:latin typeface="Tahoma" pitchFamily="34" charset="0"/>
              <a:cs typeface="Tahoma" pitchFamily="34" charset="0"/>
            </a:endParaRPr>
          </a:p>
          <a:p>
            <a:pPr>
              <a:buFont typeface="Wingdings" pitchFamily="2" charset="2"/>
              <a:buNone/>
            </a:pPr>
            <a:r>
              <a:rPr lang="cs-CZ" sz="2000" dirty="0" err="1" smtClean="0">
                <a:latin typeface="Tahoma" pitchFamily="34" charset="0"/>
                <a:cs typeface="Tahoma" pitchFamily="34" charset="0"/>
              </a:rPr>
              <a:t>Vazodilatační</a:t>
            </a:r>
            <a:r>
              <a:rPr lang="cs-CZ" sz="2000" dirty="0" smtClean="0">
                <a:latin typeface="Tahoma" pitchFamily="34" charset="0"/>
                <a:cs typeface="Tahoma" pitchFamily="34" charset="0"/>
              </a:rPr>
              <a:t> efekt a antikoagulační působení</a:t>
            </a:r>
          </a:p>
          <a:p>
            <a:pPr>
              <a:buFont typeface="Wingdings" pitchFamily="2" charset="2"/>
              <a:buNone/>
            </a:pPr>
            <a:r>
              <a:rPr lang="en-US" sz="2000" b="1" dirty="0" err="1" smtClean="0">
                <a:latin typeface="Tahoma" pitchFamily="34" charset="0"/>
                <a:cs typeface="Tahoma" pitchFamily="34" charset="0"/>
              </a:rPr>
              <a:t>Epoprostenol</a:t>
            </a:r>
            <a:r>
              <a:rPr lang="en-US" sz="2000" b="1" dirty="0" smtClean="0">
                <a:latin typeface="Tahoma" pitchFamily="34" charset="0"/>
                <a:cs typeface="Tahoma" pitchFamily="34" charset="0"/>
              </a:rPr>
              <a:t> (</a:t>
            </a:r>
            <a:r>
              <a:rPr lang="en-US" sz="2000" b="1" dirty="0" err="1" smtClean="0">
                <a:latin typeface="Tahoma" pitchFamily="34" charset="0"/>
                <a:cs typeface="Tahoma" pitchFamily="34" charset="0"/>
              </a:rPr>
              <a:t>Flolan</a:t>
            </a:r>
            <a:r>
              <a:rPr lang="en-US" sz="2000" b="1" dirty="0" smtClean="0">
                <a:latin typeface="Tahoma" pitchFamily="34" charset="0"/>
                <a:cs typeface="Tahoma" pitchFamily="34" charset="0"/>
              </a:rPr>
              <a:t>) </a:t>
            </a:r>
            <a:r>
              <a:rPr lang="en-US" sz="2000" dirty="0" smtClean="0">
                <a:latin typeface="Tahoma" pitchFamily="34" charset="0"/>
                <a:cs typeface="Tahoma" pitchFamily="34" charset="0"/>
              </a:rPr>
              <a:t>– </a:t>
            </a:r>
            <a:r>
              <a:rPr lang="cs-CZ" sz="2000" dirty="0" smtClean="0">
                <a:latin typeface="Tahoma" pitchFamily="34" charset="0"/>
                <a:cs typeface="Tahoma" pitchFamily="34" charset="0"/>
              </a:rPr>
              <a:t>termolabilní, aplikace kontinuálně i.v. pumpou</a:t>
            </a:r>
          </a:p>
          <a:p>
            <a:pPr>
              <a:buNone/>
            </a:pPr>
            <a:r>
              <a:rPr lang="en-US" sz="2000" b="1" dirty="0" err="1">
                <a:solidFill>
                  <a:srgbClr val="FF0000"/>
                </a:solidFill>
                <a:latin typeface="Tahoma" pitchFamily="34" charset="0"/>
                <a:cs typeface="Tahoma" pitchFamily="34" charset="0"/>
              </a:rPr>
              <a:t>Epoprostenol</a:t>
            </a:r>
            <a:r>
              <a:rPr lang="en-US" sz="2000" b="1" dirty="0">
                <a:solidFill>
                  <a:srgbClr val="FF0000"/>
                </a:solidFill>
                <a:latin typeface="Tahoma" pitchFamily="34" charset="0"/>
                <a:cs typeface="Tahoma" pitchFamily="34" charset="0"/>
              </a:rPr>
              <a:t> </a:t>
            </a:r>
            <a:r>
              <a:rPr lang="en-US" sz="2000" b="1" dirty="0" smtClean="0">
                <a:solidFill>
                  <a:srgbClr val="FF0000"/>
                </a:solidFill>
                <a:latin typeface="Tahoma" pitchFamily="34" charset="0"/>
                <a:cs typeface="Tahoma" pitchFamily="34" charset="0"/>
              </a:rPr>
              <a:t>(</a:t>
            </a:r>
            <a:r>
              <a:rPr lang="cs-CZ" sz="2000" b="1" dirty="0" err="1" smtClean="0">
                <a:solidFill>
                  <a:srgbClr val="FF0000"/>
                </a:solidFill>
                <a:latin typeface="Tahoma" pitchFamily="34" charset="0"/>
                <a:cs typeface="Tahoma" pitchFamily="34" charset="0"/>
              </a:rPr>
              <a:t>Veletri</a:t>
            </a:r>
            <a:r>
              <a:rPr lang="en-US" sz="2000" b="1" dirty="0" smtClean="0">
                <a:solidFill>
                  <a:srgbClr val="FF0000"/>
                </a:solidFill>
                <a:latin typeface="Tahoma" pitchFamily="34" charset="0"/>
                <a:cs typeface="Tahoma" pitchFamily="34" charset="0"/>
              </a:rPr>
              <a:t>) </a:t>
            </a:r>
            <a:r>
              <a:rPr lang="en-US" sz="2000" b="1" dirty="0">
                <a:solidFill>
                  <a:srgbClr val="FF0000"/>
                </a:solidFill>
                <a:latin typeface="Tahoma" pitchFamily="34" charset="0"/>
                <a:cs typeface="Tahoma" pitchFamily="34" charset="0"/>
              </a:rPr>
              <a:t>– </a:t>
            </a:r>
            <a:r>
              <a:rPr lang="cs-CZ" sz="2000" b="1" dirty="0" smtClean="0">
                <a:solidFill>
                  <a:srgbClr val="FF0000"/>
                </a:solidFill>
                <a:latin typeface="Tahoma" pitchFamily="34" charset="0"/>
                <a:cs typeface="Tahoma" pitchFamily="34" charset="0"/>
              </a:rPr>
              <a:t>termostabilní i.v. analog PGI</a:t>
            </a:r>
            <a:r>
              <a:rPr lang="cs-CZ" sz="2000" b="1" baseline="-25000" dirty="0" smtClean="0">
                <a:solidFill>
                  <a:srgbClr val="FF0000"/>
                </a:solidFill>
                <a:latin typeface="Tahoma" pitchFamily="34" charset="0"/>
                <a:cs typeface="Tahoma" pitchFamily="34" charset="0"/>
              </a:rPr>
              <a:t>2</a:t>
            </a:r>
            <a:endParaRPr lang="en-US" sz="2000" b="1" dirty="0">
              <a:solidFill>
                <a:srgbClr val="FF0000"/>
              </a:solidFill>
              <a:latin typeface="Tahoma" pitchFamily="34" charset="0"/>
              <a:cs typeface="Tahoma" pitchFamily="34" charset="0"/>
            </a:endParaRPr>
          </a:p>
          <a:p>
            <a:pPr>
              <a:buFont typeface="Wingdings" pitchFamily="2" charset="2"/>
              <a:buNone/>
            </a:pPr>
            <a:r>
              <a:rPr lang="en-US" sz="2000" b="1" dirty="0" err="1" smtClean="0">
                <a:latin typeface="Tahoma" pitchFamily="34" charset="0"/>
                <a:cs typeface="Tahoma" pitchFamily="34" charset="0"/>
              </a:rPr>
              <a:t>Ilopost</a:t>
            </a:r>
            <a:r>
              <a:rPr lang="cs-CZ" sz="2000" b="1" dirty="0" smtClean="0">
                <a:latin typeface="Tahoma" pitchFamily="34" charset="0"/>
                <a:cs typeface="Tahoma" pitchFamily="34" charset="0"/>
              </a:rPr>
              <a:t> (</a:t>
            </a:r>
            <a:r>
              <a:rPr lang="cs-CZ" sz="2000" b="1" dirty="0" err="1" smtClean="0">
                <a:latin typeface="Tahoma" pitchFamily="34" charset="0"/>
                <a:cs typeface="Tahoma" pitchFamily="34" charset="0"/>
              </a:rPr>
              <a:t>Ventavis</a:t>
            </a:r>
            <a:r>
              <a:rPr lang="cs-CZ" sz="2000" b="1" dirty="0" smtClean="0">
                <a:latin typeface="Tahoma" pitchFamily="34" charset="0"/>
                <a:cs typeface="Tahoma" pitchFamily="34" charset="0"/>
              </a:rPr>
              <a:t>)</a:t>
            </a:r>
            <a:r>
              <a:rPr lang="en-US" sz="2000" dirty="0" smtClean="0">
                <a:latin typeface="Tahoma" pitchFamily="34" charset="0"/>
                <a:cs typeface="Tahoma" pitchFamily="34" charset="0"/>
              </a:rPr>
              <a:t> – </a:t>
            </a:r>
            <a:r>
              <a:rPr lang="cs-CZ" sz="2000" dirty="0" smtClean="0">
                <a:latin typeface="Tahoma" pitchFamily="34" charset="0"/>
                <a:cs typeface="Tahoma" pitchFamily="34" charset="0"/>
              </a:rPr>
              <a:t>inhalační analog PGI</a:t>
            </a:r>
            <a:r>
              <a:rPr lang="cs-CZ" sz="2000" baseline="-25000" dirty="0" smtClean="0">
                <a:latin typeface="Tahoma" pitchFamily="34" charset="0"/>
                <a:cs typeface="Tahoma" pitchFamily="34" charset="0"/>
              </a:rPr>
              <a:t>2</a:t>
            </a:r>
            <a:endParaRPr lang="en-US" sz="2000" dirty="0" smtClean="0">
              <a:latin typeface="Tahoma" pitchFamily="34" charset="0"/>
              <a:cs typeface="Tahoma" pitchFamily="34" charset="0"/>
            </a:endParaRPr>
          </a:p>
          <a:p>
            <a:pPr>
              <a:buFont typeface="Wingdings" pitchFamily="2" charset="2"/>
              <a:buNone/>
            </a:pPr>
            <a:r>
              <a:rPr lang="en-US" sz="2400" b="1" dirty="0" err="1" smtClean="0">
                <a:solidFill>
                  <a:srgbClr val="CC0000"/>
                </a:solidFill>
                <a:latin typeface="Tahoma" pitchFamily="34" charset="0"/>
                <a:cs typeface="Tahoma" pitchFamily="34" charset="0"/>
              </a:rPr>
              <a:t>Treprostinil</a:t>
            </a:r>
            <a:r>
              <a:rPr lang="en-US" sz="2400" b="1" dirty="0" smtClean="0">
                <a:solidFill>
                  <a:srgbClr val="CC0000"/>
                </a:solidFill>
                <a:latin typeface="Tahoma" pitchFamily="34" charset="0"/>
                <a:cs typeface="Tahoma" pitchFamily="34" charset="0"/>
              </a:rPr>
              <a:t> </a:t>
            </a:r>
            <a:r>
              <a:rPr lang="cs-CZ" sz="2400" b="1" dirty="0" smtClean="0">
                <a:solidFill>
                  <a:srgbClr val="CC0000"/>
                </a:solidFill>
                <a:latin typeface="Tahoma" pitchFamily="34" charset="0"/>
                <a:cs typeface="Tahoma" pitchFamily="34" charset="0"/>
              </a:rPr>
              <a:t>(</a:t>
            </a:r>
            <a:r>
              <a:rPr lang="cs-CZ" sz="2400" b="1" dirty="0" err="1" smtClean="0">
                <a:solidFill>
                  <a:srgbClr val="CC0000"/>
                </a:solidFill>
                <a:latin typeface="Tahoma" pitchFamily="34" charset="0"/>
                <a:cs typeface="Tahoma" pitchFamily="34" charset="0"/>
              </a:rPr>
              <a:t>Remodulin</a:t>
            </a:r>
            <a:r>
              <a:rPr lang="cs-CZ" sz="2400" b="1" dirty="0" smtClean="0">
                <a:solidFill>
                  <a:srgbClr val="CC0000"/>
                </a:solidFill>
                <a:latin typeface="Tahoma" pitchFamily="34" charset="0"/>
                <a:cs typeface="Tahoma" pitchFamily="34" charset="0"/>
              </a:rPr>
              <a:t>) </a:t>
            </a:r>
            <a:r>
              <a:rPr lang="en-US" sz="2400" b="1" dirty="0" smtClean="0">
                <a:solidFill>
                  <a:srgbClr val="CC0000"/>
                </a:solidFill>
                <a:latin typeface="Tahoma" pitchFamily="34" charset="0"/>
                <a:cs typeface="Tahoma" pitchFamily="34" charset="0"/>
              </a:rPr>
              <a:t>–</a:t>
            </a:r>
            <a:r>
              <a:rPr lang="cs-CZ" sz="2400" b="1" dirty="0" smtClean="0">
                <a:solidFill>
                  <a:srgbClr val="CC0000"/>
                </a:solidFill>
                <a:latin typeface="Tahoma" pitchFamily="34" charset="0"/>
                <a:cs typeface="Tahoma" pitchFamily="34" charset="0"/>
              </a:rPr>
              <a:t> s. </a:t>
            </a:r>
            <a:r>
              <a:rPr lang="cs-CZ" sz="2400" b="1" dirty="0" err="1" smtClean="0">
                <a:solidFill>
                  <a:srgbClr val="CC0000"/>
                </a:solidFill>
                <a:latin typeface="Tahoma" pitchFamily="34" charset="0"/>
                <a:cs typeface="Tahoma" pitchFamily="34" charset="0"/>
              </a:rPr>
              <a:t>c</a:t>
            </a:r>
            <a:r>
              <a:rPr lang="cs-CZ" sz="2400" b="1" dirty="0" smtClean="0">
                <a:solidFill>
                  <a:srgbClr val="CC0000"/>
                </a:solidFill>
                <a:latin typeface="Tahoma" pitchFamily="34" charset="0"/>
                <a:cs typeface="Tahoma" pitchFamily="34" charset="0"/>
              </a:rPr>
              <a:t>. a i.v. analog PGI</a:t>
            </a:r>
            <a:r>
              <a:rPr lang="cs-CZ" sz="2400" b="1" baseline="-25000" dirty="0" smtClean="0">
                <a:solidFill>
                  <a:srgbClr val="CC0000"/>
                </a:solidFill>
                <a:latin typeface="Tahoma" pitchFamily="34" charset="0"/>
                <a:cs typeface="Tahoma" pitchFamily="34" charset="0"/>
              </a:rPr>
              <a:t>2</a:t>
            </a:r>
          </a:p>
          <a:p>
            <a:pPr>
              <a:buFont typeface="Wingdings" pitchFamily="2" charset="2"/>
              <a:buNone/>
            </a:pPr>
            <a:r>
              <a:rPr lang="cs-CZ" sz="2000" b="1" dirty="0" err="1" smtClean="0">
                <a:latin typeface="Tahoma" pitchFamily="34" charset="0"/>
                <a:cs typeface="Tahoma" pitchFamily="34" charset="0"/>
              </a:rPr>
              <a:t>Beraprost</a:t>
            </a:r>
            <a:r>
              <a:rPr lang="cs-CZ" sz="2000" b="1" dirty="0" smtClean="0">
                <a:latin typeface="Tahoma" pitchFamily="34" charset="0"/>
                <a:cs typeface="Tahoma" pitchFamily="34" charset="0"/>
              </a:rPr>
              <a:t> </a:t>
            </a:r>
            <a:r>
              <a:rPr lang="en-US" sz="2000" dirty="0" smtClean="0">
                <a:latin typeface="Tahoma" pitchFamily="34" charset="0"/>
                <a:cs typeface="Tahoma" pitchFamily="34" charset="0"/>
              </a:rPr>
              <a:t>–</a:t>
            </a:r>
            <a:r>
              <a:rPr lang="cs-CZ" sz="2000" dirty="0" smtClean="0">
                <a:latin typeface="Tahoma" pitchFamily="34" charset="0"/>
                <a:cs typeface="Tahoma" pitchFamily="34" charset="0"/>
              </a:rPr>
              <a:t> p. o. analog PGI</a:t>
            </a:r>
            <a:r>
              <a:rPr lang="cs-CZ" sz="2000" baseline="-25000" dirty="0" smtClean="0">
                <a:latin typeface="Tahoma" pitchFamily="34" charset="0"/>
                <a:cs typeface="Tahoma" pitchFamily="34" charset="0"/>
              </a:rPr>
              <a:t>2</a:t>
            </a:r>
          </a:p>
          <a:p>
            <a:pPr>
              <a:buFont typeface="Wingdings" pitchFamily="2" charset="2"/>
              <a:buNone/>
            </a:pPr>
            <a:endParaRPr lang="en-US" sz="2000" dirty="0" smtClean="0">
              <a:latin typeface="Tahoma" pitchFamily="34" charset="0"/>
              <a:cs typeface="Tahoma" pitchFamily="34" charset="0"/>
            </a:endParaRPr>
          </a:p>
        </p:txBody>
      </p:sp>
      <p:pic>
        <p:nvPicPr>
          <p:cNvPr id="12" name="Picture 8" descr="8239_Product-Hand_R1"/>
          <p:cNvPicPr>
            <a:picLocks noChangeAspect="1" noChangeArrowheads="1"/>
          </p:cNvPicPr>
          <p:nvPr/>
        </p:nvPicPr>
        <p:blipFill>
          <a:blip r:embed="rId2" cstate="print"/>
          <a:srcRect t="17160" b="12263"/>
          <a:stretch>
            <a:fillRect/>
          </a:stretch>
        </p:blipFill>
        <p:spPr bwMode="auto">
          <a:xfrm>
            <a:off x="6184900" y="0"/>
            <a:ext cx="1541463" cy="1557338"/>
          </a:xfrm>
          <a:prstGeom prst="rect">
            <a:avLst/>
          </a:prstGeom>
          <a:noFill/>
          <a:ln w="9525">
            <a:noFill/>
            <a:miter lim="800000"/>
            <a:headEnd/>
            <a:tailEnd/>
          </a:ln>
        </p:spPr>
      </p:pic>
      <p:pic>
        <p:nvPicPr>
          <p:cNvPr id="10" name="Picture 6" descr="slide 14.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37639" y="0"/>
            <a:ext cx="1568691" cy="155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5" descr="Veletri Training Module Redraws October 2012-12.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60538" y="4102497"/>
            <a:ext cx="5167312" cy="278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7"/>
          <p:cNvSpPr txBox="1">
            <a:spLocks noChangeArrowheads="1"/>
          </p:cNvSpPr>
          <p:nvPr/>
        </p:nvSpPr>
        <p:spPr bwMode="auto">
          <a:xfrm>
            <a:off x="1522413" y="5802709"/>
            <a:ext cx="1941512" cy="2444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50" b="1" dirty="0">
                <a:solidFill>
                  <a:srgbClr val="EA0B8C"/>
                </a:solidFill>
                <a:latin typeface="Univers 65 Bold" charset="0"/>
              </a:rPr>
              <a:t>Prostacyclin</a:t>
            </a:r>
            <a:endParaRPr lang="en-US" sz="1050" b="1" baseline="-25000" dirty="0">
              <a:solidFill>
                <a:srgbClr val="EA0B8C"/>
              </a:solidFill>
              <a:latin typeface="Univers 65 Bold" charset="0"/>
            </a:endParaRPr>
          </a:p>
        </p:txBody>
      </p:sp>
      <p:sp>
        <p:nvSpPr>
          <p:cNvPr id="15" name="TextBox 8"/>
          <p:cNvSpPr txBox="1">
            <a:spLocks noChangeArrowheads="1"/>
          </p:cNvSpPr>
          <p:nvPr/>
        </p:nvSpPr>
        <p:spPr bwMode="auto">
          <a:xfrm>
            <a:off x="4667250" y="5802709"/>
            <a:ext cx="2830513"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1000" b="1">
                <a:solidFill>
                  <a:srgbClr val="EA0B8C"/>
                </a:solidFill>
                <a:latin typeface="Univers 65 Bold" pitchFamily="123" charset="0"/>
              </a:rPr>
              <a:t>6,15-diketo-13,14-dihydro-PGF1α </a:t>
            </a:r>
            <a:br>
              <a:rPr lang="en-US" altLang="cs-CZ" sz="1000" b="1">
                <a:solidFill>
                  <a:srgbClr val="EA0B8C"/>
                </a:solidFill>
                <a:latin typeface="Univers 65 Bold" pitchFamily="123" charset="0"/>
              </a:rPr>
            </a:br>
            <a:r>
              <a:rPr lang="en-US" altLang="cs-CZ" sz="1000" b="1">
                <a:solidFill>
                  <a:srgbClr val="EA0B8C"/>
                </a:solidFill>
                <a:latin typeface="Univers 65 Bold" pitchFamily="123" charset="0"/>
              </a:rPr>
              <a:t>formed enzymatically</a:t>
            </a:r>
            <a:endParaRPr lang="en-US" altLang="cs-CZ" sz="1000" b="1" baseline="-25000">
              <a:solidFill>
                <a:srgbClr val="EA0B8C"/>
              </a:solidFill>
              <a:latin typeface="Univers 65 Bold" pitchFamily="123" charset="0"/>
            </a:endParaRPr>
          </a:p>
        </p:txBody>
      </p:sp>
      <p:sp>
        <p:nvSpPr>
          <p:cNvPr id="16" name="TextBox 9"/>
          <p:cNvSpPr txBox="1">
            <a:spLocks noChangeArrowheads="1"/>
          </p:cNvSpPr>
          <p:nvPr/>
        </p:nvSpPr>
        <p:spPr bwMode="auto">
          <a:xfrm>
            <a:off x="4483100" y="4007247"/>
            <a:ext cx="3043238"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1000" b="1">
                <a:solidFill>
                  <a:srgbClr val="EA0B8C"/>
                </a:solidFill>
                <a:latin typeface="Univers 65 Bold" pitchFamily="123" charset="0"/>
              </a:rPr>
              <a:t>6-keto-PGF1α </a:t>
            </a:r>
            <a:br>
              <a:rPr lang="en-US" altLang="cs-CZ" sz="1000" b="1">
                <a:solidFill>
                  <a:srgbClr val="EA0B8C"/>
                </a:solidFill>
                <a:latin typeface="Univers 65 Bold" pitchFamily="123" charset="0"/>
              </a:rPr>
            </a:br>
            <a:r>
              <a:rPr lang="en-US" altLang="cs-CZ" sz="1000" b="1">
                <a:solidFill>
                  <a:srgbClr val="EA0B8C"/>
                </a:solidFill>
                <a:latin typeface="Univers 65 Bold" pitchFamily="123" charset="0"/>
              </a:rPr>
              <a:t>formed by spontaneous degradation</a:t>
            </a:r>
            <a:endParaRPr lang="en-US" altLang="cs-CZ" sz="1000" b="1" baseline="-25000">
              <a:solidFill>
                <a:srgbClr val="EA0B8C"/>
              </a:solidFill>
              <a:latin typeface="Univers 65 Bold" pitchFamily="123" charset="0"/>
            </a:endParaRPr>
          </a:p>
        </p:txBody>
      </p:sp>
      <p:sp>
        <p:nvSpPr>
          <p:cNvPr id="17" name="TextBox 10"/>
          <p:cNvSpPr txBox="1">
            <a:spLocks noChangeArrowheads="1"/>
          </p:cNvSpPr>
          <p:nvPr/>
        </p:nvSpPr>
        <p:spPr bwMode="auto">
          <a:xfrm>
            <a:off x="1293813" y="4818459"/>
            <a:ext cx="1011237"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Na</a:t>
            </a:r>
            <a:r>
              <a:rPr lang="en-US" altLang="cs-CZ" sz="900" b="1" baseline="30000">
                <a:solidFill>
                  <a:srgbClr val="000047"/>
                </a:solidFill>
                <a:latin typeface="Univers 65 Bold" pitchFamily="123" charset="0"/>
              </a:rPr>
              <a:t>+ -</a:t>
            </a:r>
            <a:r>
              <a:rPr lang="en-US" altLang="cs-CZ" sz="900" b="1">
                <a:solidFill>
                  <a:srgbClr val="000047"/>
                </a:solidFill>
                <a:latin typeface="Univers 65 Bold" pitchFamily="123" charset="0"/>
              </a:rPr>
              <a:t>OOC</a:t>
            </a:r>
            <a:endParaRPr lang="en-US" altLang="cs-CZ" sz="900" b="1" baseline="30000">
              <a:solidFill>
                <a:srgbClr val="000047"/>
              </a:solidFill>
              <a:latin typeface="Univers 65 Bold" pitchFamily="123" charset="0"/>
            </a:endParaRPr>
          </a:p>
        </p:txBody>
      </p:sp>
      <p:sp>
        <p:nvSpPr>
          <p:cNvPr id="18" name="TextBox 11"/>
          <p:cNvSpPr txBox="1">
            <a:spLocks noChangeArrowheads="1"/>
          </p:cNvSpPr>
          <p:nvPr/>
        </p:nvSpPr>
        <p:spPr bwMode="auto">
          <a:xfrm>
            <a:off x="2728913" y="4700984"/>
            <a:ext cx="3651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H</a:t>
            </a:r>
            <a:endParaRPr lang="en-US" altLang="cs-CZ" sz="900" b="1" baseline="30000">
              <a:solidFill>
                <a:srgbClr val="000047"/>
              </a:solidFill>
              <a:latin typeface="Univers 65 Bold" pitchFamily="123" charset="0"/>
            </a:endParaRPr>
          </a:p>
        </p:txBody>
      </p:sp>
      <p:sp>
        <p:nvSpPr>
          <p:cNvPr id="19" name="TextBox 12"/>
          <p:cNvSpPr txBox="1">
            <a:spLocks noChangeArrowheads="1"/>
          </p:cNvSpPr>
          <p:nvPr/>
        </p:nvSpPr>
        <p:spPr bwMode="auto">
          <a:xfrm>
            <a:off x="3087688" y="5102622"/>
            <a:ext cx="363537"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H</a:t>
            </a:r>
            <a:endParaRPr lang="en-US" altLang="cs-CZ" sz="900" b="1" baseline="30000">
              <a:solidFill>
                <a:srgbClr val="000047"/>
              </a:solidFill>
              <a:latin typeface="Univers 65 Bold" pitchFamily="123" charset="0"/>
            </a:endParaRPr>
          </a:p>
        </p:txBody>
      </p:sp>
      <p:sp>
        <p:nvSpPr>
          <p:cNvPr id="20" name="TextBox 13"/>
          <p:cNvSpPr txBox="1">
            <a:spLocks noChangeArrowheads="1"/>
          </p:cNvSpPr>
          <p:nvPr/>
        </p:nvSpPr>
        <p:spPr bwMode="auto">
          <a:xfrm>
            <a:off x="2330450" y="5020072"/>
            <a:ext cx="363538"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O</a:t>
            </a:r>
            <a:endParaRPr lang="en-US" altLang="cs-CZ" sz="900" b="1" baseline="30000">
              <a:solidFill>
                <a:srgbClr val="000047"/>
              </a:solidFill>
              <a:latin typeface="Univers 65 Bold" pitchFamily="123" charset="0"/>
            </a:endParaRPr>
          </a:p>
        </p:txBody>
      </p:sp>
      <p:sp>
        <p:nvSpPr>
          <p:cNvPr id="21" name="TextBox 14"/>
          <p:cNvSpPr txBox="1">
            <a:spLocks noChangeArrowheads="1"/>
          </p:cNvSpPr>
          <p:nvPr/>
        </p:nvSpPr>
        <p:spPr bwMode="auto">
          <a:xfrm>
            <a:off x="2820988" y="5672534"/>
            <a:ext cx="4254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OH</a:t>
            </a:r>
            <a:endParaRPr lang="en-US" altLang="cs-CZ" sz="900" b="1" baseline="30000">
              <a:solidFill>
                <a:srgbClr val="000047"/>
              </a:solidFill>
              <a:latin typeface="Univers 65 Bold" pitchFamily="123" charset="0"/>
            </a:endParaRPr>
          </a:p>
        </p:txBody>
      </p:sp>
      <p:sp>
        <p:nvSpPr>
          <p:cNvPr id="22" name="TextBox 15"/>
          <p:cNvSpPr txBox="1">
            <a:spLocks noChangeArrowheads="1"/>
          </p:cNvSpPr>
          <p:nvPr/>
        </p:nvSpPr>
        <p:spPr bwMode="auto">
          <a:xfrm>
            <a:off x="2933700" y="5540772"/>
            <a:ext cx="363538"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H</a:t>
            </a:r>
            <a:endParaRPr lang="en-US" altLang="cs-CZ" sz="900" b="1" baseline="30000">
              <a:solidFill>
                <a:srgbClr val="000047"/>
              </a:solidFill>
              <a:latin typeface="Univers 65 Bold" pitchFamily="123" charset="0"/>
            </a:endParaRPr>
          </a:p>
        </p:txBody>
      </p:sp>
      <p:sp>
        <p:nvSpPr>
          <p:cNvPr id="23" name="TextBox 16"/>
          <p:cNvSpPr txBox="1">
            <a:spLocks noChangeArrowheads="1"/>
          </p:cNvSpPr>
          <p:nvPr/>
        </p:nvSpPr>
        <p:spPr bwMode="auto">
          <a:xfrm>
            <a:off x="3116263" y="5562997"/>
            <a:ext cx="361950"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H</a:t>
            </a:r>
            <a:endParaRPr lang="en-US" altLang="cs-CZ" sz="900" b="1" baseline="30000">
              <a:solidFill>
                <a:srgbClr val="000047"/>
              </a:solidFill>
              <a:latin typeface="Univers 65 Bold" pitchFamily="123" charset="0"/>
            </a:endParaRPr>
          </a:p>
        </p:txBody>
      </p:sp>
      <p:sp>
        <p:nvSpPr>
          <p:cNvPr id="24" name="TextBox 17"/>
          <p:cNvSpPr txBox="1">
            <a:spLocks noChangeArrowheads="1"/>
          </p:cNvSpPr>
          <p:nvPr/>
        </p:nvSpPr>
        <p:spPr bwMode="auto">
          <a:xfrm>
            <a:off x="3259138" y="5562997"/>
            <a:ext cx="425450"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OH</a:t>
            </a:r>
            <a:endParaRPr lang="en-US" altLang="cs-CZ" sz="900" b="1" baseline="30000">
              <a:solidFill>
                <a:srgbClr val="000047"/>
              </a:solidFill>
              <a:latin typeface="Univers 65 Bold" pitchFamily="123" charset="0"/>
            </a:endParaRPr>
          </a:p>
        </p:txBody>
      </p:sp>
      <p:sp>
        <p:nvSpPr>
          <p:cNvPr id="25" name="TextBox 18"/>
          <p:cNvSpPr txBox="1">
            <a:spLocks noChangeArrowheads="1"/>
          </p:cNvSpPr>
          <p:nvPr/>
        </p:nvSpPr>
        <p:spPr bwMode="auto">
          <a:xfrm>
            <a:off x="3997325" y="5223272"/>
            <a:ext cx="427038"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CH</a:t>
            </a:r>
            <a:r>
              <a:rPr lang="en-US" altLang="cs-CZ" sz="900" b="1" baseline="-25000">
                <a:solidFill>
                  <a:srgbClr val="000047"/>
                </a:solidFill>
                <a:latin typeface="Univers 65 Bold" pitchFamily="123" charset="0"/>
              </a:rPr>
              <a:t>3</a:t>
            </a:r>
          </a:p>
        </p:txBody>
      </p:sp>
      <p:sp>
        <p:nvSpPr>
          <p:cNvPr id="26" name="TextBox 19"/>
          <p:cNvSpPr txBox="1">
            <a:spLocks noChangeArrowheads="1"/>
          </p:cNvSpPr>
          <p:nvPr/>
        </p:nvSpPr>
        <p:spPr bwMode="auto">
          <a:xfrm>
            <a:off x="4562475" y="5304234"/>
            <a:ext cx="423863"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1600" b="1">
                <a:solidFill>
                  <a:srgbClr val="000047"/>
                </a:solidFill>
                <a:latin typeface="Univers 65 Bold" pitchFamily="123" charset="0"/>
              </a:rPr>
              <a:t>H</a:t>
            </a:r>
            <a:r>
              <a:rPr lang="en-US" altLang="cs-CZ" sz="1600" b="1" baseline="-25000">
                <a:solidFill>
                  <a:srgbClr val="000047"/>
                </a:solidFill>
                <a:latin typeface="Univers 65 Bold" pitchFamily="123" charset="0"/>
              </a:rPr>
              <a:t>2</a:t>
            </a:r>
            <a:r>
              <a:rPr lang="en-US" altLang="cs-CZ" sz="1600" b="1">
                <a:solidFill>
                  <a:srgbClr val="000047"/>
                </a:solidFill>
                <a:latin typeface="Univers 65 Bold" pitchFamily="123" charset="0"/>
              </a:rPr>
              <a:t>O</a:t>
            </a:r>
            <a:endParaRPr lang="en-US" altLang="cs-CZ" sz="1600" b="1" baseline="-25000">
              <a:solidFill>
                <a:srgbClr val="000047"/>
              </a:solidFill>
              <a:latin typeface="Univers 65 Bold" pitchFamily="123" charset="0"/>
            </a:endParaRPr>
          </a:p>
        </p:txBody>
      </p:sp>
      <p:sp>
        <p:nvSpPr>
          <p:cNvPr id="27" name="TextBox 20"/>
          <p:cNvSpPr txBox="1">
            <a:spLocks noChangeArrowheads="1"/>
          </p:cNvSpPr>
          <p:nvPr/>
        </p:nvSpPr>
        <p:spPr bwMode="auto">
          <a:xfrm>
            <a:off x="5124450" y="4604147"/>
            <a:ext cx="425450"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OH</a:t>
            </a:r>
            <a:endParaRPr lang="en-US" altLang="cs-CZ" sz="900" b="1" baseline="30000">
              <a:solidFill>
                <a:srgbClr val="000047"/>
              </a:solidFill>
              <a:latin typeface="Univers 65 Bold" pitchFamily="123" charset="0"/>
            </a:endParaRPr>
          </a:p>
        </p:txBody>
      </p:sp>
      <p:sp>
        <p:nvSpPr>
          <p:cNvPr id="28" name="TextBox 21"/>
          <p:cNvSpPr txBox="1">
            <a:spLocks noChangeArrowheads="1"/>
          </p:cNvSpPr>
          <p:nvPr/>
        </p:nvSpPr>
        <p:spPr bwMode="auto">
          <a:xfrm>
            <a:off x="5124450" y="5301059"/>
            <a:ext cx="427038"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OH</a:t>
            </a:r>
            <a:endParaRPr lang="en-US" altLang="cs-CZ" sz="900" b="1" baseline="30000">
              <a:solidFill>
                <a:srgbClr val="000047"/>
              </a:solidFill>
              <a:latin typeface="Univers 65 Bold" pitchFamily="123" charset="0"/>
            </a:endParaRPr>
          </a:p>
        </p:txBody>
      </p:sp>
      <p:sp>
        <p:nvSpPr>
          <p:cNvPr id="29" name="TextBox 22"/>
          <p:cNvSpPr txBox="1">
            <a:spLocks noChangeArrowheads="1"/>
          </p:cNvSpPr>
          <p:nvPr/>
        </p:nvSpPr>
        <p:spPr bwMode="auto">
          <a:xfrm>
            <a:off x="5819775" y="5324872"/>
            <a:ext cx="425450"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OH</a:t>
            </a:r>
            <a:endParaRPr lang="en-US" altLang="cs-CZ" sz="900" b="1" baseline="30000">
              <a:solidFill>
                <a:srgbClr val="000047"/>
              </a:solidFill>
              <a:latin typeface="Univers 65 Bold" pitchFamily="123" charset="0"/>
            </a:endParaRPr>
          </a:p>
        </p:txBody>
      </p:sp>
      <p:sp>
        <p:nvSpPr>
          <p:cNvPr id="30" name="TextBox 23"/>
          <p:cNvSpPr txBox="1">
            <a:spLocks noChangeArrowheads="1"/>
          </p:cNvSpPr>
          <p:nvPr/>
        </p:nvSpPr>
        <p:spPr bwMode="auto">
          <a:xfrm>
            <a:off x="6486525" y="4607322"/>
            <a:ext cx="425450"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OH</a:t>
            </a:r>
            <a:endParaRPr lang="en-US" altLang="cs-CZ" sz="900" b="1" baseline="30000">
              <a:solidFill>
                <a:srgbClr val="000047"/>
              </a:solidFill>
              <a:latin typeface="Univers 65 Bold" pitchFamily="123" charset="0"/>
            </a:endParaRPr>
          </a:p>
        </p:txBody>
      </p:sp>
      <p:sp>
        <p:nvSpPr>
          <p:cNvPr id="31" name="TextBox 24"/>
          <p:cNvSpPr txBox="1">
            <a:spLocks noChangeArrowheads="1"/>
          </p:cNvSpPr>
          <p:nvPr/>
        </p:nvSpPr>
        <p:spPr bwMode="auto">
          <a:xfrm>
            <a:off x="5380038" y="4472384"/>
            <a:ext cx="3619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O</a:t>
            </a:r>
            <a:endParaRPr lang="en-US" altLang="cs-CZ" sz="900" b="1" baseline="30000">
              <a:solidFill>
                <a:srgbClr val="000047"/>
              </a:solidFill>
              <a:latin typeface="Univers 65 Bold" pitchFamily="123" charset="0"/>
            </a:endParaRPr>
          </a:p>
        </p:txBody>
      </p:sp>
      <p:sp>
        <p:nvSpPr>
          <p:cNvPr id="32" name="TextBox 25"/>
          <p:cNvSpPr txBox="1">
            <a:spLocks noChangeArrowheads="1"/>
          </p:cNvSpPr>
          <p:nvPr/>
        </p:nvSpPr>
        <p:spPr bwMode="auto">
          <a:xfrm>
            <a:off x="6307138" y="4316809"/>
            <a:ext cx="363537"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0B8C"/>
              </a:buClr>
              <a:buFont typeface="Arial" pitchFamily="34" charset="0"/>
              <a:buChar char="•"/>
              <a:defRPr sz="3200">
                <a:solidFill>
                  <a:schemeClr val="tx1"/>
                </a:solidFill>
                <a:latin typeface="Univers Com 45 Light" pitchFamily="34" charset="0"/>
                <a:ea typeface="ＭＳ Ｐゴシック" pitchFamily="34" charset="-128"/>
              </a:defRPr>
            </a:lvl1pPr>
            <a:lvl2pPr marL="742950" indent="-285750" eaLnBrk="0" hangingPunct="0">
              <a:spcBef>
                <a:spcPct val="20000"/>
              </a:spcBef>
              <a:buClr>
                <a:srgbClr val="EA0B8C"/>
              </a:buClr>
              <a:buFont typeface="Univers Com 45 Light" pitchFamily="34" charset="0"/>
              <a:buChar char="–"/>
              <a:defRPr sz="2800">
                <a:solidFill>
                  <a:schemeClr val="tx1"/>
                </a:solidFill>
                <a:latin typeface="Univers Com 45 Light" pitchFamily="34" charset="0"/>
                <a:ea typeface="ＭＳ Ｐゴシック" pitchFamily="34" charset="-128"/>
              </a:defRPr>
            </a:lvl2pPr>
            <a:lvl3pPr marL="1143000" indent="-228600" eaLnBrk="0" hangingPunct="0">
              <a:spcBef>
                <a:spcPct val="20000"/>
              </a:spcBef>
              <a:buClr>
                <a:srgbClr val="EA0B8C"/>
              </a:buClr>
              <a:buFont typeface="Arial" pitchFamily="34" charset="0"/>
              <a:buChar char="•"/>
              <a:defRPr sz="2400">
                <a:solidFill>
                  <a:schemeClr val="tx1"/>
                </a:solidFill>
                <a:latin typeface="Univers Com 45 Ligh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Univers Com 45 Ligh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Univers Com 45 Light" pitchFamily="34" charset="0"/>
                <a:ea typeface="ＭＳ Ｐゴシック" pitchFamily="34" charset="-128"/>
              </a:defRPr>
            </a:lvl9pPr>
          </a:lstStyle>
          <a:p>
            <a:pPr algn="ctr" eaLnBrk="1" hangingPunct="1">
              <a:spcBef>
                <a:spcPct val="0"/>
              </a:spcBef>
              <a:buClrTx/>
              <a:buFontTx/>
              <a:buNone/>
            </a:pPr>
            <a:r>
              <a:rPr lang="en-US" altLang="cs-CZ" sz="900" b="1">
                <a:solidFill>
                  <a:srgbClr val="000047"/>
                </a:solidFill>
                <a:latin typeface="Univers 65 Bold" pitchFamily="123" charset="0"/>
              </a:rPr>
              <a:t>O</a:t>
            </a:r>
            <a:endParaRPr lang="en-US" altLang="cs-CZ" sz="900" b="1" baseline="30000">
              <a:solidFill>
                <a:srgbClr val="000047"/>
              </a:solidFill>
              <a:latin typeface="Univers 65 Bold" pitchFamily="123" charset="0"/>
            </a:endParaRPr>
          </a:p>
        </p:txBody>
      </p:sp>
    </p:spTree>
    <p:extLst>
      <p:ext uri="{BB962C8B-B14F-4D97-AF65-F5344CB8AC3E}">
        <p14:creationId xmlns="" xmlns:p14="http://schemas.microsoft.com/office/powerpoint/2010/main" val="41493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Inhaltsplatzhalter 2"/>
          <p:cNvSpPr>
            <a:spLocks noGrp="1"/>
          </p:cNvSpPr>
          <p:nvPr>
            <p:ph idx="4294967295"/>
          </p:nvPr>
        </p:nvSpPr>
        <p:spPr>
          <a:xfrm>
            <a:off x="446088" y="1711325"/>
            <a:ext cx="8374384" cy="4525963"/>
          </a:xfrm>
        </p:spPr>
        <p:txBody>
          <a:bodyPr/>
          <a:lstStyle/>
          <a:p>
            <a:pPr marL="0" indent="0" eaLnBrk="1" hangingPunct="1">
              <a:buFont typeface="Arial" charset="0"/>
              <a:buNone/>
              <a:defRPr/>
            </a:pPr>
            <a:r>
              <a:rPr lang="cs-CZ" sz="2400" b="1" dirty="0" smtClean="0">
                <a:latin typeface="Tahoma" pitchFamily="34" charset="0"/>
                <a:ea typeface="Tahoma" pitchFamily="34" charset="0"/>
                <a:cs typeface="Tahoma" pitchFamily="34" charset="0"/>
              </a:rPr>
              <a:t>„</a:t>
            </a:r>
            <a:r>
              <a:rPr lang="en-GB" sz="2400" b="1" dirty="0" err="1" smtClean="0">
                <a:latin typeface="Tahoma" pitchFamily="34" charset="0"/>
                <a:ea typeface="Tahoma" pitchFamily="34" charset="0"/>
                <a:cs typeface="Tahoma" pitchFamily="34" charset="0"/>
              </a:rPr>
              <a:t>Parenteral</a:t>
            </a:r>
            <a:r>
              <a:rPr lang="en-GB" sz="2400" b="1" dirty="0" smtClean="0">
                <a:latin typeface="Tahoma" pitchFamily="34" charset="0"/>
                <a:ea typeface="Tahoma" pitchFamily="34" charset="0"/>
                <a:cs typeface="Tahoma" pitchFamily="34" charset="0"/>
              </a:rPr>
              <a:t> </a:t>
            </a:r>
            <a:r>
              <a:rPr lang="en-GB" sz="2400" b="1" dirty="0" err="1" smtClean="0">
                <a:latin typeface="Tahoma" pitchFamily="34" charset="0"/>
                <a:ea typeface="Tahoma" pitchFamily="34" charset="0"/>
                <a:cs typeface="Tahoma" pitchFamily="34" charset="0"/>
              </a:rPr>
              <a:t>Prostanoids</a:t>
            </a:r>
            <a:r>
              <a:rPr lang="en-GB" sz="2400" b="1" dirty="0" smtClean="0">
                <a:latin typeface="Tahoma" pitchFamily="34" charset="0"/>
                <a:ea typeface="Tahoma" pitchFamily="34" charset="0"/>
                <a:cs typeface="Tahoma" pitchFamily="34" charset="0"/>
              </a:rPr>
              <a:t> </a:t>
            </a:r>
            <a:r>
              <a:rPr lang="en-GB" sz="2400" dirty="0" smtClean="0">
                <a:latin typeface="Tahoma" pitchFamily="34" charset="0"/>
                <a:ea typeface="Tahoma" pitchFamily="34" charset="0"/>
                <a:cs typeface="Tahoma" pitchFamily="34" charset="0"/>
              </a:rPr>
              <a:t>are considered to be the most potent agents for the treatment of PAH</a:t>
            </a:r>
            <a:r>
              <a:rPr lang="cs-CZ" sz="2400" dirty="0" smtClean="0">
                <a:latin typeface="Tahoma" pitchFamily="34" charset="0"/>
                <a:ea typeface="Tahoma" pitchFamily="34" charset="0"/>
                <a:cs typeface="Tahoma" pitchFamily="34" charset="0"/>
              </a:rPr>
              <a:t>“</a:t>
            </a:r>
            <a:r>
              <a:rPr lang="en-GB" sz="2400" dirty="0" smtClean="0">
                <a:latin typeface="Tahoma" pitchFamily="34" charset="0"/>
                <a:ea typeface="Tahoma" pitchFamily="34" charset="0"/>
                <a:cs typeface="Tahoma" pitchFamily="34" charset="0"/>
              </a:rPr>
              <a:t> </a:t>
            </a:r>
            <a:r>
              <a:rPr lang="en-GB" sz="2400" baseline="30000" dirty="0" smtClean="0">
                <a:latin typeface="Tahoma" pitchFamily="34" charset="0"/>
                <a:ea typeface="Tahoma" pitchFamily="34" charset="0"/>
                <a:cs typeface="Tahoma" pitchFamily="34" charset="0"/>
              </a:rPr>
              <a:t>1</a:t>
            </a:r>
          </a:p>
          <a:p>
            <a:pPr marL="0" indent="0" eaLnBrk="1" hangingPunct="1">
              <a:buFont typeface="Arial" charset="0"/>
              <a:buNone/>
              <a:defRPr/>
            </a:pPr>
            <a:endParaRPr lang="en-GB" sz="2400" baseline="30000" dirty="0" smtClean="0">
              <a:latin typeface="Tahoma" pitchFamily="34" charset="0"/>
              <a:ea typeface="Tahoma" pitchFamily="34" charset="0"/>
              <a:cs typeface="Tahoma" pitchFamily="34" charset="0"/>
            </a:endParaRPr>
          </a:p>
          <a:p>
            <a:pPr marL="0" indent="0" eaLnBrk="1" hangingPunct="1">
              <a:buFont typeface="Arial" charset="0"/>
              <a:buNone/>
              <a:defRPr/>
            </a:pPr>
            <a:r>
              <a:rPr lang="cs-CZ" sz="2400" b="1" dirty="0" smtClean="0">
                <a:solidFill>
                  <a:srgbClr val="C00000"/>
                </a:solidFill>
                <a:latin typeface="Tahoma" pitchFamily="34" charset="0"/>
                <a:ea typeface="Tahoma" pitchFamily="34" charset="0"/>
                <a:cs typeface="Tahoma" pitchFamily="34" charset="0"/>
              </a:rPr>
              <a:t>„</a:t>
            </a:r>
            <a:r>
              <a:rPr lang="en-US" sz="2400" b="1" dirty="0" smtClean="0">
                <a:solidFill>
                  <a:srgbClr val="C00000"/>
                </a:solidFill>
                <a:latin typeface="Tahoma" pitchFamily="34" charset="0"/>
                <a:ea typeface="Tahoma" pitchFamily="34" charset="0"/>
                <a:cs typeface="Tahoma" pitchFamily="34" charset="0"/>
              </a:rPr>
              <a:t>Subcutaneous </a:t>
            </a:r>
            <a:r>
              <a:rPr lang="en-US" sz="2400" b="1" dirty="0" err="1" smtClean="0">
                <a:solidFill>
                  <a:srgbClr val="C00000"/>
                </a:solidFill>
                <a:latin typeface="Tahoma" pitchFamily="34" charset="0"/>
                <a:ea typeface="Tahoma" pitchFamily="34" charset="0"/>
                <a:cs typeface="Tahoma" pitchFamily="34" charset="0"/>
              </a:rPr>
              <a:t>Treprostinil</a:t>
            </a:r>
            <a:r>
              <a:rPr lang="en-US" sz="2400" b="1" dirty="0" smtClean="0">
                <a:solidFill>
                  <a:srgbClr val="C00000"/>
                </a:solidFill>
                <a:latin typeface="Tahoma" pitchFamily="34" charset="0"/>
                <a:ea typeface="Tahoma" pitchFamily="34" charset="0"/>
                <a:cs typeface="Tahoma" pitchFamily="34" charset="0"/>
              </a:rPr>
              <a:t> </a:t>
            </a:r>
            <a:r>
              <a:rPr lang="en-US" sz="2400" dirty="0" smtClean="0">
                <a:solidFill>
                  <a:srgbClr val="C00000"/>
                </a:solidFill>
                <a:latin typeface="Tahoma" pitchFamily="34" charset="0"/>
                <a:ea typeface="Tahoma" pitchFamily="34" charset="0"/>
                <a:cs typeface="Tahoma" pitchFamily="34" charset="0"/>
              </a:rPr>
              <a:t>has demonstrated clinical efficacy in clinical trials and large-scale long-term observations</a:t>
            </a:r>
            <a:r>
              <a:rPr lang="cs-CZ" sz="2400" dirty="0" smtClean="0">
                <a:solidFill>
                  <a:srgbClr val="C00000"/>
                </a:solidFill>
                <a:latin typeface="Tahoma" pitchFamily="34" charset="0"/>
                <a:ea typeface="Tahoma" pitchFamily="34" charset="0"/>
                <a:cs typeface="Tahoma" pitchFamily="34" charset="0"/>
              </a:rPr>
              <a:t>“ </a:t>
            </a:r>
            <a:r>
              <a:rPr lang="en-US" sz="2400" baseline="30000" dirty="0" smtClean="0">
                <a:solidFill>
                  <a:srgbClr val="C00000"/>
                </a:solidFill>
                <a:latin typeface="Tahoma" pitchFamily="34" charset="0"/>
                <a:ea typeface="Tahoma" pitchFamily="34" charset="0"/>
                <a:cs typeface="Tahoma" pitchFamily="34" charset="0"/>
              </a:rPr>
              <a:t>2-4 </a:t>
            </a:r>
          </a:p>
          <a:p>
            <a:pPr marL="1828800" lvl="4" indent="0" eaLnBrk="1" hangingPunct="1">
              <a:buFont typeface="Arial" charset="0"/>
              <a:buNone/>
              <a:defRPr/>
            </a:pPr>
            <a:endParaRPr lang="en-US" sz="1200" dirty="0" smtClean="0">
              <a:latin typeface="Tahoma" pitchFamily="34" charset="0"/>
              <a:ea typeface="Tahoma" pitchFamily="34" charset="0"/>
              <a:cs typeface="Tahoma" pitchFamily="34" charset="0"/>
            </a:endParaRPr>
          </a:p>
          <a:p>
            <a:pPr lvl="4" eaLnBrk="1" hangingPunct="1">
              <a:buFont typeface="Arial" charset="0"/>
              <a:buNone/>
              <a:defRPr/>
            </a:pPr>
            <a:endParaRPr lang="en-US" sz="1200" dirty="0" smtClean="0">
              <a:latin typeface="Tahoma" pitchFamily="34" charset="0"/>
              <a:ea typeface="Tahoma" pitchFamily="34" charset="0"/>
              <a:cs typeface="Tahoma" pitchFamily="34" charset="0"/>
            </a:endParaRPr>
          </a:p>
          <a:p>
            <a:pPr marL="1443038" lvl="4" indent="-190500" eaLnBrk="1" hangingPunct="1">
              <a:buFont typeface="+mj-lt"/>
              <a:buAutoNum type="arabicPeriod"/>
              <a:defRPr/>
            </a:pPr>
            <a:r>
              <a:rPr lang="en-US" sz="1200" i="1" dirty="0" err="1" smtClean="0">
                <a:latin typeface="Tahoma" pitchFamily="34" charset="0"/>
                <a:ea typeface="Tahoma" pitchFamily="34" charset="0"/>
                <a:cs typeface="Tahoma" pitchFamily="34" charset="0"/>
              </a:rPr>
              <a:t>Delcroix</a:t>
            </a:r>
            <a:r>
              <a:rPr lang="en-US" sz="1200" i="1" dirty="0" smtClean="0">
                <a:latin typeface="Tahoma" pitchFamily="34" charset="0"/>
                <a:ea typeface="Tahoma" pitchFamily="34" charset="0"/>
                <a:cs typeface="Tahoma" pitchFamily="34" charset="0"/>
              </a:rPr>
              <a:t> M, </a:t>
            </a:r>
            <a:r>
              <a:rPr lang="en-US" sz="1200" i="1" dirty="0" err="1" smtClean="0">
                <a:latin typeface="Tahoma" pitchFamily="34" charset="0"/>
                <a:ea typeface="Tahoma" pitchFamily="34" charset="0"/>
                <a:cs typeface="Tahoma" pitchFamily="34" charset="0"/>
              </a:rPr>
              <a:t>Spaas</a:t>
            </a:r>
            <a:r>
              <a:rPr lang="en-US" sz="1200" i="1" dirty="0" smtClean="0">
                <a:latin typeface="Tahoma" pitchFamily="34" charset="0"/>
                <a:ea typeface="Tahoma" pitchFamily="34" charset="0"/>
                <a:cs typeface="Tahoma" pitchFamily="34" charset="0"/>
              </a:rPr>
              <a:t> K, </a:t>
            </a:r>
            <a:r>
              <a:rPr lang="en-US" sz="1200" i="1" dirty="0" err="1" smtClean="0">
                <a:latin typeface="Tahoma" pitchFamily="34" charset="0"/>
                <a:ea typeface="Tahoma" pitchFamily="34" charset="0"/>
                <a:cs typeface="Tahoma" pitchFamily="34" charset="0"/>
              </a:rPr>
              <a:t>Quarck</a:t>
            </a:r>
            <a:r>
              <a:rPr lang="en-US" sz="1200" i="1" dirty="0" smtClean="0">
                <a:latin typeface="Tahoma" pitchFamily="34" charset="0"/>
                <a:ea typeface="Tahoma" pitchFamily="34" charset="0"/>
                <a:cs typeface="Tahoma" pitchFamily="34" charset="0"/>
              </a:rPr>
              <a:t> R,  </a:t>
            </a:r>
            <a:r>
              <a:rPr lang="en-US" sz="1200" i="1" dirty="0" err="1" smtClean="0">
                <a:latin typeface="Tahoma" pitchFamily="34" charset="0"/>
                <a:ea typeface="Tahoma" pitchFamily="34" charset="0"/>
                <a:cs typeface="Tahoma" pitchFamily="34" charset="0"/>
              </a:rPr>
              <a:t>Eur</a:t>
            </a:r>
            <a:r>
              <a:rPr lang="en-US" sz="1200" i="1" dirty="0" smtClean="0">
                <a:latin typeface="Tahoma" pitchFamily="34" charset="0"/>
                <a:ea typeface="Tahoma" pitchFamily="34" charset="0"/>
                <a:cs typeface="Tahoma" pitchFamily="34" charset="0"/>
              </a:rPr>
              <a:t> </a:t>
            </a:r>
            <a:r>
              <a:rPr lang="en-US" sz="1200" i="1" dirty="0" err="1" smtClean="0">
                <a:latin typeface="Tahoma" pitchFamily="34" charset="0"/>
                <a:ea typeface="Tahoma" pitchFamily="34" charset="0"/>
                <a:cs typeface="Tahoma" pitchFamily="34" charset="0"/>
              </a:rPr>
              <a:t>Respir</a:t>
            </a:r>
            <a:r>
              <a:rPr lang="en-US" sz="1200" i="1" dirty="0" smtClean="0">
                <a:latin typeface="Tahoma" pitchFamily="34" charset="0"/>
                <a:ea typeface="Tahoma" pitchFamily="34" charset="0"/>
                <a:cs typeface="Tahoma" pitchFamily="34" charset="0"/>
              </a:rPr>
              <a:t> Rev. 2009 Dec 1;18(114):253-9.</a:t>
            </a:r>
          </a:p>
          <a:p>
            <a:pPr marL="1443038" lvl="4" indent="-190500" eaLnBrk="1" hangingPunct="1">
              <a:buFont typeface="+mj-lt"/>
              <a:buAutoNum type="arabicPeriod"/>
              <a:defRPr/>
            </a:pPr>
            <a:r>
              <a:rPr lang="en-US" sz="1200" i="1" dirty="0" err="1" smtClean="0">
                <a:latin typeface="Tahoma" pitchFamily="34" charset="0"/>
                <a:ea typeface="Tahoma" pitchFamily="34" charset="0"/>
                <a:cs typeface="Tahoma" pitchFamily="34" charset="0"/>
              </a:rPr>
              <a:t>Simonneau</a:t>
            </a:r>
            <a:r>
              <a:rPr lang="en-US" sz="1200" i="1" dirty="0" smtClean="0">
                <a:latin typeface="Tahoma" pitchFamily="34" charset="0"/>
                <a:ea typeface="Tahoma" pitchFamily="34" charset="0"/>
                <a:cs typeface="Tahoma" pitchFamily="34" charset="0"/>
              </a:rPr>
              <a:t> G, </a:t>
            </a:r>
            <a:r>
              <a:rPr lang="en-US" sz="1200" i="1" dirty="0" err="1" smtClean="0">
                <a:latin typeface="Tahoma" pitchFamily="34" charset="0"/>
                <a:ea typeface="Tahoma" pitchFamily="34" charset="0"/>
                <a:cs typeface="Tahoma" pitchFamily="34" charset="0"/>
              </a:rPr>
              <a:t>Barst</a:t>
            </a:r>
            <a:r>
              <a:rPr lang="en-US" sz="1200" i="1" dirty="0" smtClean="0">
                <a:latin typeface="Tahoma" pitchFamily="34" charset="0"/>
                <a:ea typeface="Tahoma" pitchFamily="34" charset="0"/>
                <a:cs typeface="Tahoma" pitchFamily="34" charset="0"/>
              </a:rPr>
              <a:t> RJ, </a:t>
            </a:r>
            <a:r>
              <a:rPr lang="en-US" sz="1200" i="1" dirty="0" err="1" smtClean="0">
                <a:latin typeface="Tahoma" pitchFamily="34" charset="0"/>
                <a:ea typeface="Tahoma" pitchFamily="34" charset="0"/>
                <a:cs typeface="Tahoma" pitchFamily="34" charset="0"/>
              </a:rPr>
              <a:t>Galie</a:t>
            </a:r>
            <a:r>
              <a:rPr lang="en-US" sz="1200" i="1" dirty="0" smtClean="0">
                <a:latin typeface="Tahoma" pitchFamily="34" charset="0"/>
                <a:ea typeface="Tahoma" pitchFamily="34" charset="0"/>
                <a:cs typeface="Tahoma" pitchFamily="34" charset="0"/>
              </a:rPr>
              <a:t> N et al., Am J </a:t>
            </a:r>
            <a:r>
              <a:rPr lang="en-US" sz="1200" i="1" dirty="0" err="1" smtClean="0">
                <a:latin typeface="Tahoma" pitchFamily="34" charset="0"/>
                <a:ea typeface="Tahoma" pitchFamily="34" charset="0"/>
                <a:cs typeface="Tahoma" pitchFamily="34" charset="0"/>
              </a:rPr>
              <a:t>Respir</a:t>
            </a:r>
            <a:r>
              <a:rPr lang="en-US" sz="1200" i="1" dirty="0" smtClean="0">
                <a:latin typeface="Tahoma" pitchFamily="34" charset="0"/>
                <a:ea typeface="Tahoma" pitchFamily="34" charset="0"/>
                <a:cs typeface="Tahoma" pitchFamily="34" charset="0"/>
              </a:rPr>
              <a:t> </a:t>
            </a:r>
            <a:r>
              <a:rPr lang="en-US" sz="1200" i="1" dirty="0" err="1" smtClean="0">
                <a:latin typeface="Tahoma" pitchFamily="34" charset="0"/>
                <a:ea typeface="Tahoma" pitchFamily="34" charset="0"/>
                <a:cs typeface="Tahoma" pitchFamily="34" charset="0"/>
              </a:rPr>
              <a:t>Crit</a:t>
            </a:r>
            <a:r>
              <a:rPr lang="en-US" sz="1200" i="1" dirty="0" smtClean="0">
                <a:latin typeface="Tahoma" pitchFamily="34" charset="0"/>
                <a:ea typeface="Tahoma" pitchFamily="34" charset="0"/>
                <a:cs typeface="Tahoma" pitchFamily="34" charset="0"/>
              </a:rPr>
              <a:t> Care Med.</a:t>
            </a:r>
            <a:r>
              <a:rPr lang="de-DE" sz="1200" i="1" dirty="0" smtClean="0">
                <a:latin typeface="Tahoma" pitchFamily="34" charset="0"/>
                <a:ea typeface="Tahoma" pitchFamily="34" charset="0"/>
                <a:cs typeface="Tahoma" pitchFamily="34" charset="0"/>
              </a:rPr>
              <a:t> </a:t>
            </a:r>
            <a:r>
              <a:rPr lang="en-US" sz="1200" i="1" dirty="0" smtClean="0">
                <a:latin typeface="Tahoma" pitchFamily="34" charset="0"/>
                <a:ea typeface="Tahoma" pitchFamily="34" charset="0"/>
                <a:cs typeface="Tahoma" pitchFamily="34" charset="0"/>
              </a:rPr>
              <a:t>2002 Mar 15;165(6):800-4.</a:t>
            </a:r>
          </a:p>
          <a:p>
            <a:pPr marL="1443038" lvl="4" indent="-190500" eaLnBrk="1" hangingPunct="1">
              <a:buFont typeface="Arial" charset="0"/>
              <a:buAutoNum type="arabicPeriod"/>
              <a:defRPr/>
            </a:pPr>
            <a:r>
              <a:rPr lang="en-US" sz="1200" i="1" dirty="0" err="1" smtClean="0">
                <a:latin typeface="Tahoma" pitchFamily="34" charset="0"/>
                <a:ea typeface="Tahoma" pitchFamily="34" charset="0"/>
                <a:cs typeface="Tahoma" pitchFamily="34" charset="0"/>
              </a:rPr>
              <a:t>Barst</a:t>
            </a:r>
            <a:r>
              <a:rPr lang="en-US" sz="1200" i="1" dirty="0" smtClean="0">
                <a:latin typeface="Tahoma" pitchFamily="34" charset="0"/>
                <a:ea typeface="Tahoma" pitchFamily="34" charset="0"/>
                <a:cs typeface="Tahoma" pitchFamily="34" charset="0"/>
              </a:rPr>
              <a:t> RJ, </a:t>
            </a:r>
            <a:r>
              <a:rPr lang="en-US" sz="1200" i="1" dirty="0" err="1" smtClean="0">
                <a:latin typeface="Tahoma" pitchFamily="34" charset="0"/>
                <a:ea typeface="Tahoma" pitchFamily="34" charset="0"/>
                <a:cs typeface="Tahoma" pitchFamily="34" charset="0"/>
              </a:rPr>
              <a:t>Galie</a:t>
            </a:r>
            <a:r>
              <a:rPr lang="en-US" sz="1200" i="1" dirty="0" smtClean="0">
                <a:latin typeface="Tahoma" pitchFamily="34" charset="0"/>
                <a:ea typeface="Tahoma" pitchFamily="34" charset="0"/>
                <a:cs typeface="Tahoma" pitchFamily="34" charset="0"/>
              </a:rPr>
              <a:t> N, </a:t>
            </a:r>
            <a:r>
              <a:rPr lang="en-US" sz="1200" i="1" dirty="0" err="1" smtClean="0">
                <a:latin typeface="Tahoma" pitchFamily="34" charset="0"/>
                <a:ea typeface="Tahoma" pitchFamily="34" charset="0"/>
                <a:cs typeface="Tahoma" pitchFamily="34" charset="0"/>
              </a:rPr>
              <a:t>Naeije</a:t>
            </a:r>
            <a:r>
              <a:rPr lang="en-US" sz="1200" i="1" dirty="0" smtClean="0">
                <a:latin typeface="Tahoma" pitchFamily="34" charset="0"/>
                <a:ea typeface="Tahoma" pitchFamily="34" charset="0"/>
                <a:cs typeface="Tahoma" pitchFamily="34" charset="0"/>
              </a:rPr>
              <a:t> R et al., </a:t>
            </a:r>
            <a:r>
              <a:rPr lang="en-US" sz="1200" i="1" dirty="0" err="1" smtClean="0">
                <a:latin typeface="Tahoma" pitchFamily="34" charset="0"/>
                <a:ea typeface="Tahoma" pitchFamily="34" charset="0"/>
                <a:cs typeface="Tahoma" pitchFamily="34" charset="0"/>
              </a:rPr>
              <a:t>Eur</a:t>
            </a:r>
            <a:r>
              <a:rPr lang="en-US" sz="1200" i="1" dirty="0" smtClean="0">
                <a:latin typeface="Tahoma" pitchFamily="34" charset="0"/>
                <a:ea typeface="Tahoma" pitchFamily="34" charset="0"/>
                <a:cs typeface="Tahoma" pitchFamily="34" charset="0"/>
              </a:rPr>
              <a:t> </a:t>
            </a:r>
            <a:r>
              <a:rPr lang="en-US" sz="1200" i="1" dirty="0" err="1" smtClean="0">
                <a:latin typeface="Tahoma" pitchFamily="34" charset="0"/>
                <a:ea typeface="Tahoma" pitchFamily="34" charset="0"/>
                <a:cs typeface="Tahoma" pitchFamily="34" charset="0"/>
              </a:rPr>
              <a:t>Respir</a:t>
            </a:r>
            <a:r>
              <a:rPr lang="en-US" sz="1200" i="1" dirty="0" smtClean="0">
                <a:latin typeface="Tahoma" pitchFamily="34" charset="0"/>
                <a:ea typeface="Tahoma" pitchFamily="34" charset="0"/>
                <a:cs typeface="Tahoma" pitchFamily="34" charset="0"/>
              </a:rPr>
              <a:t> J. 2006 Dec;28(6):1195-203. </a:t>
            </a:r>
          </a:p>
          <a:p>
            <a:pPr marL="1443038" lvl="4" indent="-190500" eaLnBrk="1" hangingPunct="1">
              <a:buFont typeface="Arial" charset="0"/>
              <a:buAutoNum type="arabicPeriod"/>
              <a:defRPr/>
            </a:pPr>
            <a:r>
              <a:rPr lang="en-US" sz="1200" i="1" dirty="0" smtClean="0">
                <a:latin typeface="Tahoma" pitchFamily="34" charset="0"/>
                <a:ea typeface="Tahoma" pitchFamily="34" charset="0"/>
                <a:cs typeface="Tahoma" pitchFamily="34" charset="0"/>
              </a:rPr>
              <a:t>Lang IM, Gomez-Sanchez M, </a:t>
            </a:r>
            <a:r>
              <a:rPr lang="en-US" sz="1200" i="1" dirty="0" err="1" smtClean="0">
                <a:latin typeface="Tahoma" pitchFamily="34" charset="0"/>
                <a:ea typeface="Tahoma" pitchFamily="34" charset="0"/>
                <a:cs typeface="Tahoma" pitchFamily="34" charset="0"/>
              </a:rPr>
              <a:t>Kneussl</a:t>
            </a:r>
            <a:r>
              <a:rPr lang="en-US" sz="1200" i="1" dirty="0" smtClean="0">
                <a:latin typeface="Tahoma" pitchFamily="34" charset="0"/>
                <a:ea typeface="Tahoma" pitchFamily="34" charset="0"/>
                <a:cs typeface="Tahoma" pitchFamily="34" charset="0"/>
              </a:rPr>
              <a:t> M  et al., Chest. 2006 Jun;129(6):1636-43.</a:t>
            </a:r>
          </a:p>
          <a:p>
            <a:pPr marL="1828800" lvl="4" indent="0" eaLnBrk="1" hangingPunct="1">
              <a:buFont typeface="Arial" charset="0"/>
              <a:buNone/>
              <a:defRPr/>
            </a:pPr>
            <a:endParaRPr lang="de-DE" sz="1200" dirty="0" smtClean="0">
              <a:latin typeface="Tahoma" pitchFamily="34" charset="0"/>
              <a:ea typeface="Tahoma" pitchFamily="34" charset="0"/>
              <a:cs typeface="Tahoma" pitchFamily="34" charset="0"/>
            </a:endParaRPr>
          </a:p>
          <a:p>
            <a:pPr lvl="4" eaLnBrk="1" hangingPunct="1">
              <a:buFont typeface="Arial" charset="0"/>
              <a:buNone/>
              <a:defRPr/>
            </a:pPr>
            <a:endParaRPr lang="en-US" sz="1200" dirty="0" smtClean="0">
              <a:latin typeface="Tahoma" pitchFamily="34" charset="0"/>
              <a:ea typeface="Tahoma" pitchFamily="34" charset="0"/>
              <a:cs typeface="Tahoma" pitchFamily="34" charset="0"/>
            </a:endParaRPr>
          </a:p>
          <a:p>
            <a:pPr lvl="4" eaLnBrk="1" hangingPunct="1">
              <a:buFont typeface="Arial" charset="0"/>
              <a:buAutoNum type="arabicPlain" startAt="2"/>
              <a:defRPr/>
            </a:pPr>
            <a:endParaRPr lang="en-US" sz="1200" dirty="0" smtClean="0">
              <a:latin typeface="Tahoma" pitchFamily="34" charset="0"/>
              <a:ea typeface="Tahoma" pitchFamily="34" charset="0"/>
              <a:cs typeface="Tahoma" pitchFamily="34" charset="0"/>
            </a:endParaRPr>
          </a:p>
          <a:p>
            <a:pPr lvl="4" eaLnBrk="1" hangingPunct="1">
              <a:buFont typeface="Arial" charset="0"/>
              <a:buAutoNum type="arabicPlain" startAt="2"/>
              <a:defRPr/>
            </a:pPr>
            <a:endParaRPr lang="en-US" sz="1200" dirty="0" smtClean="0">
              <a:latin typeface="Tahoma" pitchFamily="34" charset="0"/>
              <a:ea typeface="Tahoma" pitchFamily="34" charset="0"/>
              <a:cs typeface="Tahoma" pitchFamily="34" charset="0"/>
            </a:endParaRPr>
          </a:p>
          <a:p>
            <a:pPr lvl="4" eaLnBrk="1" hangingPunct="1">
              <a:buFont typeface="Arial" charset="0"/>
              <a:buAutoNum type="arabicPlain" startAt="2"/>
              <a:defRPr/>
            </a:pPr>
            <a:endParaRPr lang="de-DE" sz="1200" dirty="0" smtClean="0">
              <a:latin typeface="Tahoma" pitchFamily="34" charset="0"/>
              <a:ea typeface="Tahoma" pitchFamily="34" charset="0"/>
              <a:cs typeface="Tahoma" pitchFamily="34" charset="0"/>
            </a:endParaRPr>
          </a:p>
          <a:p>
            <a:pPr lvl="4" eaLnBrk="1" hangingPunct="1">
              <a:buFont typeface="Arial" charset="0"/>
              <a:buNone/>
              <a:defRPr/>
            </a:pPr>
            <a:endParaRPr lang="de-DE" sz="1200" dirty="0" smtClean="0">
              <a:latin typeface="Tahoma" pitchFamily="34" charset="0"/>
              <a:ea typeface="Tahoma" pitchFamily="34" charset="0"/>
              <a:cs typeface="Tahoma" pitchFamily="34" charset="0"/>
            </a:endParaRPr>
          </a:p>
          <a:p>
            <a:pPr lvl="4" eaLnBrk="1" hangingPunct="1">
              <a:buFont typeface="Arial" charset="0"/>
              <a:buNone/>
              <a:defRPr/>
            </a:pPr>
            <a:endParaRPr lang="de-DE" sz="1200" baseline="30000" dirty="0" smtClean="0">
              <a:latin typeface="Tahoma" pitchFamily="34" charset="0"/>
              <a:ea typeface="Tahoma" pitchFamily="34" charset="0"/>
              <a:cs typeface="Tahoma" pitchFamily="34" charset="0"/>
            </a:endParaRPr>
          </a:p>
        </p:txBody>
      </p:sp>
      <p:sp>
        <p:nvSpPr>
          <p:cNvPr id="5" name="Title 1"/>
          <p:cNvSpPr>
            <a:spLocks noGrp="1"/>
          </p:cNvSpPr>
          <p:nvPr>
            <p:ph type="title"/>
          </p:nvPr>
        </p:nvSpPr>
        <p:spPr>
          <a:xfrm>
            <a:off x="574675" y="304800"/>
            <a:ext cx="8001000" cy="1216025"/>
          </a:xfrm>
        </p:spPr>
        <p:txBody>
          <a:bodyPr/>
          <a:lstStyle/>
          <a:p>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1291224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32524" y="1142742"/>
            <a:ext cx="8143932" cy="2862322"/>
          </a:xfrm>
          <a:prstGeom prst="rect">
            <a:avLst/>
          </a:prstGeom>
        </p:spPr>
        <p:txBody>
          <a:bodyPr wrap="square">
            <a:spAutoFit/>
          </a:bodyPr>
          <a:lstStyle/>
          <a:p>
            <a:r>
              <a:rPr lang="cs-CZ" sz="2000" b="1" dirty="0" err="1" smtClean="0">
                <a:solidFill>
                  <a:srgbClr val="990033"/>
                </a:solidFill>
              </a:rPr>
              <a:t>Remodulin</a:t>
            </a:r>
            <a:r>
              <a:rPr lang="cs-CZ" sz="2000" b="1" dirty="0" smtClean="0">
                <a:solidFill>
                  <a:srgbClr val="990033"/>
                </a:solidFill>
              </a:rPr>
              <a:t> ( </a:t>
            </a:r>
            <a:r>
              <a:rPr lang="cs-CZ" sz="2000" b="1" dirty="0" err="1" smtClean="0">
                <a:solidFill>
                  <a:srgbClr val="990033"/>
                </a:solidFill>
              </a:rPr>
              <a:t>treprostinil</a:t>
            </a:r>
            <a:r>
              <a:rPr lang="cs-CZ" sz="2000" b="1" dirty="0" smtClean="0">
                <a:solidFill>
                  <a:srgbClr val="990033"/>
                </a:solidFill>
              </a:rPr>
              <a:t> sodný)</a:t>
            </a:r>
          </a:p>
          <a:p>
            <a:endParaRPr lang="cs-CZ" sz="2000" b="1" dirty="0" smtClean="0">
              <a:solidFill>
                <a:srgbClr val="990033"/>
              </a:solidFill>
            </a:endParaRPr>
          </a:p>
          <a:p>
            <a:pPr>
              <a:buFontTx/>
              <a:buChar char="•"/>
            </a:pPr>
            <a:r>
              <a:rPr lang="cs-CZ" sz="2000" dirty="0" smtClean="0"/>
              <a:t> Dostupný od roku 2002</a:t>
            </a:r>
          </a:p>
          <a:p>
            <a:pPr>
              <a:buFontTx/>
              <a:buChar char="•"/>
            </a:pPr>
            <a:r>
              <a:rPr lang="cs-CZ" sz="2000" dirty="0" smtClean="0"/>
              <a:t> </a:t>
            </a:r>
            <a:r>
              <a:rPr lang="cs-CZ" sz="2000" b="1" dirty="0" smtClean="0"/>
              <a:t>Biologický poločas </a:t>
            </a:r>
            <a:r>
              <a:rPr lang="cs-CZ" sz="2000" u="sng" dirty="0" smtClean="0"/>
              <a:t> 4-5 hodin</a:t>
            </a:r>
            <a:endParaRPr lang="cs-CZ" sz="2000" b="1" u="sng" dirty="0" smtClean="0"/>
          </a:p>
          <a:p>
            <a:pPr>
              <a:buFontTx/>
              <a:buChar char="•"/>
            </a:pPr>
            <a:r>
              <a:rPr lang="cs-CZ" sz="2000" b="1" dirty="0" smtClean="0"/>
              <a:t> Stabilní </a:t>
            </a:r>
            <a:r>
              <a:rPr lang="cs-CZ" sz="2000" dirty="0" smtClean="0"/>
              <a:t>za pokojové teploty a neutrálního pH</a:t>
            </a:r>
          </a:p>
          <a:p>
            <a:pPr>
              <a:buFontTx/>
              <a:buChar char="•"/>
            </a:pPr>
            <a:r>
              <a:rPr lang="cs-CZ" sz="2000" b="1" dirty="0" smtClean="0"/>
              <a:t> Roztok </a:t>
            </a:r>
            <a:r>
              <a:rPr lang="cs-CZ" sz="2000" dirty="0" smtClean="0"/>
              <a:t>připravený v lékovce</a:t>
            </a:r>
          </a:p>
          <a:p>
            <a:endParaRPr lang="cs-CZ" sz="2000" u="sng" dirty="0" smtClean="0"/>
          </a:p>
          <a:p>
            <a:endParaRPr lang="cs-CZ" sz="2000" dirty="0" smtClean="0"/>
          </a:p>
          <a:p>
            <a:endParaRPr lang="cs-CZ" sz="2000" dirty="0"/>
          </a:p>
        </p:txBody>
      </p:sp>
      <p:pic>
        <p:nvPicPr>
          <p:cNvPr id="6" name="Picture 8"/>
          <p:cNvPicPr>
            <a:picLocks noChangeAspect="1" noChangeArrowheads="1"/>
          </p:cNvPicPr>
          <p:nvPr/>
        </p:nvPicPr>
        <p:blipFill>
          <a:blip r:embed="rId2" cstate="print"/>
          <a:srcRect/>
          <a:stretch>
            <a:fillRect/>
          </a:stretch>
        </p:blipFill>
        <p:spPr bwMode="auto">
          <a:xfrm>
            <a:off x="2801361" y="3784278"/>
            <a:ext cx="1772304" cy="2325949"/>
          </a:xfrm>
          <a:prstGeom prst="rect">
            <a:avLst/>
          </a:prstGeom>
          <a:noFill/>
          <a:ln w="9525">
            <a:solidFill>
              <a:srgbClr val="FF9900"/>
            </a:solid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25097" y="3784278"/>
            <a:ext cx="2376264" cy="2325949"/>
          </a:xfrm>
          <a:prstGeom prst="rect">
            <a:avLst/>
          </a:prstGeom>
          <a:noFill/>
          <a:ln w="9525">
            <a:noFill/>
            <a:miter lim="800000"/>
            <a:headEnd/>
            <a:tailEnd/>
          </a:ln>
          <a:effectLst/>
        </p:spPr>
      </p:pic>
      <p:pic>
        <p:nvPicPr>
          <p:cNvPr id="8" name="Obrázek 7" descr="IMAG2707.jpg"/>
          <p:cNvPicPr>
            <a:picLocks noChangeAspect="1"/>
          </p:cNvPicPr>
          <p:nvPr/>
        </p:nvPicPr>
        <p:blipFill>
          <a:blip r:embed="rId4" cstate="print"/>
          <a:stretch>
            <a:fillRect/>
          </a:stretch>
        </p:blipFill>
        <p:spPr>
          <a:xfrm>
            <a:off x="4601561" y="3789041"/>
            <a:ext cx="4074895" cy="2304256"/>
          </a:xfrm>
          <a:prstGeom prst="rect">
            <a:avLst/>
          </a:prstGeom>
        </p:spPr>
      </p:pic>
    </p:spTree>
    <p:extLst>
      <p:ext uri="{BB962C8B-B14F-4D97-AF65-F5344CB8AC3E}">
        <p14:creationId xmlns="" xmlns:p14="http://schemas.microsoft.com/office/powerpoint/2010/main" val="3057361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800671"/>
            <a:ext cx="8245797" cy="756121"/>
          </a:xfrm>
        </p:spPr>
        <p:txBody>
          <a:bodyPr/>
          <a:lstStyle/>
          <a:p>
            <a:r>
              <a:rPr lang="cs-CZ" sz="2400" b="1" dirty="0" smtClean="0">
                <a:solidFill>
                  <a:srgbClr val="C00000"/>
                </a:solidFill>
                <a:latin typeface="Tahoma" pitchFamily="34" charset="0"/>
                <a:ea typeface="Tahoma" pitchFamily="34" charset="0"/>
                <a:cs typeface="Tahoma" pitchFamily="34" charset="0"/>
              </a:rPr>
              <a:t>Funkce pravé komory - PAH</a:t>
            </a:r>
            <a:endParaRPr lang="en-GB" sz="2400" b="1" dirty="0">
              <a:solidFill>
                <a:srgbClr val="C00000"/>
              </a:solidFill>
              <a:latin typeface="Tahoma" pitchFamily="34" charset="0"/>
              <a:ea typeface="Tahoma" pitchFamily="34" charset="0"/>
              <a:cs typeface="Tahoma" pitchFamily="34" charset="0"/>
            </a:endParaRPr>
          </a:p>
        </p:txBody>
      </p:sp>
      <p:sp>
        <p:nvSpPr>
          <p:cNvPr id="8" name="TextBox 7"/>
          <p:cNvSpPr txBox="1">
            <a:spLocks noChangeArrowheads="1"/>
          </p:cNvSpPr>
          <p:nvPr/>
        </p:nvSpPr>
        <p:spPr bwMode="auto">
          <a:xfrm>
            <a:off x="611560" y="6165304"/>
            <a:ext cx="7776864" cy="461665"/>
          </a:xfrm>
          <a:prstGeom prst="rect">
            <a:avLst/>
          </a:prstGeom>
          <a:noFill/>
          <a:ln w="9525">
            <a:noFill/>
            <a:miter lim="800000"/>
            <a:headEnd/>
            <a:tailEnd/>
          </a:ln>
        </p:spPr>
        <p:txBody>
          <a:bodyPr wrap="square" anchor="b" anchorCtr="0">
            <a:spAutoFit/>
          </a:bodyPr>
          <a:lstStyle/>
          <a:p>
            <a:pPr eaLnBrk="0" hangingPunct="0">
              <a:defRPr/>
            </a:pPr>
            <a:r>
              <a:rPr lang="en-GB" sz="800" dirty="0" smtClean="0">
                <a:solidFill>
                  <a:srgbClr val="10253F"/>
                </a:solidFill>
                <a:ea typeface="Tahoma" pitchFamily="34" charset="0"/>
                <a:cs typeface="Tahoma" pitchFamily="34" charset="0"/>
              </a:rPr>
              <a:t>HR, heart rate; PAH, pulmonary arterial hypertension; PAP, pulmonary arterial pressure</a:t>
            </a:r>
            <a:r>
              <a:rPr lang="en-GB" sz="800" dirty="0">
                <a:solidFill>
                  <a:srgbClr val="10253F"/>
                </a:solidFill>
                <a:ea typeface="Tahoma" pitchFamily="34" charset="0"/>
                <a:cs typeface="Tahoma" pitchFamily="34" charset="0"/>
              </a:rPr>
              <a:t>; </a:t>
            </a:r>
            <a:r>
              <a:rPr lang="en-GB" sz="800" dirty="0" smtClean="0">
                <a:solidFill>
                  <a:srgbClr val="10253F"/>
                </a:solidFill>
                <a:ea typeface="Tahoma" pitchFamily="34" charset="0"/>
                <a:cs typeface="Tahoma" pitchFamily="34" charset="0"/>
              </a:rPr>
              <a:t>RAP</a:t>
            </a:r>
            <a:r>
              <a:rPr lang="en-GB" sz="800" dirty="0">
                <a:solidFill>
                  <a:srgbClr val="10253F"/>
                </a:solidFill>
                <a:ea typeface="Tahoma" pitchFamily="34" charset="0"/>
                <a:cs typeface="Tahoma" pitchFamily="34" charset="0"/>
              </a:rPr>
              <a:t>, </a:t>
            </a:r>
            <a:r>
              <a:rPr lang="en-GB" sz="800" dirty="0" smtClean="0">
                <a:solidFill>
                  <a:srgbClr val="10253F"/>
                </a:solidFill>
                <a:ea typeface="Tahoma" pitchFamily="34" charset="0"/>
                <a:cs typeface="Tahoma" pitchFamily="34" charset="0"/>
              </a:rPr>
              <a:t>right atrial pressure; </a:t>
            </a:r>
          </a:p>
          <a:p>
            <a:pPr eaLnBrk="0" hangingPunct="0">
              <a:defRPr/>
            </a:pPr>
            <a:r>
              <a:rPr lang="en-GB" sz="800" dirty="0" smtClean="0">
                <a:solidFill>
                  <a:srgbClr val="10253F"/>
                </a:solidFill>
                <a:ea typeface="Tahoma" pitchFamily="34" charset="0"/>
                <a:cs typeface="Tahoma" pitchFamily="34" charset="0"/>
              </a:rPr>
              <a:t>RHC, right heart catheterisation; RV, right ventricle; RVSWI, right ventricular stroke work index</a:t>
            </a:r>
          </a:p>
          <a:p>
            <a:pPr eaLnBrk="0" hangingPunct="0">
              <a:defRPr/>
            </a:pPr>
            <a:r>
              <a:rPr lang="en-GB" sz="800" dirty="0" err="1" smtClean="0">
                <a:solidFill>
                  <a:srgbClr val="10253F"/>
                </a:solidFill>
                <a:ea typeface="Tahoma" pitchFamily="34" charset="0"/>
                <a:cs typeface="Tahoma" pitchFamily="34" charset="0"/>
              </a:rPr>
              <a:t>Brittain</a:t>
            </a:r>
            <a:r>
              <a:rPr lang="en-GB" sz="800" dirty="0" smtClean="0">
                <a:solidFill>
                  <a:srgbClr val="10253F"/>
                </a:solidFill>
                <a:ea typeface="Tahoma" pitchFamily="34" charset="0"/>
                <a:cs typeface="Tahoma" pitchFamily="34" charset="0"/>
              </a:rPr>
              <a:t> </a:t>
            </a:r>
            <a:r>
              <a:rPr lang="en-GB" sz="800" dirty="0">
                <a:solidFill>
                  <a:srgbClr val="10253F"/>
                </a:solidFill>
                <a:ea typeface="Tahoma" pitchFamily="34" charset="0"/>
                <a:cs typeface="Tahoma" pitchFamily="34" charset="0"/>
              </a:rPr>
              <a:t>et al. </a:t>
            </a:r>
            <a:r>
              <a:rPr lang="en-GB" sz="800" i="1" dirty="0">
                <a:solidFill>
                  <a:srgbClr val="10253F"/>
                </a:solidFill>
                <a:ea typeface="Tahoma" pitchFamily="34" charset="0"/>
                <a:cs typeface="Tahoma" pitchFamily="34" charset="0"/>
              </a:rPr>
              <a:t>JACC Heart Fail</a:t>
            </a:r>
            <a:r>
              <a:rPr lang="en-GB" sz="800" dirty="0">
                <a:solidFill>
                  <a:srgbClr val="10253F"/>
                </a:solidFill>
                <a:ea typeface="Tahoma" pitchFamily="34" charset="0"/>
                <a:cs typeface="Tahoma" pitchFamily="34" charset="0"/>
              </a:rPr>
              <a:t>. 2013;1:300-307</a:t>
            </a:r>
          </a:p>
        </p:txBody>
      </p:sp>
      <p:grpSp>
        <p:nvGrpSpPr>
          <p:cNvPr id="3" name="Group 31"/>
          <p:cNvGrpSpPr/>
          <p:nvPr/>
        </p:nvGrpSpPr>
        <p:grpSpPr>
          <a:xfrm>
            <a:off x="755576" y="1836467"/>
            <a:ext cx="7047611" cy="3968797"/>
            <a:chOff x="245763" y="1916299"/>
            <a:chExt cx="7047611" cy="4240132"/>
          </a:xfrm>
        </p:grpSpPr>
        <p:sp>
          <p:nvSpPr>
            <p:cNvPr id="85" name="Rectangle 84"/>
            <p:cNvSpPr/>
            <p:nvPr/>
          </p:nvSpPr>
          <p:spPr>
            <a:xfrm>
              <a:off x="3518528" y="2034194"/>
              <a:ext cx="3774846" cy="3456000"/>
            </a:xfrm>
            <a:prstGeom prst="rect">
              <a:avLst/>
            </a:prstGeom>
            <a:solidFill>
              <a:schemeClr val="accent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4" name="Rectangle 83"/>
            <p:cNvSpPr/>
            <p:nvPr/>
          </p:nvSpPr>
          <p:spPr>
            <a:xfrm>
              <a:off x="2198619" y="2034194"/>
              <a:ext cx="1314325" cy="3456000"/>
            </a:xfrm>
            <a:prstGeom prst="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3" name="Rectangle 82"/>
            <p:cNvSpPr/>
            <p:nvPr/>
          </p:nvSpPr>
          <p:spPr>
            <a:xfrm>
              <a:off x="1021256" y="2034194"/>
              <a:ext cx="1167864" cy="3456000"/>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cxnSp>
          <p:nvCxnSpPr>
            <p:cNvPr id="10" name="Straight Connector 9"/>
            <p:cNvCxnSpPr/>
            <p:nvPr/>
          </p:nvCxnSpPr>
          <p:spPr>
            <a:xfrm flipV="1">
              <a:off x="1017557" y="2027848"/>
              <a:ext cx="0" cy="345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341130" y="3626300"/>
              <a:ext cx="3450786" cy="276999"/>
            </a:xfrm>
            <a:prstGeom prst="rect">
              <a:avLst/>
            </a:prstGeom>
            <a:noFill/>
            <a:ln>
              <a:noFill/>
            </a:ln>
          </p:spPr>
          <p:txBody>
            <a:bodyPr wrap="square" lIns="0" tIns="0" rIns="0" bIns="0" rtlCol="0">
              <a:spAutoFit/>
            </a:bodyPr>
            <a:lstStyle/>
            <a:p>
              <a:pPr algn="ctr"/>
              <a:r>
                <a:rPr lang="cs-CZ" b="1" dirty="0" smtClean="0">
                  <a:solidFill>
                    <a:srgbClr val="10253F"/>
                  </a:solidFill>
                  <a:ea typeface="Tahoma" pitchFamily="34" charset="0"/>
                  <a:cs typeface="Tahoma" pitchFamily="34" charset="0"/>
                </a:rPr>
                <a:t>Počet pacientů </a:t>
              </a:r>
              <a:endParaRPr lang="en-GB" b="1" dirty="0" smtClean="0">
                <a:solidFill>
                  <a:srgbClr val="10253F"/>
                </a:solidFill>
                <a:ea typeface="Tahoma" pitchFamily="34" charset="0"/>
                <a:cs typeface="Tahoma" pitchFamily="34" charset="0"/>
              </a:endParaRPr>
            </a:p>
          </p:txBody>
        </p:sp>
        <p:cxnSp>
          <p:nvCxnSpPr>
            <p:cNvPr id="14" name="Straight Connector 13"/>
            <p:cNvCxnSpPr/>
            <p:nvPr/>
          </p:nvCxnSpPr>
          <p:spPr>
            <a:xfrm>
              <a:off x="945557" y="272815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5557" y="203940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7603" y="1916299"/>
              <a:ext cx="292820" cy="263054"/>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10</a:t>
              </a:r>
            </a:p>
          </p:txBody>
        </p:sp>
        <p:sp>
          <p:nvSpPr>
            <p:cNvPr id="16" name="TextBox 15"/>
            <p:cNvSpPr txBox="1"/>
            <p:nvPr/>
          </p:nvSpPr>
          <p:spPr>
            <a:xfrm>
              <a:off x="567603" y="2610180"/>
              <a:ext cx="292820" cy="263054"/>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8</a:t>
              </a:r>
            </a:p>
          </p:txBody>
        </p:sp>
        <p:sp>
          <p:nvSpPr>
            <p:cNvPr id="17" name="TextBox 16"/>
            <p:cNvSpPr txBox="1"/>
            <p:nvPr/>
          </p:nvSpPr>
          <p:spPr>
            <a:xfrm>
              <a:off x="6529400"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30</a:t>
              </a:r>
            </a:p>
          </p:txBody>
        </p:sp>
        <p:sp>
          <p:nvSpPr>
            <p:cNvPr id="18" name="TextBox 17"/>
            <p:cNvSpPr txBox="1"/>
            <p:nvPr/>
          </p:nvSpPr>
          <p:spPr>
            <a:xfrm>
              <a:off x="6894672"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32</a:t>
              </a:r>
            </a:p>
          </p:txBody>
        </p:sp>
        <p:cxnSp>
          <p:nvCxnSpPr>
            <p:cNvPr id="19" name="Straight Connector 18"/>
            <p:cNvCxnSpPr/>
            <p:nvPr/>
          </p:nvCxnSpPr>
          <p:spPr>
            <a:xfrm rot="5400000">
              <a:off x="7017904"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47310"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09462" y="5860494"/>
              <a:ext cx="5844442" cy="295937"/>
            </a:xfrm>
            <a:prstGeom prst="rect">
              <a:avLst/>
            </a:prstGeom>
            <a:noFill/>
            <a:ln>
              <a:noFill/>
            </a:ln>
          </p:spPr>
          <p:txBody>
            <a:bodyPr wrap="square" lIns="0" tIns="0" rIns="0" bIns="0" rtlCol="0">
              <a:spAutoFit/>
            </a:bodyPr>
            <a:lstStyle/>
            <a:p>
              <a:pPr algn="ctr"/>
              <a:r>
                <a:rPr lang="en-GB" b="1" dirty="0" smtClean="0">
                  <a:solidFill>
                    <a:srgbClr val="10253F"/>
                  </a:solidFill>
                  <a:ea typeface="Tahoma" pitchFamily="34" charset="0"/>
                  <a:cs typeface="Tahoma" pitchFamily="34" charset="0"/>
                </a:rPr>
                <a:t>RVSWI </a:t>
              </a:r>
              <a:r>
                <a:rPr lang="en-GB" dirty="0" smtClean="0">
                  <a:solidFill>
                    <a:srgbClr val="10253F"/>
                  </a:solidFill>
                  <a:ea typeface="Tahoma" pitchFamily="34" charset="0"/>
                  <a:cs typeface="Tahoma" pitchFamily="34" charset="0"/>
                </a:rPr>
                <a:t>(gm/m</a:t>
              </a:r>
              <a:r>
                <a:rPr lang="en-GB" baseline="30000" dirty="0" smtClean="0">
                  <a:solidFill>
                    <a:srgbClr val="10253F"/>
                  </a:solidFill>
                  <a:ea typeface="Tahoma" pitchFamily="34" charset="0"/>
                  <a:cs typeface="Tahoma" pitchFamily="34" charset="0"/>
                </a:rPr>
                <a:t>2</a:t>
              </a:r>
              <a:r>
                <a:rPr lang="en-GB" dirty="0" smtClean="0">
                  <a:solidFill>
                    <a:srgbClr val="10253F"/>
                  </a:solidFill>
                  <a:ea typeface="Tahoma" pitchFamily="34" charset="0"/>
                  <a:cs typeface="Tahoma" pitchFamily="34" charset="0"/>
                </a:rPr>
                <a:t>/</a:t>
              </a:r>
              <a:r>
                <a:rPr lang="cs-CZ" dirty="0" smtClean="0">
                  <a:solidFill>
                    <a:srgbClr val="10253F"/>
                  </a:solidFill>
                  <a:ea typeface="Tahoma" pitchFamily="34" charset="0"/>
                  <a:cs typeface="Tahoma" pitchFamily="34" charset="0"/>
                </a:rPr>
                <a:t>úder</a:t>
              </a:r>
              <a:r>
                <a:rPr lang="en-GB" dirty="0" smtClean="0">
                  <a:solidFill>
                    <a:srgbClr val="10253F"/>
                  </a:solidFill>
                  <a:ea typeface="Tahoma" pitchFamily="34" charset="0"/>
                  <a:cs typeface="Tahoma" pitchFamily="34" charset="0"/>
                </a:rPr>
                <a:t>)</a:t>
              </a:r>
            </a:p>
          </p:txBody>
        </p:sp>
        <p:sp>
          <p:nvSpPr>
            <p:cNvPr id="22" name="TextBox 21"/>
            <p:cNvSpPr txBox="1"/>
            <p:nvPr/>
          </p:nvSpPr>
          <p:spPr>
            <a:xfrm>
              <a:off x="567603" y="3304061"/>
              <a:ext cx="292820" cy="263054"/>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6</a:t>
              </a:r>
            </a:p>
          </p:txBody>
        </p:sp>
        <p:sp>
          <p:nvSpPr>
            <p:cNvPr id="23" name="TextBox 22"/>
            <p:cNvSpPr txBox="1"/>
            <p:nvPr/>
          </p:nvSpPr>
          <p:spPr>
            <a:xfrm>
              <a:off x="567603" y="3997942"/>
              <a:ext cx="292820" cy="263054"/>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4</a:t>
              </a:r>
            </a:p>
          </p:txBody>
        </p:sp>
        <p:sp>
          <p:nvSpPr>
            <p:cNvPr id="24" name="TextBox 23"/>
            <p:cNvSpPr txBox="1"/>
            <p:nvPr/>
          </p:nvSpPr>
          <p:spPr>
            <a:xfrm>
              <a:off x="567603" y="4691823"/>
              <a:ext cx="292820" cy="263054"/>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2</a:t>
              </a:r>
            </a:p>
          </p:txBody>
        </p:sp>
        <p:sp>
          <p:nvSpPr>
            <p:cNvPr id="25" name="TextBox 24"/>
            <p:cNvSpPr txBox="1"/>
            <p:nvPr/>
          </p:nvSpPr>
          <p:spPr>
            <a:xfrm>
              <a:off x="567603" y="5385704"/>
              <a:ext cx="292820" cy="263054"/>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0</a:t>
              </a:r>
            </a:p>
          </p:txBody>
        </p:sp>
        <p:cxnSp>
          <p:nvCxnSpPr>
            <p:cNvPr id="26" name="Straight Connector 25"/>
            <p:cNvCxnSpPr/>
            <p:nvPr/>
          </p:nvCxnSpPr>
          <p:spPr>
            <a:xfrm>
              <a:off x="945557" y="341689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45557" y="410564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45557" y="479438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45557" y="5482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282293"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917276"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552259"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187242"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822225"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57208"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092191"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727174"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362157"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997140"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632123"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267106"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902089"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537072"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173462"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798844"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26</a:t>
              </a:r>
            </a:p>
          </p:txBody>
        </p:sp>
        <p:sp>
          <p:nvSpPr>
            <p:cNvPr id="50" name="TextBox 49"/>
            <p:cNvSpPr txBox="1"/>
            <p:nvPr/>
          </p:nvSpPr>
          <p:spPr>
            <a:xfrm>
              <a:off x="6164122"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28</a:t>
              </a:r>
            </a:p>
          </p:txBody>
        </p:sp>
        <p:sp>
          <p:nvSpPr>
            <p:cNvPr id="51" name="TextBox 50"/>
            <p:cNvSpPr txBox="1"/>
            <p:nvPr/>
          </p:nvSpPr>
          <p:spPr>
            <a:xfrm>
              <a:off x="5068288"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22</a:t>
              </a:r>
            </a:p>
          </p:txBody>
        </p:sp>
        <p:sp>
          <p:nvSpPr>
            <p:cNvPr id="52" name="TextBox 51"/>
            <p:cNvSpPr txBox="1"/>
            <p:nvPr/>
          </p:nvSpPr>
          <p:spPr>
            <a:xfrm>
              <a:off x="5433566"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24</a:t>
              </a:r>
            </a:p>
          </p:txBody>
        </p:sp>
        <p:sp>
          <p:nvSpPr>
            <p:cNvPr id="53" name="TextBox 52"/>
            <p:cNvSpPr txBox="1"/>
            <p:nvPr/>
          </p:nvSpPr>
          <p:spPr>
            <a:xfrm>
              <a:off x="4337732"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18</a:t>
              </a:r>
            </a:p>
          </p:txBody>
        </p:sp>
        <p:sp>
          <p:nvSpPr>
            <p:cNvPr id="54" name="TextBox 53"/>
            <p:cNvSpPr txBox="1"/>
            <p:nvPr/>
          </p:nvSpPr>
          <p:spPr>
            <a:xfrm>
              <a:off x="4703010"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20</a:t>
              </a:r>
            </a:p>
          </p:txBody>
        </p:sp>
        <p:sp>
          <p:nvSpPr>
            <p:cNvPr id="55" name="TextBox 54"/>
            <p:cNvSpPr txBox="1"/>
            <p:nvPr/>
          </p:nvSpPr>
          <p:spPr>
            <a:xfrm>
              <a:off x="3607176"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14</a:t>
              </a:r>
            </a:p>
          </p:txBody>
        </p:sp>
        <p:sp>
          <p:nvSpPr>
            <p:cNvPr id="56" name="TextBox 55"/>
            <p:cNvSpPr txBox="1"/>
            <p:nvPr/>
          </p:nvSpPr>
          <p:spPr>
            <a:xfrm>
              <a:off x="3972454"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16</a:t>
              </a:r>
            </a:p>
          </p:txBody>
        </p:sp>
        <p:sp>
          <p:nvSpPr>
            <p:cNvPr id="57" name="TextBox 56"/>
            <p:cNvSpPr txBox="1"/>
            <p:nvPr/>
          </p:nvSpPr>
          <p:spPr>
            <a:xfrm>
              <a:off x="2876620"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10</a:t>
              </a:r>
            </a:p>
          </p:txBody>
        </p:sp>
        <p:sp>
          <p:nvSpPr>
            <p:cNvPr id="58" name="TextBox 57"/>
            <p:cNvSpPr txBox="1"/>
            <p:nvPr/>
          </p:nvSpPr>
          <p:spPr>
            <a:xfrm>
              <a:off x="3241898"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12</a:t>
              </a:r>
            </a:p>
          </p:txBody>
        </p:sp>
        <p:sp>
          <p:nvSpPr>
            <p:cNvPr id="59" name="TextBox 58"/>
            <p:cNvSpPr txBox="1"/>
            <p:nvPr/>
          </p:nvSpPr>
          <p:spPr>
            <a:xfrm>
              <a:off x="2146064"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6</a:t>
              </a:r>
            </a:p>
          </p:txBody>
        </p:sp>
        <p:sp>
          <p:nvSpPr>
            <p:cNvPr id="60" name="TextBox 59"/>
            <p:cNvSpPr txBox="1"/>
            <p:nvPr/>
          </p:nvSpPr>
          <p:spPr>
            <a:xfrm>
              <a:off x="2511342"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8</a:t>
              </a:r>
            </a:p>
          </p:txBody>
        </p:sp>
        <p:sp>
          <p:nvSpPr>
            <p:cNvPr id="61" name="TextBox 60"/>
            <p:cNvSpPr txBox="1"/>
            <p:nvPr/>
          </p:nvSpPr>
          <p:spPr>
            <a:xfrm>
              <a:off x="1415508" y="5589240"/>
              <a:ext cx="318464" cy="263054"/>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2</a:t>
              </a:r>
            </a:p>
          </p:txBody>
        </p:sp>
        <p:sp>
          <p:nvSpPr>
            <p:cNvPr id="62" name="TextBox 61"/>
            <p:cNvSpPr txBox="1"/>
            <p:nvPr/>
          </p:nvSpPr>
          <p:spPr>
            <a:xfrm>
              <a:off x="1780786" y="5589240"/>
              <a:ext cx="318464" cy="263054"/>
            </a:xfrm>
            <a:prstGeom prst="rect">
              <a:avLst/>
            </a:prstGeom>
            <a:noFill/>
            <a:ln>
              <a:noFill/>
            </a:ln>
          </p:spPr>
          <p:txBody>
            <a:bodyPr wrap="square" lIns="0" tIns="0" rIns="0" bIns="0" rtlCol="0">
              <a:spAutoFit/>
            </a:bodyPr>
            <a:lstStyle/>
            <a:p>
              <a:pPr algn="ctr"/>
              <a:r>
                <a:rPr lang="en-GB" sz="1600" dirty="0">
                  <a:solidFill>
                    <a:srgbClr val="10253F"/>
                  </a:solidFill>
                  <a:ea typeface="Tahoma" pitchFamily="34" charset="0"/>
                  <a:cs typeface="Tahoma" pitchFamily="34" charset="0"/>
                </a:rPr>
                <a:t>4</a:t>
              </a:r>
              <a:endParaRPr lang="en-GB" sz="1600" dirty="0" smtClean="0">
                <a:solidFill>
                  <a:srgbClr val="10253F"/>
                </a:solidFill>
                <a:ea typeface="Tahoma" pitchFamily="34" charset="0"/>
                <a:cs typeface="Tahoma" pitchFamily="34" charset="0"/>
              </a:endParaRPr>
            </a:p>
          </p:txBody>
        </p:sp>
        <p:sp>
          <p:nvSpPr>
            <p:cNvPr id="63" name="TextBox 62"/>
            <p:cNvSpPr txBox="1"/>
            <p:nvPr/>
          </p:nvSpPr>
          <p:spPr>
            <a:xfrm>
              <a:off x="1050230" y="5589240"/>
              <a:ext cx="318464" cy="263054"/>
            </a:xfrm>
            <a:prstGeom prst="rect">
              <a:avLst/>
            </a:prstGeom>
            <a:noFill/>
            <a:ln>
              <a:noFill/>
            </a:ln>
          </p:spPr>
          <p:txBody>
            <a:bodyPr wrap="square" lIns="0" tIns="0" rIns="0" bIns="0" rtlCol="0">
              <a:spAutoFit/>
            </a:bodyPr>
            <a:lstStyle/>
            <a:p>
              <a:pPr algn="ctr"/>
              <a:r>
                <a:rPr lang="en-GB" sz="1600" dirty="0">
                  <a:solidFill>
                    <a:srgbClr val="10253F"/>
                  </a:solidFill>
                  <a:ea typeface="Tahoma" pitchFamily="34" charset="0"/>
                  <a:cs typeface="Tahoma" pitchFamily="34" charset="0"/>
                </a:rPr>
                <a:t>0</a:t>
              </a:r>
              <a:endParaRPr lang="en-GB" sz="1600" dirty="0" smtClean="0">
                <a:solidFill>
                  <a:srgbClr val="10253F"/>
                </a:solidFill>
                <a:ea typeface="Tahoma" pitchFamily="34" charset="0"/>
                <a:cs typeface="Tahoma" pitchFamily="34" charset="0"/>
              </a:endParaRPr>
            </a:p>
          </p:txBody>
        </p:sp>
        <p:sp>
          <p:nvSpPr>
            <p:cNvPr id="64" name="TextBox 63"/>
            <p:cNvSpPr txBox="1"/>
            <p:nvPr/>
          </p:nvSpPr>
          <p:spPr>
            <a:xfrm>
              <a:off x="1209463" y="2140476"/>
              <a:ext cx="730555" cy="295937"/>
            </a:xfrm>
            <a:prstGeom prst="rect">
              <a:avLst/>
            </a:prstGeom>
            <a:noFill/>
            <a:ln>
              <a:noFill/>
            </a:ln>
          </p:spPr>
          <p:txBody>
            <a:bodyPr wrap="square" lIns="0" tIns="0" rIns="0" bIns="0" rtlCol="0">
              <a:spAutoFit/>
            </a:bodyPr>
            <a:lstStyle/>
            <a:p>
              <a:pPr algn="ctr"/>
              <a:r>
                <a:rPr lang="cs-CZ" b="1" dirty="0" smtClean="0">
                  <a:solidFill>
                    <a:srgbClr val="10253F"/>
                  </a:solidFill>
                  <a:ea typeface="Tahoma" pitchFamily="34" charset="0"/>
                  <a:cs typeface="Tahoma" pitchFamily="34" charset="0"/>
                </a:rPr>
                <a:t>Nízký</a:t>
              </a:r>
              <a:endParaRPr lang="en-GB" dirty="0" smtClean="0">
                <a:solidFill>
                  <a:srgbClr val="10253F"/>
                </a:solidFill>
                <a:ea typeface="Tahoma" pitchFamily="34" charset="0"/>
                <a:cs typeface="Tahoma" pitchFamily="34" charset="0"/>
              </a:endParaRPr>
            </a:p>
          </p:txBody>
        </p:sp>
        <p:sp>
          <p:nvSpPr>
            <p:cNvPr id="65" name="TextBox 64"/>
            <p:cNvSpPr txBox="1"/>
            <p:nvPr/>
          </p:nvSpPr>
          <p:spPr>
            <a:xfrm>
              <a:off x="2198619" y="2140476"/>
              <a:ext cx="1126558" cy="295937"/>
            </a:xfrm>
            <a:prstGeom prst="rect">
              <a:avLst/>
            </a:prstGeom>
            <a:noFill/>
            <a:ln>
              <a:noFill/>
            </a:ln>
          </p:spPr>
          <p:txBody>
            <a:bodyPr wrap="square" lIns="0" tIns="0" rIns="0" bIns="0" rtlCol="0">
              <a:spAutoFit/>
            </a:bodyPr>
            <a:lstStyle/>
            <a:p>
              <a:pPr algn="ctr"/>
              <a:r>
                <a:rPr lang="en-GB" b="1" dirty="0" smtClean="0">
                  <a:solidFill>
                    <a:srgbClr val="10253F"/>
                  </a:solidFill>
                  <a:ea typeface="Tahoma" pitchFamily="34" charset="0"/>
                  <a:cs typeface="Tahoma" pitchFamily="34" charset="0"/>
                </a:rPr>
                <a:t>Norm</a:t>
              </a:r>
              <a:r>
                <a:rPr lang="cs-CZ" b="1" dirty="0" smtClean="0">
                  <a:solidFill>
                    <a:srgbClr val="10253F"/>
                  </a:solidFill>
                  <a:ea typeface="Tahoma" pitchFamily="34" charset="0"/>
                  <a:cs typeface="Tahoma" pitchFamily="34" charset="0"/>
                </a:rPr>
                <a:t>á</a:t>
              </a:r>
              <a:r>
                <a:rPr lang="en-GB" b="1" dirty="0" smtClean="0">
                  <a:solidFill>
                    <a:srgbClr val="10253F"/>
                  </a:solidFill>
                  <a:ea typeface="Tahoma" pitchFamily="34" charset="0"/>
                  <a:cs typeface="Tahoma" pitchFamily="34" charset="0"/>
                </a:rPr>
                <a:t>l</a:t>
              </a:r>
              <a:r>
                <a:rPr lang="cs-CZ" b="1" dirty="0" smtClean="0">
                  <a:solidFill>
                    <a:srgbClr val="10253F"/>
                  </a:solidFill>
                  <a:ea typeface="Tahoma" pitchFamily="34" charset="0"/>
                  <a:cs typeface="Tahoma" pitchFamily="34" charset="0"/>
                </a:rPr>
                <a:t>ní</a:t>
              </a:r>
              <a:endParaRPr lang="en-GB" dirty="0" smtClean="0">
                <a:solidFill>
                  <a:srgbClr val="10253F"/>
                </a:solidFill>
                <a:ea typeface="Tahoma" pitchFamily="34" charset="0"/>
                <a:cs typeface="Tahoma" pitchFamily="34" charset="0"/>
              </a:endParaRPr>
            </a:p>
          </p:txBody>
        </p:sp>
        <p:sp>
          <p:nvSpPr>
            <p:cNvPr id="66" name="TextBox 65"/>
            <p:cNvSpPr txBox="1"/>
            <p:nvPr/>
          </p:nvSpPr>
          <p:spPr>
            <a:xfrm>
              <a:off x="4940918" y="2140476"/>
              <a:ext cx="1073461" cy="295937"/>
            </a:xfrm>
            <a:prstGeom prst="rect">
              <a:avLst/>
            </a:prstGeom>
            <a:noFill/>
            <a:ln>
              <a:noFill/>
            </a:ln>
          </p:spPr>
          <p:txBody>
            <a:bodyPr wrap="square" lIns="0" tIns="0" rIns="0" bIns="0" rtlCol="0">
              <a:spAutoFit/>
            </a:bodyPr>
            <a:lstStyle/>
            <a:p>
              <a:pPr algn="ctr"/>
              <a:r>
                <a:rPr lang="cs-CZ" b="1" dirty="0" smtClean="0">
                  <a:solidFill>
                    <a:srgbClr val="10253F"/>
                  </a:solidFill>
                  <a:ea typeface="Tahoma" pitchFamily="34" charset="0"/>
                  <a:cs typeface="Tahoma" pitchFamily="34" charset="0"/>
                </a:rPr>
                <a:t>Zvýšený</a:t>
              </a:r>
              <a:endParaRPr lang="en-GB" dirty="0" smtClean="0">
                <a:solidFill>
                  <a:srgbClr val="10253F"/>
                </a:solidFill>
                <a:ea typeface="Tahoma" pitchFamily="34" charset="0"/>
                <a:cs typeface="Tahoma" pitchFamily="34" charset="0"/>
              </a:endParaRPr>
            </a:p>
          </p:txBody>
        </p:sp>
        <p:sp>
          <p:nvSpPr>
            <p:cNvPr id="6145" name="Rectangle 6144"/>
            <p:cNvSpPr/>
            <p:nvPr/>
          </p:nvSpPr>
          <p:spPr>
            <a:xfrm>
              <a:off x="1806981" y="5133975"/>
              <a:ext cx="252000" cy="348635"/>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8" name="Rectangle 67"/>
            <p:cNvSpPr/>
            <p:nvPr/>
          </p:nvSpPr>
          <p:spPr>
            <a:xfrm>
              <a:off x="2172967" y="5133975"/>
              <a:ext cx="252000" cy="348635"/>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9" name="Rectangle 68"/>
            <p:cNvSpPr/>
            <p:nvPr/>
          </p:nvSpPr>
          <p:spPr>
            <a:xfrm>
              <a:off x="2538953" y="4457701"/>
              <a:ext cx="252000" cy="102491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0" name="Rectangle 69"/>
            <p:cNvSpPr/>
            <p:nvPr/>
          </p:nvSpPr>
          <p:spPr>
            <a:xfrm>
              <a:off x="2904939" y="4100513"/>
              <a:ext cx="252000" cy="1382097"/>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1" name="Rectangle 70"/>
            <p:cNvSpPr/>
            <p:nvPr/>
          </p:nvSpPr>
          <p:spPr>
            <a:xfrm>
              <a:off x="3270925" y="2381250"/>
              <a:ext cx="252000" cy="3101361"/>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2" name="Rectangle 71"/>
            <p:cNvSpPr/>
            <p:nvPr/>
          </p:nvSpPr>
          <p:spPr>
            <a:xfrm>
              <a:off x="3636911" y="2040731"/>
              <a:ext cx="252000" cy="344188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3" name="Rectangle 72"/>
            <p:cNvSpPr/>
            <p:nvPr/>
          </p:nvSpPr>
          <p:spPr>
            <a:xfrm>
              <a:off x="4002897" y="2721769"/>
              <a:ext cx="252000" cy="2760842"/>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4" name="Rectangle 73"/>
            <p:cNvSpPr/>
            <p:nvPr/>
          </p:nvSpPr>
          <p:spPr>
            <a:xfrm>
              <a:off x="4368883" y="3750469"/>
              <a:ext cx="252000" cy="1732141"/>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5" name="Rectangle 74"/>
            <p:cNvSpPr/>
            <p:nvPr/>
          </p:nvSpPr>
          <p:spPr>
            <a:xfrm>
              <a:off x="4734869" y="3414713"/>
              <a:ext cx="252000" cy="2067897"/>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6" name="Rectangle 75"/>
            <p:cNvSpPr/>
            <p:nvPr/>
          </p:nvSpPr>
          <p:spPr>
            <a:xfrm>
              <a:off x="5100855" y="4798219"/>
              <a:ext cx="252000" cy="684391"/>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7" name="Rectangle 76"/>
            <p:cNvSpPr/>
            <p:nvPr/>
          </p:nvSpPr>
          <p:spPr>
            <a:xfrm>
              <a:off x="5466841" y="4095751"/>
              <a:ext cx="252000" cy="138686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8" name="Rectangle 77"/>
            <p:cNvSpPr/>
            <p:nvPr/>
          </p:nvSpPr>
          <p:spPr>
            <a:xfrm>
              <a:off x="5832827" y="4798219"/>
              <a:ext cx="252000" cy="684391"/>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9" name="Rectangle 78"/>
            <p:cNvSpPr/>
            <p:nvPr/>
          </p:nvSpPr>
          <p:spPr>
            <a:xfrm>
              <a:off x="6198813" y="5133975"/>
              <a:ext cx="252000" cy="348635"/>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0" name="Rectangle 79"/>
            <p:cNvSpPr/>
            <p:nvPr/>
          </p:nvSpPr>
          <p:spPr>
            <a:xfrm>
              <a:off x="6564799" y="5133975"/>
              <a:ext cx="252000" cy="348635"/>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1" name="Rectangle 80"/>
            <p:cNvSpPr/>
            <p:nvPr/>
          </p:nvSpPr>
          <p:spPr>
            <a:xfrm>
              <a:off x="6930784" y="5133975"/>
              <a:ext cx="252000" cy="348635"/>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cxnSp>
          <p:nvCxnSpPr>
            <p:cNvPr id="12" name="Straight Connector 11"/>
            <p:cNvCxnSpPr/>
            <p:nvPr/>
          </p:nvCxnSpPr>
          <p:spPr>
            <a:xfrm>
              <a:off x="1007748" y="5482610"/>
              <a:ext cx="62856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0" y="5847075"/>
            <a:ext cx="9036496" cy="246221"/>
          </a:xfrm>
          <a:prstGeom prst="rect">
            <a:avLst/>
          </a:prstGeom>
        </p:spPr>
        <p:txBody>
          <a:bodyPr wrap="square">
            <a:spAutoFit/>
          </a:bodyPr>
          <a:lstStyle/>
          <a:p>
            <a:pPr algn="ctr"/>
            <a:r>
              <a:rPr lang="en-GB" sz="1000" dirty="0" smtClean="0">
                <a:solidFill>
                  <a:srgbClr val="10253F"/>
                </a:solidFill>
                <a:latin typeface="Frutiger LT Com 55 Roman"/>
              </a:rPr>
              <a:t>RVSWI (</a:t>
            </a:r>
            <a:r>
              <a:rPr lang="en-GB" sz="1000" dirty="0" err="1" smtClean="0">
                <a:solidFill>
                  <a:srgbClr val="10253F"/>
                </a:solidFill>
                <a:latin typeface="Frutiger LT Com 55 Roman"/>
              </a:rPr>
              <a:t>g·m</a:t>
            </a:r>
            <a:r>
              <a:rPr lang="en-GB" sz="1000" dirty="0" smtClean="0">
                <a:solidFill>
                  <a:srgbClr val="10253F"/>
                </a:solidFill>
                <a:latin typeface="Frutiger LT Com 55 Roman"/>
              </a:rPr>
              <a:t>/m</a:t>
            </a:r>
            <a:r>
              <a:rPr lang="en-GB" sz="1000" baseline="30000" dirty="0" smtClean="0">
                <a:solidFill>
                  <a:srgbClr val="10253F"/>
                </a:solidFill>
                <a:latin typeface="Frutiger LT Com 55 Roman"/>
              </a:rPr>
              <a:t>2</a:t>
            </a:r>
            <a:r>
              <a:rPr lang="en-GB" sz="1000" dirty="0" smtClean="0">
                <a:solidFill>
                  <a:srgbClr val="10253F"/>
                </a:solidFill>
                <a:latin typeface="Frutiger LT Com 55 Roman"/>
              </a:rPr>
              <a:t>/beat) = </a:t>
            </a:r>
            <a:r>
              <a:rPr lang="en-GB" sz="1000" dirty="0">
                <a:solidFill>
                  <a:srgbClr val="10253F"/>
                </a:solidFill>
                <a:latin typeface="Frutiger LT Com 55 Roman"/>
              </a:rPr>
              <a:t>(mean </a:t>
            </a:r>
            <a:r>
              <a:rPr lang="en-GB" sz="1000" dirty="0" smtClean="0">
                <a:solidFill>
                  <a:srgbClr val="10253F"/>
                </a:solidFill>
                <a:latin typeface="Frutiger LT Com 55 Roman"/>
              </a:rPr>
              <a:t>PAP – mean </a:t>
            </a:r>
            <a:r>
              <a:rPr lang="en-GB" sz="1000" dirty="0">
                <a:solidFill>
                  <a:srgbClr val="10253F"/>
                </a:solidFill>
                <a:latin typeface="Frutiger LT Com 55 Roman"/>
              </a:rPr>
              <a:t>RAP) </a:t>
            </a:r>
            <a:r>
              <a:rPr lang="en-GB" sz="1000" dirty="0" smtClean="0">
                <a:solidFill>
                  <a:srgbClr val="10253F"/>
                </a:solidFill>
                <a:latin typeface="Frutiger LT Com 55 Roman"/>
              </a:rPr>
              <a:t>× </a:t>
            </a:r>
            <a:r>
              <a:rPr lang="en-GB" sz="1000" dirty="0">
                <a:solidFill>
                  <a:srgbClr val="10253F"/>
                </a:solidFill>
                <a:latin typeface="Frutiger LT Com 55 Roman"/>
              </a:rPr>
              <a:t>(</a:t>
            </a:r>
            <a:r>
              <a:rPr lang="en-GB" sz="1000" dirty="0" smtClean="0">
                <a:solidFill>
                  <a:srgbClr val="10253F"/>
                </a:solidFill>
                <a:latin typeface="Frutiger LT Com 55 Roman"/>
              </a:rPr>
              <a:t>cardiac index/HR</a:t>
            </a:r>
            <a:r>
              <a:rPr lang="en-GB" sz="1000" dirty="0">
                <a:solidFill>
                  <a:srgbClr val="10253F"/>
                </a:solidFill>
                <a:latin typeface="Frutiger LT Com 55 Roman"/>
              </a:rPr>
              <a:t>) </a:t>
            </a:r>
            <a:r>
              <a:rPr lang="en-GB" sz="1000" dirty="0" smtClean="0">
                <a:solidFill>
                  <a:srgbClr val="10253F"/>
                </a:solidFill>
                <a:latin typeface="Frutiger LT Com 55 Roman"/>
              </a:rPr>
              <a:t>× </a:t>
            </a:r>
            <a:r>
              <a:rPr lang="en-GB" sz="1000" dirty="0">
                <a:solidFill>
                  <a:srgbClr val="10253F"/>
                </a:solidFill>
                <a:latin typeface="Frutiger LT Com 55 Roman"/>
              </a:rPr>
              <a:t>0.0136</a:t>
            </a:r>
          </a:p>
        </p:txBody>
      </p:sp>
      <p:sp>
        <p:nvSpPr>
          <p:cNvPr id="82" name="Slide Number Placeholder 5"/>
          <p:cNvSpPr>
            <a:spLocks noGrp="1"/>
          </p:cNvSpPr>
          <p:nvPr>
            <p:ph type="sldNum" sz="quarter" idx="4294967295"/>
          </p:nvPr>
        </p:nvSpPr>
        <p:spPr>
          <a:xfrm>
            <a:off x="8532440" y="6669360"/>
            <a:ext cx="611560" cy="188640"/>
          </a:xfrm>
          <a:prstGeom prst="rect">
            <a:avLst/>
          </a:prstGeom>
        </p:spPr>
        <p:txBody>
          <a:bodyPr vert="horz" lIns="91440" tIns="45720" rIns="91440" bIns="45720" rtlCol="0" anchor="b" anchorCtr="0"/>
          <a:lstStyle>
            <a:lvl1pPr algn="r" fontAlgn="auto">
              <a:spcBef>
                <a:spcPts val="0"/>
              </a:spcBef>
              <a:spcAft>
                <a:spcPts val="0"/>
              </a:spcAft>
              <a:defRPr sz="600">
                <a:solidFill>
                  <a:schemeClr val="tx2">
                    <a:lumMod val="50000"/>
                  </a:schemeClr>
                </a:solidFill>
                <a:latin typeface="Frutiger LT Com 55 Roman" pitchFamily="34" charset="0"/>
                <a:cs typeface="+mn-cs"/>
              </a:defRPr>
            </a:lvl1pPr>
          </a:lstStyle>
          <a:p>
            <a:pPr>
              <a:defRPr/>
            </a:pPr>
            <a:r>
              <a:rPr lang="en-GB" smtClean="0">
                <a:latin typeface="Tahoma" pitchFamily="34" charset="0"/>
                <a:ea typeface="Tahoma" pitchFamily="34" charset="0"/>
                <a:cs typeface="Tahoma" pitchFamily="34" charset="0"/>
              </a:rPr>
              <a:t>Cert Jan 14</a:t>
            </a:r>
            <a:endParaRPr lang="en-GB"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30943261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Reakce </a:t>
            </a:r>
            <a:r>
              <a:rPr lang="en-GB"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RVSWI </a:t>
            </a:r>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na PAH specifickou léčbu</a:t>
            </a:r>
            <a:endPar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a:spLocks noChangeArrowheads="1"/>
          </p:cNvSpPr>
          <p:nvPr/>
        </p:nvSpPr>
        <p:spPr bwMode="auto">
          <a:xfrm>
            <a:off x="611559" y="6165304"/>
            <a:ext cx="6840761" cy="461665"/>
          </a:xfrm>
          <a:prstGeom prst="rect">
            <a:avLst/>
          </a:prstGeom>
          <a:noFill/>
          <a:ln w="9525">
            <a:noFill/>
            <a:miter lim="800000"/>
            <a:headEnd/>
            <a:tailEnd/>
          </a:ln>
        </p:spPr>
        <p:txBody>
          <a:bodyPr wrap="square" anchor="b" anchorCtr="0">
            <a:spAutoFit/>
          </a:bodyPr>
          <a:lstStyle/>
          <a:p>
            <a:pPr eaLnBrk="0" hangingPunct="0">
              <a:defRPr/>
            </a:pPr>
            <a:r>
              <a:rPr lang="en-GB" sz="800" dirty="0" smtClean="0">
                <a:solidFill>
                  <a:srgbClr val="10253F"/>
                </a:solidFill>
                <a:ea typeface="Tahoma" pitchFamily="34" charset="0"/>
                <a:cs typeface="Tahoma" pitchFamily="34" charset="0"/>
              </a:rPr>
              <a:t>PAH, pulmonary arterial hypertension; RVSWI, right ventricular stroke work index</a:t>
            </a:r>
          </a:p>
          <a:p>
            <a:pPr eaLnBrk="0" hangingPunct="0">
              <a:defRPr/>
            </a:pPr>
            <a:endParaRPr lang="en-GB" sz="800" dirty="0">
              <a:solidFill>
                <a:srgbClr val="10253F"/>
              </a:solidFill>
              <a:ea typeface="Tahoma" pitchFamily="34" charset="0"/>
              <a:cs typeface="Tahoma" pitchFamily="34" charset="0"/>
            </a:endParaRPr>
          </a:p>
          <a:p>
            <a:pPr eaLnBrk="0" hangingPunct="0">
              <a:defRPr/>
            </a:pPr>
            <a:r>
              <a:rPr lang="en-GB" sz="800" dirty="0" err="1" smtClean="0">
                <a:solidFill>
                  <a:srgbClr val="10253F"/>
                </a:solidFill>
                <a:ea typeface="Tahoma" pitchFamily="34" charset="0"/>
                <a:cs typeface="Tahoma" pitchFamily="34" charset="0"/>
              </a:rPr>
              <a:t>Brittain</a:t>
            </a:r>
            <a:r>
              <a:rPr lang="en-GB" sz="800" dirty="0" smtClean="0">
                <a:solidFill>
                  <a:srgbClr val="10253F"/>
                </a:solidFill>
                <a:ea typeface="Tahoma" pitchFamily="34" charset="0"/>
                <a:cs typeface="Tahoma" pitchFamily="34" charset="0"/>
              </a:rPr>
              <a:t> </a:t>
            </a:r>
            <a:r>
              <a:rPr lang="en-GB" sz="800" dirty="0">
                <a:solidFill>
                  <a:srgbClr val="10253F"/>
                </a:solidFill>
                <a:ea typeface="Tahoma" pitchFamily="34" charset="0"/>
                <a:cs typeface="Tahoma" pitchFamily="34" charset="0"/>
              </a:rPr>
              <a:t>et al. </a:t>
            </a:r>
            <a:r>
              <a:rPr lang="en-GB" sz="800" i="1" dirty="0">
                <a:solidFill>
                  <a:srgbClr val="10253F"/>
                </a:solidFill>
                <a:ea typeface="Tahoma" pitchFamily="34" charset="0"/>
                <a:cs typeface="Tahoma" pitchFamily="34" charset="0"/>
              </a:rPr>
              <a:t>JACC Heart Fail</a:t>
            </a:r>
            <a:r>
              <a:rPr lang="en-GB" sz="800" dirty="0">
                <a:solidFill>
                  <a:srgbClr val="10253F"/>
                </a:solidFill>
                <a:ea typeface="Tahoma" pitchFamily="34" charset="0"/>
                <a:cs typeface="Tahoma" pitchFamily="34" charset="0"/>
              </a:rPr>
              <a:t>. 2013;1:300-307</a:t>
            </a:r>
          </a:p>
        </p:txBody>
      </p:sp>
      <p:cxnSp>
        <p:nvCxnSpPr>
          <p:cNvPr id="8" name="Straight Connector 7"/>
          <p:cNvCxnSpPr/>
          <p:nvPr/>
        </p:nvCxnSpPr>
        <p:spPr>
          <a:xfrm flipV="1">
            <a:off x="1866887" y="1803647"/>
            <a:ext cx="0" cy="368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631056" y="3504628"/>
            <a:ext cx="3678964" cy="276999"/>
          </a:xfrm>
          <a:prstGeom prst="rect">
            <a:avLst/>
          </a:prstGeom>
          <a:noFill/>
          <a:ln>
            <a:noFill/>
          </a:ln>
        </p:spPr>
        <p:txBody>
          <a:bodyPr wrap="square" lIns="0" tIns="0" rIns="0" bIns="0" rtlCol="0">
            <a:spAutoFit/>
          </a:bodyPr>
          <a:lstStyle/>
          <a:p>
            <a:pPr algn="ctr"/>
            <a:r>
              <a:rPr lang="en-GB" b="1" dirty="0">
                <a:solidFill>
                  <a:srgbClr val="10253F"/>
                </a:solidFill>
                <a:ea typeface="Tahoma" pitchFamily="34" charset="0"/>
                <a:cs typeface="Tahoma" pitchFamily="34" charset="0"/>
              </a:rPr>
              <a:t>RVSWI </a:t>
            </a:r>
            <a:r>
              <a:rPr lang="en-GB" dirty="0">
                <a:solidFill>
                  <a:srgbClr val="10253F"/>
                </a:solidFill>
                <a:ea typeface="Tahoma" pitchFamily="34" charset="0"/>
                <a:cs typeface="Tahoma" pitchFamily="34" charset="0"/>
              </a:rPr>
              <a:t>(</a:t>
            </a:r>
            <a:r>
              <a:rPr lang="en-GB" dirty="0" err="1">
                <a:solidFill>
                  <a:srgbClr val="10253F"/>
                </a:solidFill>
                <a:ea typeface="Tahoma" pitchFamily="34" charset="0"/>
                <a:cs typeface="Tahoma" pitchFamily="34" charset="0"/>
              </a:rPr>
              <a:t>g·m</a:t>
            </a:r>
            <a:r>
              <a:rPr lang="en-GB" dirty="0">
                <a:solidFill>
                  <a:srgbClr val="10253F"/>
                </a:solidFill>
                <a:ea typeface="Tahoma" pitchFamily="34" charset="0"/>
                <a:cs typeface="Tahoma" pitchFamily="34" charset="0"/>
              </a:rPr>
              <a:t>/m</a:t>
            </a:r>
            <a:r>
              <a:rPr lang="en-GB" baseline="30000" dirty="0">
                <a:solidFill>
                  <a:srgbClr val="10253F"/>
                </a:solidFill>
                <a:ea typeface="Tahoma" pitchFamily="34" charset="0"/>
                <a:cs typeface="Tahoma" pitchFamily="34" charset="0"/>
              </a:rPr>
              <a:t>2</a:t>
            </a:r>
            <a:r>
              <a:rPr lang="en-GB" dirty="0">
                <a:solidFill>
                  <a:srgbClr val="10253F"/>
                </a:solidFill>
                <a:ea typeface="Tahoma" pitchFamily="34" charset="0"/>
                <a:cs typeface="Tahoma" pitchFamily="34" charset="0"/>
              </a:rPr>
              <a:t>/beat)</a:t>
            </a:r>
          </a:p>
        </p:txBody>
      </p:sp>
      <p:cxnSp>
        <p:nvCxnSpPr>
          <p:cNvPr id="11" name="Straight Connector 10"/>
          <p:cNvCxnSpPr/>
          <p:nvPr/>
        </p:nvCxnSpPr>
        <p:spPr>
          <a:xfrm>
            <a:off x="1794887" y="180364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16933" y="1680537"/>
            <a:ext cx="292820" cy="246221"/>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40</a:t>
            </a:r>
          </a:p>
        </p:txBody>
      </p:sp>
      <p:sp>
        <p:nvSpPr>
          <p:cNvPr id="14" name="TextBox 13"/>
          <p:cNvSpPr txBox="1"/>
          <p:nvPr/>
        </p:nvSpPr>
        <p:spPr>
          <a:xfrm>
            <a:off x="2266489" y="5589240"/>
            <a:ext cx="1945471" cy="276999"/>
          </a:xfrm>
          <a:prstGeom prst="rect">
            <a:avLst/>
          </a:prstGeom>
          <a:noFill/>
          <a:ln>
            <a:noFill/>
          </a:ln>
        </p:spPr>
        <p:txBody>
          <a:bodyPr wrap="square" lIns="0" tIns="0" rIns="0" bIns="0" rtlCol="0">
            <a:spAutoFit/>
          </a:bodyPr>
          <a:lstStyle/>
          <a:p>
            <a:pPr algn="ctr"/>
            <a:r>
              <a:rPr lang="cs-CZ" b="1" dirty="0" smtClean="0">
                <a:solidFill>
                  <a:srgbClr val="10253F"/>
                </a:solidFill>
                <a:ea typeface="Tahoma" pitchFamily="34" charset="0"/>
                <a:cs typeface="Tahoma" pitchFamily="34" charset="0"/>
              </a:rPr>
              <a:t>Před PAH terapií</a:t>
            </a:r>
            <a:endParaRPr lang="en-GB" b="1" dirty="0" smtClean="0">
              <a:solidFill>
                <a:srgbClr val="10253F"/>
              </a:solidFill>
              <a:ea typeface="Tahoma" pitchFamily="34" charset="0"/>
              <a:cs typeface="Tahoma" pitchFamily="34" charset="0"/>
            </a:endParaRPr>
          </a:p>
        </p:txBody>
      </p:sp>
      <p:sp>
        <p:nvSpPr>
          <p:cNvPr id="15" name="TextBox 14"/>
          <p:cNvSpPr txBox="1"/>
          <p:nvPr/>
        </p:nvSpPr>
        <p:spPr>
          <a:xfrm>
            <a:off x="5337952" y="5589240"/>
            <a:ext cx="1407041" cy="553998"/>
          </a:xfrm>
          <a:prstGeom prst="rect">
            <a:avLst/>
          </a:prstGeom>
          <a:noFill/>
          <a:ln>
            <a:noFill/>
          </a:ln>
        </p:spPr>
        <p:txBody>
          <a:bodyPr wrap="square" lIns="0" tIns="0" rIns="0" bIns="0" rtlCol="0">
            <a:spAutoFit/>
          </a:bodyPr>
          <a:lstStyle/>
          <a:p>
            <a:pPr algn="ctr"/>
            <a:r>
              <a:rPr lang="cs-CZ" b="1" dirty="0" smtClean="0">
                <a:solidFill>
                  <a:srgbClr val="10253F"/>
                </a:solidFill>
                <a:ea typeface="Tahoma" pitchFamily="34" charset="0"/>
                <a:cs typeface="Tahoma" pitchFamily="34" charset="0"/>
              </a:rPr>
              <a:t>Po léčbě (15,6 m)</a:t>
            </a:r>
            <a:endParaRPr lang="en-GB" b="1" dirty="0" smtClean="0">
              <a:solidFill>
                <a:srgbClr val="10253F"/>
              </a:solidFill>
              <a:ea typeface="Tahoma" pitchFamily="34" charset="0"/>
              <a:cs typeface="Tahoma" pitchFamily="34" charset="0"/>
            </a:endParaRPr>
          </a:p>
        </p:txBody>
      </p:sp>
      <p:cxnSp>
        <p:nvCxnSpPr>
          <p:cNvPr id="16" name="Straight Connector 15"/>
          <p:cNvCxnSpPr/>
          <p:nvPr/>
        </p:nvCxnSpPr>
        <p:spPr>
          <a:xfrm rot="5400000">
            <a:off x="6013659"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28076" y="5518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16933" y="2600876"/>
            <a:ext cx="292820" cy="246221"/>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30</a:t>
            </a:r>
          </a:p>
        </p:txBody>
      </p:sp>
      <p:sp>
        <p:nvSpPr>
          <p:cNvPr id="20" name="TextBox 19"/>
          <p:cNvSpPr txBox="1"/>
          <p:nvPr/>
        </p:nvSpPr>
        <p:spPr>
          <a:xfrm>
            <a:off x="1416933" y="3521215"/>
            <a:ext cx="292820" cy="246221"/>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20</a:t>
            </a:r>
          </a:p>
        </p:txBody>
      </p:sp>
      <p:sp>
        <p:nvSpPr>
          <p:cNvPr id="21" name="TextBox 20"/>
          <p:cNvSpPr txBox="1"/>
          <p:nvPr/>
        </p:nvSpPr>
        <p:spPr>
          <a:xfrm>
            <a:off x="1416933" y="4441554"/>
            <a:ext cx="292820" cy="246221"/>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10</a:t>
            </a:r>
          </a:p>
        </p:txBody>
      </p:sp>
      <p:sp>
        <p:nvSpPr>
          <p:cNvPr id="22" name="TextBox 21"/>
          <p:cNvSpPr txBox="1"/>
          <p:nvPr/>
        </p:nvSpPr>
        <p:spPr>
          <a:xfrm>
            <a:off x="1416933" y="5361893"/>
            <a:ext cx="292820" cy="246221"/>
          </a:xfrm>
          <a:prstGeom prst="rect">
            <a:avLst/>
          </a:prstGeom>
          <a:noFill/>
          <a:ln>
            <a:noFill/>
          </a:ln>
        </p:spPr>
        <p:txBody>
          <a:bodyPr wrap="square" lIns="0" tIns="0" rIns="0" bIns="0" rtlCol="0">
            <a:spAutoFit/>
          </a:bodyPr>
          <a:lstStyle/>
          <a:p>
            <a:pPr algn="r"/>
            <a:r>
              <a:rPr lang="en-GB" sz="1600" dirty="0" smtClean="0">
                <a:solidFill>
                  <a:srgbClr val="10253F"/>
                </a:solidFill>
                <a:ea typeface="Tahoma" pitchFamily="34" charset="0"/>
                <a:cs typeface="Tahoma" pitchFamily="34" charset="0"/>
              </a:rPr>
              <a:t>0</a:t>
            </a:r>
          </a:p>
        </p:txBody>
      </p:sp>
      <p:cxnSp>
        <p:nvCxnSpPr>
          <p:cNvPr id="23" name="Straight Connector 22"/>
          <p:cNvCxnSpPr/>
          <p:nvPr/>
        </p:nvCxnSpPr>
        <p:spPr>
          <a:xfrm>
            <a:off x="1794887" y="2723388"/>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94887" y="364312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94887" y="456287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94887" y="548261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57078" y="5482610"/>
            <a:ext cx="559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199085" y="251671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31" name="Oval 30"/>
          <p:cNvSpPr/>
          <p:nvPr/>
        </p:nvSpPr>
        <p:spPr>
          <a:xfrm>
            <a:off x="3309193" y="2673874"/>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32" name="Oval 31"/>
          <p:cNvSpPr/>
          <p:nvPr/>
        </p:nvSpPr>
        <p:spPr>
          <a:xfrm>
            <a:off x="3088975" y="2811985"/>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33" name="Oval 32"/>
          <p:cNvSpPr/>
          <p:nvPr/>
        </p:nvSpPr>
        <p:spPr>
          <a:xfrm>
            <a:off x="3083647" y="297391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34" name="Oval 33"/>
          <p:cNvSpPr/>
          <p:nvPr/>
        </p:nvSpPr>
        <p:spPr>
          <a:xfrm>
            <a:off x="3309197" y="3097733"/>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35" name="Oval 34"/>
          <p:cNvSpPr/>
          <p:nvPr/>
        </p:nvSpPr>
        <p:spPr>
          <a:xfrm>
            <a:off x="3533034" y="3254896"/>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36" name="Oval 35"/>
          <p:cNvSpPr/>
          <p:nvPr/>
        </p:nvSpPr>
        <p:spPr>
          <a:xfrm>
            <a:off x="3752111" y="3242120"/>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37" name="Oval 36"/>
          <p:cNvSpPr/>
          <p:nvPr/>
        </p:nvSpPr>
        <p:spPr>
          <a:xfrm>
            <a:off x="2637310" y="3247453"/>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38" name="Oval 37"/>
          <p:cNvSpPr/>
          <p:nvPr/>
        </p:nvSpPr>
        <p:spPr>
          <a:xfrm>
            <a:off x="2861152" y="3285552"/>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39" name="Oval 38"/>
          <p:cNvSpPr/>
          <p:nvPr/>
        </p:nvSpPr>
        <p:spPr>
          <a:xfrm>
            <a:off x="3089755" y="3356985"/>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0" name="Oval 39"/>
          <p:cNvSpPr/>
          <p:nvPr/>
        </p:nvSpPr>
        <p:spPr>
          <a:xfrm>
            <a:off x="3304073" y="333851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1" name="Oval 40"/>
          <p:cNvSpPr/>
          <p:nvPr/>
        </p:nvSpPr>
        <p:spPr>
          <a:xfrm>
            <a:off x="2637877" y="349091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2" name="Oval 41"/>
          <p:cNvSpPr/>
          <p:nvPr/>
        </p:nvSpPr>
        <p:spPr>
          <a:xfrm>
            <a:off x="3078884" y="3648074"/>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3" name="Oval 42"/>
          <p:cNvSpPr/>
          <p:nvPr/>
        </p:nvSpPr>
        <p:spPr>
          <a:xfrm>
            <a:off x="3309197" y="3645024"/>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4" name="Oval 43"/>
          <p:cNvSpPr/>
          <p:nvPr/>
        </p:nvSpPr>
        <p:spPr>
          <a:xfrm>
            <a:off x="3525221" y="3577779"/>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5" name="Oval 44"/>
          <p:cNvSpPr/>
          <p:nvPr/>
        </p:nvSpPr>
        <p:spPr>
          <a:xfrm>
            <a:off x="3751334" y="3515297"/>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6" name="Oval 45"/>
          <p:cNvSpPr/>
          <p:nvPr/>
        </p:nvSpPr>
        <p:spPr>
          <a:xfrm>
            <a:off x="2858097" y="3520060"/>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7" name="Oval 46"/>
          <p:cNvSpPr/>
          <p:nvPr/>
        </p:nvSpPr>
        <p:spPr>
          <a:xfrm>
            <a:off x="2411760" y="3769420"/>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8" name="Oval 47"/>
          <p:cNvSpPr/>
          <p:nvPr/>
        </p:nvSpPr>
        <p:spPr>
          <a:xfrm>
            <a:off x="2411760" y="4470453"/>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49" name="Oval 48"/>
          <p:cNvSpPr/>
          <p:nvPr/>
        </p:nvSpPr>
        <p:spPr>
          <a:xfrm>
            <a:off x="2637310" y="4509683"/>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0" name="Oval 49"/>
          <p:cNvSpPr/>
          <p:nvPr/>
        </p:nvSpPr>
        <p:spPr>
          <a:xfrm>
            <a:off x="2862860" y="4566839"/>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1" name="Oval 50"/>
          <p:cNvSpPr/>
          <p:nvPr/>
        </p:nvSpPr>
        <p:spPr>
          <a:xfrm>
            <a:off x="3083647" y="4609706"/>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2" name="Oval 51"/>
          <p:cNvSpPr/>
          <p:nvPr/>
        </p:nvSpPr>
        <p:spPr>
          <a:xfrm>
            <a:off x="3084210" y="499356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3" name="Oval 52"/>
          <p:cNvSpPr/>
          <p:nvPr/>
        </p:nvSpPr>
        <p:spPr>
          <a:xfrm>
            <a:off x="3309197" y="4801915"/>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4" name="Oval 53"/>
          <p:cNvSpPr/>
          <p:nvPr/>
        </p:nvSpPr>
        <p:spPr>
          <a:xfrm>
            <a:off x="3309760" y="4638847"/>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5" name="Oval 54"/>
          <p:cNvSpPr/>
          <p:nvPr/>
        </p:nvSpPr>
        <p:spPr>
          <a:xfrm>
            <a:off x="3529984" y="458589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6" name="Oval 55"/>
          <p:cNvSpPr/>
          <p:nvPr/>
        </p:nvSpPr>
        <p:spPr>
          <a:xfrm>
            <a:off x="3751334" y="4562076"/>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7" name="Oval 56"/>
          <p:cNvSpPr/>
          <p:nvPr/>
        </p:nvSpPr>
        <p:spPr>
          <a:xfrm>
            <a:off x="3981647" y="4480542"/>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8" name="Oval 57"/>
          <p:cNvSpPr/>
          <p:nvPr/>
        </p:nvSpPr>
        <p:spPr>
          <a:xfrm>
            <a:off x="3976884" y="3736084"/>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59" name="Oval 58"/>
          <p:cNvSpPr/>
          <p:nvPr/>
        </p:nvSpPr>
        <p:spPr>
          <a:xfrm>
            <a:off x="3756097" y="377475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0" name="Oval 59"/>
          <p:cNvSpPr/>
          <p:nvPr/>
        </p:nvSpPr>
        <p:spPr>
          <a:xfrm>
            <a:off x="3525786" y="3836666"/>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1" name="Oval 60"/>
          <p:cNvSpPr/>
          <p:nvPr/>
        </p:nvSpPr>
        <p:spPr>
          <a:xfrm>
            <a:off x="3309760" y="3894952"/>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2" name="Oval 61"/>
          <p:cNvSpPr/>
          <p:nvPr/>
        </p:nvSpPr>
        <p:spPr>
          <a:xfrm>
            <a:off x="2637877" y="3832472"/>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3" name="Oval 62"/>
          <p:cNvSpPr/>
          <p:nvPr/>
        </p:nvSpPr>
        <p:spPr>
          <a:xfrm>
            <a:off x="2862860" y="3861048"/>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4" name="Oval 63"/>
          <p:cNvSpPr/>
          <p:nvPr/>
        </p:nvSpPr>
        <p:spPr>
          <a:xfrm>
            <a:off x="3088410" y="3899147"/>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5" name="Oval 64"/>
          <p:cNvSpPr/>
          <p:nvPr/>
        </p:nvSpPr>
        <p:spPr>
          <a:xfrm>
            <a:off x="3193183" y="4359778"/>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6" name="Oval 65"/>
          <p:cNvSpPr/>
          <p:nvPr/>
        </p:nvSpPr>
        <p:spPr>
          <a:xfrm>
            <a:off x="3355109" y="4350815"/>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7" name="Oval 66"/>
          <p:cNvSpPr/>
          <p:nvPr/>
        </p:nvSpPr>
        <p:spPr>
          <a:xfrm>
            <a:off x="3512272" y="4331763"/>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8" name="Oval 67"/>
          <p:cNvSpPr/>
          <p:nvPr/>
        </p:nvSpPr>
        <p:spPr>
          <a:xfrm>
            <a:off x="3674198" y="4274044"/>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9" name="Oval 68"/>
          <p:cNvSpPr/>
          <p:nvPr/>
        </p:nvSpPr>
        <p:spPr>
          <a:xfrm>
            <a:off x="3836124" y="4250229"/>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0" name="Oval 69"/>
          <p:cNvSpPr/>
          <p:nvPr/>
        </p:nvSpPr>
        <p:spPr>
          <a:xfrm>
            <a:off x="4002813" y="4202036"/>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1" name="Oval 70"/>
          <p:cNvSpPr/>
          <p:nvPr/>
        </p:nvSpPr>
        <p:spPr>
          <a:xfrm>
            <a:off x="3036017" y="4340147"/>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2" name="Oval 71"/>
          <p:cNvSpPr/>
          <p:nvPr/>
        </p:nvSpPr>
        <p:spPr>
          <a:xfrm>
            <a:off x="2387945" y="4149080"/>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3" name="Oval 72"/>
          <p:cNvSpPr/>
          <p:nvPr/>
        </p:nvSpPr>
        <p:spPr>
          <a:xfrm>
            <a:off x="2549871" y="422585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4" name="Oval 73"/>
          <p:cNvSpPr/>
          <p:nvPr/>
        </p:nvSpPr>
        <p:spPr>
          <a:xfrm>
            <a:off x="2707034" y="426928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5" name="Oval 74"/>
          <p:cNvSpPr/>
          <p:nvPr/>
        </p:nvSpPr>
        <p:spPr>
          <a:xfrm>
            <a:off x="2873723" y="4288333"/>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6" name="Oval 75"/>
          <p:cNvSpPr/>
          <p:nvPr/>
        </p:nvSpPr>
        <p:spPr>
          <a:xfrm>
            <a:off x="2378419" y="3976486"/>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7" name="Oval 76"/>
          <p:cNvSpPr/>
          <p:nvPr/>
        </p:nvSpPr>
        <p:spPr>
          <a:xfrm>
            <a:off x="2516530" y="400030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8" name="Oval 77"/>
          <p:cNvSpPr/>
          <p:nvPr/>
        </p:nvSpPr>
        <p:spPr>
          <a:xfrm>
            <a:off x="2645115" y="4033642"/>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9" name="Oval 78"/>
          <p:cNvSpPr/>
          <p:nvPr/>
        </p:nvSpPr>
        <p:spPr>
          <a:xfrm>
            <a:off x="2787989" y="4082398"/>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0" name="Oval 79"/>
          <p:cNvSpPr/>
          <p:nvPr/>
        </p:nvSpPr>
        <p:spPr>
          <a:xfrm>
            <a:off x="2930863" y="4096124"/>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1" name="Oval 80"/>
          <p:cNvSpPr/>
          <p:nvPr/>
        </p:nvSpPr>
        <p:spPr>
          <a:xfrm>
            <a:off x="3059448" y="4101450"/>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2" name="Oval 81"/>
          <p:cNvSpPr/>
          <p:nvPr/>
        </p:nvSpPr>
        <p:spPr>
          <a:xfrm>
            <a:off x="3197559" y="413479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3" name="Oval 82"/>
          <p:cNvSpPr/>
          <p:nvPr/>
        </p:nvSpPr>
        <p:spPr>
          <a:xfrm>
            <a:off x="3335670" y="4100887"/>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4" name="Oval 83"/>
          <p:cNvSpPr/>
          <p:nvPr/>
        </p:nvSpPr>
        <p:spPr>
          <a:xfrm>
            <a:off x="3473781" y="4091361"/>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5" name="Oval 84"/>
          <p:cNvSpPr/>
          <p:nvPr/>
        </p:nvSpPr>
        <p:spPr>
          <a:xfrm>
            <a:off x="3607129" y="4077072"/>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6" name="Oval 85"/>
          <p:cNvSpPr/>
          <p:nvPr/>
        </p:nvSpPr>
        <p:spPr>
          <a:xfrm>
            <a:off x="3740477" y="4019353"/>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7" name="Oval 86"/>
          <p:cNvSpPr/>
          <p:nvPr/>
        </p:nvSpPr>
        <p:spPr>
          <a:xfrm>
            <a:off x="3873825" y="3981249"/>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8" name="Oval 87"/>
          <p:cNvSpPr/>
          <p:nvPr/>
        </p:nvSpPr>
        <p:spPr>
          <a:xfrm>
            <a:off x="4011936" y="3971723"/>
            <a:ext cx="144016" cy="14401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9" name="Oval 88"/>
          <p:cNvSpPr/>
          <p:nvPr/>
        </p:nvSpPr>
        <p:spPr>
          <a:xfrm>
            <a:off x="5205783" y="4365104"/>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0" name="Oval 89"/>
          <p:cNvSpPr/>
          <p:nvPr/>
        </p:nvSpPr>
        <p:spPr>
          <a:xfrm>
            <a:off x="5426004" y="4398441"/>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1" name="Oval 90"/>
          <p:cNvSpPr/>
          <p:nvPr/>
        </p:nvSpPr>
        <p:spPr>
          <a:xfrm>
            <a:off x="5649843" y="441329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2" name="Oval 91"/>
          <p:cNvSpPr/>
          <p:nvPr/>
        </p:nvSpPr>
        <p:spPr>
          <a:xfrm>
            <a:off x="5868925" y="4490068"/>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3" name="Oval 92"/>
          <p:cNvSpPr/>
          <p:nvPr/>
        </p:nvSpPr>
        <p:spPr>
          <a:xfrm>
            <a:off x="5983584" y="4723433"/>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4" name="Oval 93"/>
          <p:cNvSpPr/>
          <p:nvPr/>
        </p:nvSpPr>
        <p:spPr>
          <a:xfrm>
            <a:off x="6097882" y="4494264"/>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5" name="Oval 94"/>
          <p:cNvSpPr/>
          <p:nvPr/>
        </p:nvSpPr>
        <p:spPr>
          <a:xfrm>
            <a:off x="6316958" y="4451401"/>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6" name="Oval 95"/>
          <p:cNvSpPr/>
          <p:nvPr/>
        </p:nvSpPr>
        <p:spPr>
          <a:xfrm>
            <a:off x="6540031" y="4403208"/>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7" name="Oval 96"/>
          <p:cNvSpPr/>
          <p:nvPr/>
        </p:nvSpPr>
        <p:spPr>
          <a:xfrm>
            <a:off x="6760818" y="4379393"/>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8" name="Oval 97"/>
          <p:cNvSpPr/>
          <p:nvPr/>
        </p:nvSpPr>
        <p:spPr>
          <a:xfrm>
            <a:off x="5988345" y="2171523"/>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9" name="Oval 98"/>
          <p:cNvSpPr/>
          <p:nvPr/>
        </p:nvSpPr>
        <p:spPr>
          <a:xfrm>
            <a:off x="5983582" y="2588719"/>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0" name="Oval 99"/>
          <p:cNvSpPr/>
          <p:nvPr/>
        </p:nvSpPr>
        <p:spPr>
          <a:xfrm>
            <a:off x="5531919" y="272206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1" name="Oval 100"/>
          <p:cNvSpPr/>
          <p:nvPr/>
        </p:nvSpPr>
        <p:spPr>
          <a:xfrm>
            <a:off x="5757469" y="2864941"/>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2" name="Oval 101"/>
          <p:cNvSpPr/>
          <p:nvPr/>
        </p:nvSpPr>
        <p:spPr>
          <a:xfrm>
            <a:off x="5983586" y="2881513"/>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3" name="Oval 102"/>
          <p:cNvSpPr/>
          <p:nvPr/>
        </p:nvSpPr>
        <p:spPr>
          <a:xfrm>
            <a:off x="6208569" y="2723209"/>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4" name="Oval 103"/>
          <p:cNvSpPr/>
          <p:nvPr/>
        </p:nvSpPr>
        <p:spPr>
          <a:xfrm>
            <a:off x="6432406" y="2690433"/>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5" name="Oval 104"/>
          <p:cNvSpPr/>
          <p:nvPr/>
        </p:nvSpPr>
        <p:spPr>
          <a:xfrm>
            <a:off x="5205783" y="3212976"/>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6" name="Oval 105"/>
          <p:cNvSpPr/>
          <p:nvPr/>
        </p:nvSpPr>
        <p:spPr>
          <a:xfrm>
            <a:off x="5426004" y="306419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7" name="Oval 106"/>
          <p:cNvSpPr/>
          <p:nvPr/>
        </p:nvSpPr>
        <p:spPr>
          <a:xfrm>
            <a:off x="5426571" y="3273748"/>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8" name="Oval 107"/>
          <p:cNvSpPr/>
          <p:nvPr/>
        </p:nvSpPr>
        <p:spPr>
          <a:xfrm>
            <a:off x="5426570" y="3458144"/>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09" name="Oval 108"/>
          <p:cNvSpPr/>
          <p:nvPr/>
        </p:nvSpPr>
        <p:spPr>
          <a:xfrm>
            <a:off x="5647357" y="3150494"/>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0" name="Oval 109"/>
          <p:cNvSpPr/>
          <p:nvPr/>
        </p:nvSpPr>
        <p:spPr>
          <a:xfrm>
            <a:off x="5647357" y="3323651"/>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1" name="Oval 110"/>
          <p:cNvSpPr/>
          <p:nvPr/>
        </p:nvSpPr>
        <p:spPr>
          <a:xfrm>
            <a:off x="5868144" y="3174309"/>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2" name="Oval 111"/>
          <p:cNvSpPr/>
          <p:nvPr/>
        </p:nvSpPr>
        <p:spPr>
          <a:xfrm>
            <a:off x="6093694" y="315525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3" name="Oval 112"/>
          <p:cNvSpPr/>
          <p:nvPr/>
        </p:nvSpPr>
        <p:spPr>
          <a:xfrm>
            <a:off x="6314481" y="3073723"/>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4" name="Oval 113"/>
          <p:cNvSpPr/>
          <p:nvPr/>
        </p:nvSpPr>
        <p:spPr>
          <a:xfrm>
            <a:off x="6540031" y="306419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5" name="Oval 114"/>
          <p:cNvSpPr/>
          <p:nvPr/>
        </p:nvSpPr>
        <p:spPr>
          <a:xfrm>
            <a:off x="6760818" y="3254701"/>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6" name="Oval 115"/>
          <p:cNvSpPr/>
          <p:nvPr/>
        </p:nvSpPr>
        <p:spPr>
          <a:xfrm>
            <a:off x="6540031" y="3304599"/>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7" name="Oval 116"/>
          <p:cNvSpPr/>
          <p:nvPr/>
        </p:nvSpPr>
        <p:spPr>
          <a:xfrm>
            <a:off x="6540594" y="3456999"/>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8" name="Oval 117"/>
          <p:cNvSpPr/>
          <p:nvPr/>
        </p:nvSpPr>
        <p:spPr>
          <a:xfrm>
            <a:off x="6319244" y="351529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19" name="Oval 118"/>
          <p:cNvSpPr/>
          <p:nvPr/>
        </p:nvSpPr>
        <p:spPr>
          <a:xfrm>
            <a:off x="6314481" y="3356992"/>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0" name="Oval 119"/>
          <p:cNvSpPr/>
          <p:nvPr/>
        </p:nvSpPr>
        <p:spPr>
          <a:xfrm>
            <a:off x="5868144" y="3376044"/>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1" name="Oval 120"/>
          <p:cNvSpPr/>
          <p:nvPr/>
        </p:nvSpPr>
        <p:spPr>
          <a:xfrm>
            <a:off x="6093694" y="3429000"/>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2" name="Oval 121"/>
          <p:cNvSpPr/>
          <p:nvPr/>
        </p:nvSpPr>
        <p:spPr>
          <a:xfrm>
            <a:off x="5177205" y="4014590"/>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3" name="Oval 122"/>
          <p:cNvSpPr/>
          <p:nvPr/>
        </p:nvSpPr>
        <p:spPr>
          <a:xfrm>
            <a:off x="5334368" y="405325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4" name="Oval 123"/>
          <p:cNvSpPr/>
          <p:nvPr/>
        </p:nvSpPr>
        <p:spPr>
          <a:xfrm>
            <a:off x="5496294" y="4096124"/>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5" name="Oval 124"/>
          <p:cNvSpPr/>
          <p:nvPr/>
        </p:nvSpPr>
        <p:spPr>
          <a:xfrm>
            <a:off x="5658220" y="4139554"/>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6" name="Oval 125"/>
          <p:cNvSpPr/>
          <p:nvPr/>
        </p:nvSpPr>
        <p:spPr>
          <a:xfrm>
            <a:off x="5820146" y="4153843"/>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7" name="Oval 126"/>
          <p:cNvSpPr/>
          <p:nvPr/>
        </p:nvSpPr>
        <p:spPr>
          <a:xfrm>
            <a:off x="5977309" y="4221088"/>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8" name="Oval 127"/>
          <p:cNvSpPr/>
          <p:nvPr/>
        </p:nvSpPr>
        <p:spPr>
          <a:xfrm>
            <a:off x="6143998" y="418774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29" name="Oval 128"/>
          <p:cNvSpPr/>
          <p:nvPr/>
        </p:nvSpPr>
        <p:spPr>
          <a:xfrm>
            <a:off x="6301161" y="4149080"/>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0" name="Oval 129"/>
          <p:cNvSpPr/>
          <p:nvPr/>
        </p:nvSpPr>
        <p:spPr>
          <a:xfrm>
            <a:off x="6467850" y="4125265"/>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1" name="Oval 130"/>
          <p:cNvSpPr/>
          <p:nvPr/>
        </p:nvSpPr>
        <p:spPr>
          <a:xfrm>
            <a:off x="6620250" y="410088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2" name="Oval 131"/>
          <p:cNvSpPr/>
          <p:nvPr/>
        </p:nvSpPr>
        <p:spPr>
          <a:xfrm>
            <a:off x="6786939" y="4043168"/>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3" name="Oval 132"/>
          <p:cNvSpPr/>
          <p:nvPr/>
        </p:nvSpPr>
        <p:spPr>
          <a:xfrm>
            <a:off x="5646790" y="3621209"/>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4" name="Oval 133"/>
          <p:cNvSpPr/>
          <p:nvPr/>
        </p:nvSpPr>
        <p:spPr>
          <a:xfrm>
            <a:off x="5877670" y="3649787"/>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5" name="Oval 134"/>
          <p:cNvSpPr/>
          <p:nvPr/>
        </p:nvSpPr>
        <p:spPr>
          <a:xfrm>
            <a:off x="6093694" y="3630735"/>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6" name="Oval 135"/>
          <p:cNvSpPr/>
          <p:nvPr/>
        </p:nvSpPr>
        <p:spPr>
          <a:xfrm>
            <a:off x="5177206" y="3702168"/>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7" name="Oval 136"/>
          <p:cNvSpPr/>
          <p:nvPr/>
        </p:nvSpPr>
        <p:spPr>
          <a:xfrm>
            <a:off x="5334369" y="3731321"/>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8" name="Oval 137"/>
          <p:cNvSpPr/>
          <p:nvPr/>
        </p:nvSpPr>
        <p:spPr>
          <a:xfrm>
            <a:off x="5496295" y="3755699"/>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39" name="Oval 138"/>
          <p:cNvSpPr/>
          <p:nvPr/>
        </p:nvSpPr>
        <p:spPr>
          <a:xfrm>
            <a:off x="5653458" y="3812855"/>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40" name="Oval 139"/>
          <p:cNvSpPr/>
          <p:nvPr/>
        </p:nvSpPr>
        <p:spPr>
          <a:xfrm>
            <a:off x="5815384" y="3894952"/>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41" name="Oval 140"/>
          <p:cNvSpPr/>
          <p:nvPr/>
        </p:nvSpPr>
        <p:spPr>
          <a:xfrm>
            <a:off x="5977310" y="3923530"/>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42" name="Oval 141"/>
          <p:cNvSpPr/>
          <p:nvPr/>
        </p:nvSpPr>
        <p:spPr>
          <a:xfrm>
            <a:off x="6139236" y="3861048"/>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43" name="Oval 142"/>
          <p:cNvSpPr/>
          <p:nvPr/>
        </p:nvSpPr>
        <p:spPr>
          <a:xfrm>
            <a:off x="6301162" y="3803329"/>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44" name="Oval 143"/>
          <p:cNvSpPr/>
          <p:nvPr/>
        </p:nvSpPr>
        <p:spPr>
          <a:xfrm>
            <a:off x="6463088" y="3750373"/>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45" name="Oval 144"/>
          <p:cNvSpPr/>
          <p:nvPr/>
        </p:nvSpPr>
        <p:spPr>
          <a:xfrm>
            <a:off x="6625014" y="3707506"/>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46" name="Oval 145"/>
          <p:cNvSpPr/>
          <p:nvPr/>
        </p:nvSpPr>
        <p:spPr>
          <a:xfrm>
            <a:off x="6786940" y="3707506"/>
            <a:ext cx="144016" cy="14401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grpSp>
        <p:nvGrpSpPr>
          <p:cNvPr id="3" name="Group 7172"/>
          <p:cNvGrpSpPr/>
          <p:nvPr/>
        </p:nvGrpSpPr>
        <p:grpSpPr>
          <a:xfrm>
            <a:off x="5137974" y="3605232"/>
            <a:ext cx="1818000" cy="174281"/>
            <a:chOff x="5137974" y="3600470"/>
            <a:chExt cx="1818000" cy="174281"/>
          </a:xfrm>
        </p:grpSpPr>
        <p:cxnSp>
          <p:nvCxnSpPr>
            <p:cNvPr id="7168" name="Straight Connector 7167"/>
            <p:cNvCxnSpPr/>
            <p:nvPr/>
          </p:nvCxnSpPr>
          <p:spPr>
            <a:xfrm>
              <a:off x="5584587" y="3601015"/>
              <a:ext cx="9247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137974" y="3688454"/>
              <a:ext cx="1818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584587" y="3774751"/>
              <a:ext cx="9247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056007" y="3600470"/>
              <a:ext cx="0" cy="1728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 name="Group 155"/>
          <p:cNvGrpSpPr/>
          <p:nvPr/>
        </p:nvGrpSpPr>
        <p:grpSpPr>
          <a:xfrm>
            <a:off x="2346895" y="3938506"/>
            <a:ext cx="1818000" cy="138566"/>
            <a:chOff x="5137974" y="3600470"/>
            <a:chExt cx="1818000" cy="138566"/>
          </a:xfrm>
        </p:grpSpPr>
        <p:cxnSp>
          <p:nvCxnSpPr>
            <p:cNvPr id="157" name="Straight Connector 156"/>
            <p:cNvCxnSpPr/>
            <p:nvPr/>
          </p:nvCxnSpPr>
          <p:spPr>
            <a:xfrm>
              <a:off x="5584587" y="3601015"/>
              <a:ext cx="9247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137974" y="3667025"/>
              <a:ext cx="181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584587" y="3734274"/>
              <a:ext cx="9247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056007" y="3600470"/>
              <a:ext cx="0" cy="13856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5390126" y="1727113"/>
            <a:ext cx="1235443" cy="246221"/>
          </a:xfrm>
          <a:prstGeom prst="rect">
            <a:avLst/>
          </a:prstGeom>
          <a:noFill/>
          <a:ln>
            <a:noFill/>
          </a:ln>
        </p:spPr>
        <p:txBody>
          <a:bodyPr wrap="square" lIns="0" tIns="0" rIns="0" bIns="0" rtlCol="0">
            <a:spAutoFit/>
          </a:bodyPr>
          <a:lstStyle/>
          <a:p>
            <a:pPr algn="ctr"/>
            <a:r>
              <a:rPr lang="en-GB" sz="1600" dirty="0" smtClean="0">
                <a:solidFill>
                  <a:srgbClr val="10253F"/>
                </a:solidFill>
                <a:ea typeface="Tahoma" pitchFamily="34" charset="0"/>
                <a:cs typeface="Tahoma" pitchFamily="34" charset="0"/>
              </a:rPr>
              <a:t>p=0.007</a:t>
            </a:r>
          </a:p>
        </p:txBody>
      </p:sp>
      <p:sp>
        <p:nvSpPr>
          <p:cNvPr id="151" name="Slide Number Placeholder 5"/>
          <p:cNvSpPr>
            <a:spLocks noGrp="1"/>
          </p:cNvSpPr>
          <p:nvPr>
            <p:ph type="sldNum" sz="quarter" idx="4294967295"/>
          </p:nvPr>
        </p:nvSpPr>
        <p:spPr>
          <a:xfrm>
            <a:off x="8532440" y="6669360"/>
            <a:ext cx="611560" cy="188640"/>
          </a:xfrm>
          <a:prstGeom prst="rect">
            <a:avLst/>
          </a:prstGeom>
        </p:spPr>
        <p:txBody>
          <a:bodyPr vert="horz" lIns="91440" tIns="45720" rIns="91440" bIns="45720" rtlCol="0" anchor="b" anchorCtr="0"/>
          <a:lstStyle>
            <a:lvl1pPr algn="r" fontAlgn="auto">
              <a:spcBef>
                <a:spcPts val="0"/>
              </a:spcBef>
              <a:spcAft>
                <a:spcPts val="0"/>
              </a:spcAft>
              <a:defRPr sz="600">
                <a:solidFill>
                  <a:schemeClr val="tx2">
                    <a:lumMod val="50000"/>
                  </a:schemeClr>
                </a:solidFill>
                <a:latin typeface="Frutiger LT Com 55 Roman" pitchFamily="34" charset="0"/>
                <a:cs typeface="+mn-cs"/>
              </a:defRPr>
            </a:lvl1pPr>
          </a:lstStyle>
          <a:p>
            <a:pPr>
              <a:defRPr/>
            </a:pPr>
            <a:r>
              <a:rPr lang="en-GB" smtClean="0">
                <a:latin typeface="Tahoma" pitchFamily="34" charset="0"/>
                <a:ea typeface="Tahoma" pitchFamily="34" charset="0"/>
                <a:cs typeface="Tahoma" pitchFamily="34" charset="0"/>
              </a:rPr>
              <a:t>Cert Jan 14</a:t>
            </a:r>
            <a:endParaRPr lang="en-GB"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5175449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4162" y="6190356"/>
            <a:ext cx="8316418" cy="338554"/>
          </a:xfrm>
          <a:prstGeom prst="rect">
            <a:avLst/>
          </a:prstGeom>
          <a:noFill/>
          <a:ln w="9525">
            <a:noFill/>
            <a:miter lim="800000"/>
            <a:headEnd/>
            <a:tailEnd/>
          </a:ln>
        </p:spPr>
        <p:txBody>
          <a:bodyPr wrap="square" anchor="b" anchorCtr="0">
            <a:spAutoFit/>
          </a:bodyPr>
          <a:lstStyle/>
          <a:p>
            <a:pPr eaLnBrk="0" hangingPunct="0">
              <a:defRPr/>
            </a:pPr>
            <a:endParaRPr lang="en-GB" sz="800" dirty="0">
              <a:solidFill>
                <a:srgbClr val="10253F"/>
              </a:solidFill>
              <a:ea typeface="Tahoma" pitchFamily="34" charset="0"/>
              <a:cs typeface="Tahoma" pitchFamily="34" charset="0"/>
            </a:endParaRPr>
          </a:p>
          <a:p>
            <a:pPr eaLnBrk="0" hangingPunct="0">
              <a:defRPr/>
            </a:pPr>
            <a:r>
              <a:rPr lang="en-GB" sz="800" dirty="0" err="1" smtClean="0">
                <a:solidFill>
                  <a:srgbClr val="10253F"/>
                </a:solidFill>
                <a:ea typeface="Tahoma" pitchFamily="34" charset="0"/>
                <a:cs typeface="Tahoma" pitchFamily="34" charset="0"/>
              </a:rPr>
              <a:t>Brittain</a:t>
            </a:r>
            <a:r>
              <a:rPr lang="en-GB" sz="800" dirty="0" smtClean="0">
                <a:solidFill>
                  <a:srgbClr val="10253F"/>
                </a:solidFill>
                <a:ea typeface="Tahoma" pitchFamily="34" charset="0"/>
                <a:cs typeface="Tahoma" pitchFamily="34" charset="0"/>
              </a:rPr>
              <a:t> </a:t>
            </a:r>
            <a:r>
              <a:rPr lang="en-GB" sz="800" dirty="0">
                <a:solidFill>
                  <a:srgbClr val="10253F"/>
                </a:solidFill>
                <a:ea typeface="Tahoma" pitchFamily="34" charset="0"/>
                <a:cs typeface="Tahoma" pitchFamily="34" charset="0"/>
              </a:rPr>
              <a:t>et al. </a:t>
            </a:r>
            <a:r>
              <a:rPr lang="en-GB" sz="800" i="1" dirty="0">
                <a:solidFill>
                  <a:srgbClr val="10253F"/>
                </a:solidFill>
                <a:ea typeface="Tahoma" pitchFamily="34" charset="0"/>
                <a:cs typeface="Tahoma" pitchFamily="34" charset="0"/>
              </a:rPr>
              <a:t>JACC Heart Fail</a:t>
            </a:r>
            <a:r>
              <a:rPr lang="en-GB" sz="800" dirty="0">
                <a:solidFill>
                  <a:srgbClr val="10253F"/>
                </a:solidFill>
                <a:ea typeface="Tahoma" pitchFamily="34" charset="0"/>
                <a:cs typeface="Tahoma" pitchFamily="34" charset="0"/>
              </a:rPr>
              <a:t>. 2013;1:300-307</a:t>
            </a:r>
          </a:p>
        </p:txBody>
      </p:sp>
      <p:cxnSp>
        <p:nvCxnSpPr>
          <p:cNvPr id="24" name="Straight Connector 23"/>
          <p:cNvCxnSpPr/>
          <p:nvPr/>
        </p:nvCxnSpPr>
        <p:spPr>
          <a:xfrm flipV="1">
            <a:off x="887687" y="2400265"/>
            <a:ext cx="0" cy="2341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819513" y="3447448"/>
            <a:ext cx="2340592" cy="246221"/>
          </a:xfrm>
          <a:prstGeom prst="rect">
            <a:avLst/>
          </a:prstGeom>
          <a:noFill/>
          <a:ln>
            <a:noFill/>
          </a:ln>
        </p:spPr>
        <p:txBody>
          <a:bodyPr wrap="square" lIns="0" tIns="0" rIns="0" bIns="0" rtlCol="0">
            <a:spAutoFit/>
          </a:bodyPr>
          <a:lstStyle/>
          <a:p>
            <a:pPr algn="ctr"/>
            <a:r>
              <a:rPr lang="en-GB" sz="1600" b="1" dirty="0">
                <a:solidFill>
                  <a:srgbClr val="10253F"/>
                </a:solidFill>
                <a:ea typeface="Tahoma" pitchFamily="34" charset="0"/>
                <a:cs typeface="Tahoma" pitchFamily="34" charset="0"/>
              </a:rPr>
              <a:t>RVSWI </a:t>
            </a:r>
            <a:r>
              <a:rPr lang="en-GB" sz="1600" dirty="0">
                <a:solidFill>
                  <a:srgbClr val="10253F"/>
                </a:solidFill>
                <a:ea typeface="Tahoma" pitchFamily="34" charset="0"/>
                <a:cs typeface="Tahoma" pitchFamily="34" charset="0"/>
              </a:rPr>
              <a:t>(</a:t>
            </a:r>
            <a:r>
              <a:rPr lang="en-GB" sz="1600" dirty="0" err="1">
                <a:solidFill>
                  <a:srgbClr val="10253F"/>
                </a:solidFill>
                <a:ea typeface="Tahoma" pitchFamily="34" charset="0"/>
                <a:cs typeface="Tahoma" pitchFamily="34" charset="0"/>
              </a:rPr>
              <a:t>g·m</a:t>
            </a:r>
            <a:r>
              <a:rPr lang="en-GB" sz="1600" dirty="0">
                <a:solidFill>
                  <a:srgbClr val="10253F"/>
                </a:solidFill>
                <a:ea typeface="Tahoma" pitchFamily="34" charset="0"/>
                <a:cs typeface="Tahoma" pitchFamily="34" charset="0"/>
              </a:rPr>
              <a:t>/m</a:t>
            </a:r>
            <a:r>
              <a:rPr lang="en-GB" sz="1600" baseline="30000" dirty="0">
                <a:solidFill>
                  <a:srgbClr val="10253F"/>
                </a:solidFill>
                <a:ea typeface="Tahoma" pitchFamily="34" charset="0"/>
                <a:cs typeface="Tahoma" pitchFamily="34" charset="0"/>
              </a:rPr>
              <a:t>2</a:t>
            </a:r>
            <a:r>
              <a:rPr lang="en-GB" sz="1600" dirty="0">
                <a:solidFill>
                  <a:srgbClr val="10253F"/>
                </a:solidFill>
                <a:ea typeface="Tahoma" pitchFamily="34" charset="0"/>
                <a:cs typeface="Tahoma" pitchFamily="34" charset="0"/>
              </a:rPr>
              <a:t>/beat)</a:t>
            </a:r>
          </a:p>
        </p:txBody>
      </p:sp>
      <p:cxnSp>
        <p:nvCxnSpPr>
          <p:cNvPr id="26" name="Straight Connector 25"/>
          <p:cNvCxnSpPr/>
          <p:nvPr/>
        </p:nvCxnSpPr>
        <p:spPr>
          <a:xfrm>
            <a:off x="815687" y="2400265"/>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6783" y="2289855"/>
            <a:ext cx="292820" cy="215444"/>
          </a:xfrm>
          <a:prstGeom prst="rect">
            <a:avLst/>
          </a:prstGeom>
          <a:noFill/>
          <a:ln>
            <a:noFill/>
          </a:ln>
        </p:spPr>
        <p:txBody>
          <a:bodyPr wrap="square" lIns="0" tIns="0" rIns="0" bIns="0" rtlCol="0">
            <a:spAutoFit/>
          </a:bodyPr>
          <a:lstStyle/>
          <a:p>
            <a:pPr algn="r"/>
            <a:r>
              <a:rPr lang="en-GB" sz="1400" dirty="0" smtClean="0">
                <a:solidFill>
                  <a:srgbClr val="10253F"/>
                </a:solidFill>
                <a:ea typeface="Tahoma" pitchFamily="34" charset="0"/>
                <a:cs typeface="Tahoma" pitchFamily="34" charset="0"/>
              </a:rPr>
              <a:t>40</a:t>
            </a:r>
          </a:p>
        </p:txBody>
      </p:sp>
      <p:sp>
        <p:nvSpPr>
          <p:cNvPr id="28" name="TextBox 27"/>
          <p:cNvSpPr txBox="1"/>
          <p:nvPr/>
        </p:nvSpPr>
        <p:spPr>
          <a:xfrm>
            <a:off x="1145679" y="4916066"/>
            <a:ext cx="1235443" cy="215444"/>
          </a:xfrm>
          <a:prstGeom prst="rect">
            <a:avLst/>
          </a:prstGeom>
          <a:noFill/>
          <a:ln>
            <a:noFill/>
          </a:ln>
        </p:spPr>
        <p:txBody>
          <a:bodyPr wrap="square" lIns="0" tIns="0" rIns="0" bIns="0" rtlCol="0">
            <a:spAutoFit/>
          </a:bodyPr>
          <a:lstStyle/>
          <a:p>
            <a:pPr algn="ctr"/>
            <a:r>
              <a:rPr lang="cs-CZ" sz="1400" b="1" dirty="0" smtClean="0">
                <a:solidFill>
                  <a:srgbClr val="10253F"/>
                </a:solidFill>
                <a:ea typeface="Tahoma" pitchFamily="34" charset="0"/>
                <a:cs typeface="Tahoma" pitchFamily="34" charset="0"/>
              </a:rPr>
              <a:t>Před léčbou</a:t>
            </a:r>
            <a:endParaRPr lang="en-GB" sz="1400" b="1" dirty="0" smtClean="0">
              <a:solidFill>
                <a:srgbClr val="10253F"/>
              </a:solidFill>
              <a:ea typeface="Tahoma" pitchFamily="34" charset="0"/>
              <a:cs typeface="Tahoma" pitchFamily="34" charset="0"/>
            </a:endParaRPr>
          </a:p>
        </p:txBody>
      </p:sp>
      <p:sp>
        <p:nvSpPr>
          <p:cNvPr id="29" name="TextBox 28"/>
          <p:cNvSpPr txBox="1"/>
          <p:nvPr/>
        </p:nvSpPr>
        <p:spPr>
          <a:xfrm>
            <a:off x="2865237" y="4916066"/>
            <a:ext cx="1363390" cy="215444"/>
          </a:xfrm>
          <a:prstGeom prst="rect">
            <a:avLst/>
          </a:prstGeom>
          <a:noFill/>
          <a:ln>
            <a:noFill/>
          </a:ln>
        </p:spPr>
        <p:txBody>
          <a:bodyPr wrap="square" lIns="0" tIns="0" rIns="0" bIns="0" rtlCol="0">
            <a:spAutoFit/>
          </a:bodyPr>
          <a:lstStyle/>
          <a:p>
            <a:pPr algn="ctr"/>
            <a:r>
              <a:rPr lang="cs-CZ" sz="1400" b="1" dirty="0" smtClean="0">
                <a:solidFill>
                  <a:srgbClr val="10253F"/>
                </a:solidFill>
                <a:ea typeface="Tahoma" pitchFamily="34" charset="0"/>
                <a:cs typeface="Tahoma" pitchFamily="34" charset="0"/>
              </a:rPr>
              <a:t>Po léčbě</a:t>
            </a:r>
            <a:endParaRPr lang="en-GB" sz="1400" b="1" dirty="0" smtClean="0">
              <a:solidFill>
                <a:srgbClr val="10253F"/>
              </a:solidFill>
              <a:ea typeface="Tahoma" pitchFamily="34" charset="0"/>
              <a:cs typeface="Tahoma" pitchFamily="34" charset="0"/>
            </a:endParaRPr>
          </a:p>
        </p:txBody>
      </p:sp>
      <p:cxnSp>
        <p:nvCxnSpPr>
          <p:cNvPr id="30" name="Straight Connector 29"/>
          <p:cNvCxnSpPr/>
          <p:nvPr/>
        </p:nvCxnSpPr>
        <p:spPr>
          <a:xfrm rot="5400000">
            <a:off x="3510932" y="47768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727400" y="47768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6783" y="2875601"/>
            <a:ext cx="292820" cy="215444"/>
          </a:xfrm>
          <a:prstGeom prst="rect">
            <a:avLst/>
          </a:prstGeom>
          <a:noFill/>
          <a:ln>
            <a:noFill/>
          </a:ln>
        </p:spPr>
        <p:txBody>
          <a:bodyPr wrap="square" lIns="0" tIns="0" rIns="0" bIns="0" rtlCol="0">
            <a:spAutoFit/>
          </a:bodyPr>
          <a:lstStyle/>
          <a:p>
            <a:pPr algn="r"/>
            <a:r>
              <a:rPr lang="en-GB" sz="1400" dirty="0" smtClean="0">
                <a:solidFill>
                  <a:srgbClr val="10253F"/>
                </a:solidFill>
                <a:ea typeface="Tahoma" pitchFamily="34" charset="0"/>
                <a:cs typeface="Tahoma" pitchFamily="34" charset="0"/>
              </a:rPr>
              <a:t>30</a:t>
            </a:r>
          </a:p>
        </p:txBody>
      </p:sp>
      <p:sp>
        <p:nvSpPr>
          <p:cNvPr id="33" name="TextBox 32"/>
          <p:cNvSpPr txBox="1"/>
          <p:nvPr/>
        </p:nvSpPr>
        <p:spPr>
          <a:xfrm>
            <a:off x="456783" y="3461347"/>
            <a:ext cx="292820" cy="215444"/>
          </a:xfrm>
          <a:prstGeom prst="rect">
            <a:avLst/>
          </a:prstGeom>
          <a:noFill/>
          <a:ln>
            <a:noFill/>
          </a:ln>
        </p:spPr>
        <p:txBody>
          <a:bodyPr wrap="square" lIns="0" tIns="0" rIns="0" bIns="0" rtlCol="0">
            <a:spAutoFit/>
          </a:bodyPr>
          <a:lstStyle/>
          <a:p>
            <a:pPr algn="r"/>
            <a:r>
              <a:rPr lang="en-GB" sz="1400" dirty="0" smtClean="0">
                <a:solidFill>
                  <a:srgbClr val="10253F"/>
                </a:solidFill>
                <a:ea typeface="Tahoma" pitchFamily="34" charset="0"/>
                <a:cs typeface="Tahoma" pitchFamily="34" charset="0"/>
              </a:rPr>
              <a:t>20</a:t>
            </a:r>
          </a:p>
        </p:txBody>
      </p:sp>
      <p:sp>
        <p:nvSpPr>
          <p:cNvPr id="34" name="TextBox 33"/>
          <p:cNvSpPr txBox="1"/>
          <p:nvPr/>
        </p:nvSpPr>
        <p:spPr>
          <a:xfrm>
            <a:off x="456783" y="4047093"/>
            <a:ext cx="292820" cy="215444"/>
          </a:xfrm>
          <a:prstGeom prst="rect">
            <a:avLst/>
          </a:prstGeom>
          <a:noFill/>
          <a:ln>
            <a:noFill/>
          </a:ln>
        </p:spPr>
        <p:txBody>
          <a:bodyPr wrap="square" lIns="0" tIns="0" rIns="0" bIns="0" rtlCol="0">
            <a:spAutoFit/>
          </a:bodyPr>
          <a:lstStyle/>
          <a:p>
            <a:pPr algn="r"/>
            <a:r>
              <a:rPr lang="en-GB" sz="1400" dirty="0" smtClean="0">
                <a:solidFill>
                  <a:srgbClr val="10253F"/>
                </a:solidFill>
                <a:ea typeface="Tahoma" pitchFamily="34" charset="0"/>
                <a:cs typeface="Tahoma" pitchFamily="34" charset="0"/>
              </a:rPr>
              <a:t>10</a:t>
            </a:r>
          </a:p>
        </p:txBody>
      </p:sp>
      <p:sp>
        <p:nvSpPr>
          <p:cNvPr id="35" name="TextBox 34"/>
          <p:cNvSpPr txBox="1"/>
          <p:nvPr/>
        </p:nvSpPr>
        <p:spPr>
          <a:xfrm>
            <a:off x="456783" y="4632839"/>
            <a:ext cx="292820" cy="215444"/>
          </a:xfrm>
          <a:prstGeom prst="rect">
            <a:avLst/>
          </a:prstGeom>
          <a:noFill/>
          <a:ln>
            <a:noFill/>
          </a:ln>
        </p:spPr>
        <p:txBody>
          <a:bodyPr wrap="square" lIns="0" tIns="0" rIns="0" bIns="0" rtlCol="0">
            <a:spAutoFit/>
          </a:bodyPr>
          <a:lstStyle/>
          <a:p>
            <a:pPr algn="r"/>
            <a:r>
              <a:rPr lang="en-GB" sz="1400" dirty="0" smtClean="0">
                <a:solidFill>
                  <a:srgbClr val="10253F"/>
                </a:solidFill>
                <a:ea typeface="Tahoma" pitchFamily="34" charset="0"/>
                <a:cs typeface="Tahoma" pitchFamily="34" charset="0"/>
              </a:rPr>
              <a:t>0</a:t>
            </a:r>
          </a:p>
        </p:txBody>
      </p:sp>
      <p:cxnSp>
        <p:nvCxnSpPr>
          <p:cNvPr id="36" name="Straight Connector 35"/>
          <p:cNvCxnSpPr/>
          <p:nvPr/>
        </p:nvCxnSpPr>
        <p:spPr>
          <a:xfrm>
            <a:off x="815687" y="298541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15687" y="357056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15687" y="415570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5687" y="47408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77878" y="4740856"/>
            <a:ext cx="3550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01657" y="1817757"/>
            <a:ext cx="3540296" cy="707886"/>
          </a:xfrm>
          <a:prstGeom prst="rect">
            <a:avLst/>
          </a:prstGeom>
          <a:noFill/>
          <a:ln>
            <a:noFill/>
          </a:ln>
        </p:spPr>
        <p:txBody>
          <a:bodyPr wrap="square" lIns="0" tIns="0" rIns="0" bIns="0" rtlCol="0">
            <a:spAutoFit/>
          </a:bodyPr>
          <a:lstStyle/>
          <a:p>
            <a:pPr algn="ctr"/>
            <a:r>
              <a:rPr lang="cs-CZ" b="1" dirty="0" smtClean="0">
                <a:solidFill>
                  <a:srgbClr val="10253F"/>
                </a:solidFill>
                <a:ea typeface="Tahoma" pitchFamily="34" charset="0"/>
                <a:cs typeface="Tahoma" pitchFamily="34" charset="0"/>
              </a:rPr>
              <a:t>Terapie </a:t>
            </a:r>
            <a:r>
              <a:rPr lang="cs-CZ" b="1" dirty="0" err="1" smtClean="0">
                <a:solidFill>
                  <a:srgbClr val="10253F"/>
                </a:solidFill>
                <a:ea typeface="Tahoma" pitchFamily="34" charset="0"/>
                <a:cs typeface="Tahoma" pitchFamily="34" charset="0"/>
              </a:rPr>
              <a:t>prostanoidy</a:t>
            </a:r>
            <a:endParaRPr lang="en-GB" b="1" dirty="0" smtClean="0">
              <a:solidFill>
                <a:srgbClr val="10253F"/>
              </a:solidFill>
              <a:ea typeface="Tahoma" pitchFamily="34" charset="0"/>
              <a:cs typeface="Tahoma" pitchFamily="34" charset="0"/>
            </a:endParaRPr>
          </a:p>
          <a:p>
            <a:pPr algn="ctr"/>
            <a:endParaRPr lang="en-GB" sz="1400" dirty="0">
              <a:solidFill>
                <a:srgbClr val="10253F"/>
              </a:solidFill>
              <a:ea typeface="Tahoma" pitchFamily="34" charset="0"/>
              <a:cs typeface="Tahoma" pitchFamily="34" charset="0"/>
            </a:endParaRPr>
          </a:p>
          <a:p>
            <a:pPr algn="ctr"/>
            <a:r>
              <a:rPr lang="en-GB" sz="1400" dirty="0" smtClean="0">
                <a:solidFill>
                  <a:srgbClr val="10253F"/>
                </a:solidFill>
                <a:ea typeface="Tahoma" pitchFamily="34" charset="0"/>
                <a:cs typeface="Tahoma" pitchFamily="34" charset="0"/>
              </a:rPr>
              <a:t>p=0.04</a:t>
            </a:r>
            <a:endParaRPr lang="en-GB" dirty="0" smtClean="0">
              <a:solidFill>
                <a:srgbClr val="10253F"/>
              </a:solidFill>
              <a:ea typeface="Tahoma" pitchFamily="34" charset="0"/>
              <a:cs typeface="Tahoma" pitchFamily="34" charset="0"/>
            </a:endParaRPr>
          </a:p>
        </p:txBody>
      </p:sp>
      <p:cxnSp>
        <p:nvCxnSpPr>
          <p:cNvPr id="45" name="Straight Connector 44"/>
          <p:cNvCxnSpPr/>
          <p:nvPr/>
        </p:nvCxnSpPr>
        <p:spPr>
          <a:xfrm flipV="1">
            <a:off x="5390283" y="2397169"/>
            <a:ext cx="0" cy="2341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3683083" y="3444352"/>
            <a:ext cx="2340592" cy="246221"/>
          </a:xfrm>
          <a:prstGeom prst="rect">
            <a:avLst/>
          </a:prstGeom>
          <a:noFill/>
          <a:ln>
            <a:noFill/>
          </a:ln>
        </p:spPr>
        <p:txBody>
          <a:bodyPr wrap="square" lIns="0" tIns="0" rIns="0" bIns="0" rtlCol="0">
            <a:spAutoFit/>
          </a:bodyPr>
          <a:lstStyle/>
          <a:p>
            <a:pPr algn="ctr"/>
            <a:r>
              <a:rPr lang="en-GB" sz="1600" b="1" dirty="0">
                <a:solidFill>
                  <a:srgbClr val="10253F"/>
                </a:solidFill>
                <a:ea typeface="Tahoma" pitchFamily="34" charset="0"/>
                <a:cs typeface="Tahoma" pitchFamily="34" charset="0"/>
              </a:rPr>
              <a:t>RVSWI </a:t>
            </a:r>
            <a:r>
              <a:rPr lang="en-GB" sz="1600" dirty="0">
                <a:solidFill>
                  <a:srgbClr val="10253F"/>
                </a:solidFill>
                <a:ea typeface="Tahoma" pitchFamily="34" charset="0"/>
                <a:cs typeface="Tahoma" pitchFamily="34" charset="0"/>
              </a:rPr>
              <a:t>(</a:t>
            </a:r>
            <a:r>
              <a:rPr lang="en-GB" sz="1600" dirty="0" err="1">
                <a:solidFill>
                  <a:srgbClr val="10253F"/>
                </a:solidFill>
                <a:ea typeface="Tahoma" pitchFamily="34" charset="0"/>
                <a:cs typeface="Tahoma" pitchFamily="34" charset="0"/>
              </a:rPr>
              <a:t>g·m</a:t>
            </a:r>
            <a:r>
              <a:rPr lang="en-GB" sz="1600" dirty="0">
                <a:solidFill>
                  <a:srgbClr val="10253F"/>
                </a:solidFill>
                <a:ea typeface="Tahoma" pitchFamily="34" charset="0"/>
                <a:cs typeface="Tahoma" pitchFamily="34" charset="0"/>
              </a:rPr>
              <a:t>/m</a:t>
            </a:r>
            <a:r>
              <a:rPr lang="en-GB" sz="1600" baseline="30000" dirty="0">
                <a:solidFill>
                  <a:srgbClr val="10253F"/>
                </a:solidFill>
                <a:ea typeface="Tahoma" pitchFamily="34" charset="0"/>
                <a:cs typeface="Tahoma" pitchFamily="34" charset="0"/>
              </a:rPr>
              <a:t>2</a:t>
            </a:r>
            <a:r>
              <a:rPr lang="en-GB" sz="1600" dirty="0">
                <a:solidFill>
                  <a:srgbClr val="10253F"/>
                </a:solidFill>
                <a:ea typeface="Tahoma" pitchFamily="34" charset="0"/>
                <a:cs typeface="Tahoma" pitchFamily="34" charset="0"/>
              </a:rPr>
              <a:t>/beat)</a:t>
            </a:r>
          </a:p>
        </p:txBody>
      </p:sp>
      <p:cxnSp>
        <p:nvCxnSpPr>
          <p:cNvPr id="51" name="Straight Connector 50"/>
          <p:cNvCxnSpPr/>
          <p:nvPr/>
        </p:nvCxnSpPr>
        <p:spPr>
          <a:xfrm rot="5400000">
            <a:off x="8004101" y="477376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6229996" y="477376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959379" y="2622623"/>
            <a:ext cx="292820" cy="215444"/>
          </a:xfrm>
          <a:prstGeom prst="rect">
            <a:avLst/>
          </a:prstGeom>
          <a:noFill/>
          <a:ln>
            <a:noFill/>
          </a:ln>
        </p:spPr>
        <p:txBody>
          <a:bodyPr wrap="square" lIns="0" tIns="0" rIns="0" bIns="0" rtlCol="0">
            <a:spAutoFit/>
          </a:bodyPr>
          <a:lstStyle/>
          <a:p>
            <a:pPr algn="r"/>
            <a:r>
              <a:rPr lang="en-GB" sz="1400" dirty="0" smtClean="0">
                <a:solidFill>
                  <a:srgbClr val="10253F"/>
                </a:solidFill>
                <a:ea typeface="Tahoma" pitchFamily="34" charset="0"/>
                <a:cs typeface="Tahoma" pitchFamily="34" charset="0"/>
              </a:rPr>
              <a:t>30</a:t>
            </a:r>
          </a:p>
        </p:txBody>
      </p:sp>
      <p:sp>
        <p:nvSpPr>
          <p:cNvPr id="54" name="TextBox 53"/>
          <p:cNvSpPr txBox="1"/>
          <p:nvPr/>
        </p:nvSpPr>
        <p:spPr>
          <a:xfrm>
            <a:off x="4959379" y="3291663"/>
            <a:ext cx="292820" cy="215444"/>
          </a:xfrm>
          <a:prstGeom prst="rect">
            <a:avLst/>
          </a:prstGeom>
          <a:noFill/>
          <a:ln>
            <a:noFill/>
          </a:ln>
        </p:spPr>
        <p:txBody>
          <a:bodyPr wrap="square" lIns="0" tIns="0" rIns="0" bIns="0" rtlCol="0">
            <a:spAutoFit/>
          </a:bodyPr>
          <a:lstStyle/>
          <a:p>
            <a:pPr algn="r"/>
            <a:r>
              <a:rPr lang="en-GB" sz="1400" dirty="0" smtClean="0">
                <a:solidFill>
                  <a:srgbClr val="10253F"/>
                </a:solidFill>
                <a:ea typeface="Tahoma" pitchFamily="34" charset="0"/>
                <a:cs typeface="Tahoma" pitchFamily="34" charset="0"/>
              </a:rPr>
              <a:t>20</a:t>
            </a:r>
          </a:p>
        </p:txBody>
      </p:sp>
      <p:sp>
        <p:nvSpPr>
          <p:cNvPr id="55" name="TextBox 54"/>
          <p:cNvSpPr txBox="1"/>
          <p:nvPr/>
        </p:nvSpPr>
        <p:spPr>
          <a:xfrm>
            <a:off x="4959379" y="3960703"/>
            <a:ext cx="292820" cy="215444"/>
          </a:xfrm>
          <a:prstGeom prst="rect">
            <a:avLst/>
          </a:prstGeom>
          <a:noFill/>
          <a:ln>
            <a:noFill/>
          </a:ln>
        </p:spPr>
        <p:txBody>
          <a:bodyPr wrap="square" lIns="0" tIns="0" rIns="0" bIns="0" rtlCol="0">
            <a:spAutoFit/>
          </a:bodyPr>
          <a:lstStyle/>
          <a:p>
            <a:pPr algn="r"/>
            <a:r>
              <a:rPr lang="en-GB" sz="1400" dirty="0" smtClean="0">
                <a:solidFill>
                  <a:srgbClr val="10253F"/>
                </a:solidFill>
                <a:ea typeface="Tahoma" pitchFamily="34" charset="0"/>
                <a:cs typeface="Tahoma" pitchFamily="34" charset="0"/>
              </a:rPr>
              <a:t>10</a:t>
            </a:r>
          </a:p>
        </p:txBody>
      </p:sp>
      <p:sp>
        <p:nvSpPr>
          <p:cNvPr id="56" name="TextBox 55"/>
          <p:cNvSpPr txBox="1"/>
          <p:nvPr/>
        </p:nvSpPr>
        <p:spPr>
          <a:xfrm>
            <a:off x="4959379" y="4629743"/>
            <a:ext cx="292820" cy="215444"/>
          </a:xfrm>
          <a:prstGeom prst="rect">
            <a:avLst/>
          </a:prstGeom>
          <a:noFill/>
          <a:ln>
            <a:noFill/>
          </a:ln>
        </p:spPr>
        <p:txBody>
          <a:bodyPr wrap="square" lIns="0" tIns="0" rIns="0" bIns="0" rtlCol="0">
            <a:spAutoFit/>
          </a:bodyPr>
          <a:lstStyle/>
          <a:p>
            <a:pPr algn="r"/>
            <a:r>
              <a:rPr lang="en-GB" sz="1400" dirty="0" smtClean="0">
                <a:solidFill>
                  <a:srgbClr val="10253F"/>
                </a:solidFill>
                <a:ea typeface="Tahoma" pitchFamily="34" charset="0"/>
                <a:cs typeface="Tahoma" pitchFamily="34" charset="0"/>
              </a:rPr>
              <a:t>0</a:t>
            </a:r>
          </a:p>
        </p:txBody>
      </p:sp>
      <p:cxnSp>
        <p:nvCxnSpPr>
          <p:cNvPr id="57" name="Straight Connector 56"/>
          <p:cNvCxnSpPr/>
          <p:nvPr/>
        </p:nvCxnSpPr>
        <p:spPr>
          <a:xfrm>
            <a:off x="5318283" y="2732435"/>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18283" y="340087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18283" y="406931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18283" y="473776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80474" y="4737760"/>
            <a:ext cx="3550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90284" y="1814661"/>
            <a:ext cx="3540296" cy="707886"/>
          </a:xfrm>
          <a:prstGeom prst="rect">
            <a:avLst/>
          </a:prstGeom>
          <a:noFill/>
          <a:ln>
            <a:noFill/>
          </a:ln>
        </p:spPr>
        <p:txBody>
          <a:bodyPr wrap="square" lIns="0" tIns="0" rIns="0" bIns="0" rtlCol="0">
            <a:spAutoFit/>
          </a:bodyPr>
          <a:lstStyle/>
          <a:p>
            <a:pPr algn="ctr"/>
            <a:r>
              <a:rPr lang="cs-CZ" b="1" dirty="0" smtClean="0">
                <a:solidFill>
                  <a:srgbClr val="10253F"/>
                </a:solidFill>
                <a:ea typeface="Tahoma" pitchFamily="34" charset="0"/>
                <a:cs typeface="Tahoma" pitchFamily="34" charset="0"/>
              </a:rPr>
              <a:t>Perorální terapie</a:t>
            </a:r>
            <a:endParaRPr lang="en-GB" b="1" dirty="0" smtClean="0">
              <a:solidFill>
                <a:srgbClr val="10253F"/>
              </a:solidFill>
              <a:ea typeface="Tahoma" pitchFamily="34" charset="0"/>
              <a:cs typeface="Tahoma" pitchFamily="34" charset="0"/>
            </a:endParaRPr>
          </a:p>
          <a:p>
            <a:pPr algn="ctr"/>
            <a:endParaRPr lang="en-GB" sz="1400" dirty="0">
              <a:solidFill>
                <a:srgbClr val="10253F"/>
              </a:solidFill>
              <a:ea typeface="Tahoma" pitchFamily="34" charset="0"/>
              <a:cs typeface="Tahoma" pitchFamily="34" charset="0"/>
            </a:endParaRPr>
          </a:p>
          <a:p>
            <a:pPr algn="ctr"/>
            <a:r>
              <a:rPr lang="en-GB" sz="1400" dirty="0" smtClean="0">
                <a:solidFill>
                  <a:srgbClr val="10253F"/>
                </a:solidFill>
                <a:ea typeface="Tahoma" pitchFamily="34" charset="0"/>
                <a:cs typeface="Tahoma" pitchFamily="34" charset="0"/>
              </a:rPr>
              <a:t>p=0.25</a:t>
            </a:r>
            <a:endParaRPr lang="en-GB" dirty="0" smtClean="0">
              <a:solidFill>
                <a:srgbClr val="10253F"/>
              </a:solidFill>
              <a:ea typeface="Tahoma" pitchFamily="34" charset="0"/>
              <a:cs typeface="Tahoma" pitchFamily="34" charset="0"/>
            </a:endParaRPr>
          </a:p>
        </p:txBody>
      </p:sp>
      <p:sp>
        <p:nvSpPr>
          <p:cNvPr id="43" name="Oval 42"/>
          <p:cNvSpPr/>
          <p:nvPr/>
        </p:nvSpPr>
        <p:spPr>
          <a:xfrm>
            <a:off x="3494732" y="2636909"/>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4" name="Oval 63"/>
          <p:cNvSpPr/>
          <p:nvPr/>
        </p:nvSpPr>
        <p:spPr>
          <a:xfrm>
            <a:off x="3494732" y="2971703"/>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5" name="Oval 64"/>
          <p:cNvSpPr/>
          <p:nvPr/>
        </p:nvSpPr>
        <p:spPr>
          <a:xfrm>
            <a:off x="3494732" y="2987428"/>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6" name="Oval 65"/>
          <p:cNvSpPr/>
          <p:nvPr/>
        </p:nvSpPr>
        <p:spPr>
          <a:xfrm>
            <a:off x="3494732" y="2977331"/>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7" name="Oval 66"/>
          <p:cNvSpPr/>
          <p:nvPr/>
        </p:nvSpPr>
        <p:spPr>
          <a:xfrm>
            <a:off x="3494732" y="4249660"/>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8" name="Oval 67"/>
          <p:cNvSpPr/>
          <p:nvPr/>
        </p:nvSpPr>
        <p:spPr>
          <a:xfrm>
            <a:off x="3494732" y="4103835"/>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69" name="Oval 68"/>
          <p:cNvSpPr/>
          <p:nvPr/>
        </p:nvSpPr>
        <p:spPr>
          <a:xfrm>
            <a:off x="3494732" y="3877715"/>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0" name="Oval 69"/>
          <p:cNvSpPr/>
          <p:nvPr/>
        </p:nvSpPr>
        <p:spPr>
          <a:xfrm>
            <a:off x="3494732" y="3930675"/>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1" name="Oval 70"/>
          <p:cNvSpPr/>
          <p:nvPr/>
        </p:nvSpPr>
        <p:spPr>
          <a:xfrm>
            <a:off x="3494732" y="4038400"/>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2" name="Oval 71"/>
          <p:cNvSpPr/>
          <p:nvPr/>
        </p:nvSpPr>
        <p:spPr>
          <a:xfrm>
            <a:off x="3494732" y="4054204"/>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3" name="Oval 72"/>
          <p:cNvSpPr/>
          <p:nvPr/>
        </p:nvSpPr>
        <p:spPr>
          <a:xfrm>
            <a:off x="3494732" y="3724175"/>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4" name="Oval 73"/>
          <p:cNvSpPr/>
          <p:nvPr/>
        </p:nvSpPr>
        <p:spPr>
          <a:xfrm>
            <a:off x="3494732" y="3668834"/>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5" name="Oval 74"/>
          <p:cNvSpPr/>
          <p:nvPr/>
        </p:nvSpPr>
        <p:spPr>
          <a:xfrm>
            <a:off x="3494732" y="3606355"/>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6" name="Oval 75"/>
          <p:cNvSpPr/>
          <p:nvPr/>
        </p:nvSpPr>
        <p:spPr>
          <a:xfrm>
            <a:off x="3494732" y="3551587"/>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7" name="Oval 76"/>
          <p:cNvSpPr/>
          <p:nvPr/>
        </p:nvSpPr>
        <p:spPr>
          <a:xfrm>
            <a:off x="3494732" y="3448048"/>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8" name="Oval 77"/>
          <p:cNvSpPr/>
          <p:nvPr/>
        </p:nvSpPr>
        <p:spPr>
          <a:xfrm>
            <a:off x="3494732" y="3335563"/>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79" name="Oval 78"/>
          <p:cNvSpPr/>
          <p:nvPr/>
        </p:nvSpPr>
        <p:spPr>
          <a:xfrm>
            <a:off x="3494732" y="3205833"/>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0" name="Oval 79"/>
          <p:cNvSpPr/>
          <p:nvPr/>
        </p:nvSpPr>
        <p:spPr>
          <a:xfrm>
            <a:off x="3494732" y="3259735"/>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1" name="Oval 80"/>
          <p:cNvSpPr/>
          <p:nvPr/>
        </p:nvSpPr>
        <p:spPr>
          <a:xfrm>
            <a:off x="1711200" y="3146679"/>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2" name="Oval 81"/>
          <p:cNvSpPr/>
          <p:nvPr/>
        </p:nvSpPr>
        <p:spPr>
          <a:xfrm>
            <a:off x="1711200" y="3318128"/>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3" name="Oval 82"/>
          <p:cNvSpPr/>
          <p:nvPr/>
        </p:nvSpPr>
        <p:spPr>
          <a:xfrm>
            <a:off x="1711200" y="3491959"/>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4" name="Oval 83"/>
          <p:cNvSpPr/>
          <p:nvPr/>
        </p:nvSpPr>
        <p:spPr>
          <a:xfrm>
            <a:off x="1711200" y="4421387"/>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5" name="Oval 84"/>
          <p:cNvSpPr/>
          <p:nvPr/>
        </p:nvSpPr>
        <p:spPr>
          <a:xfrm>
            <a:off x="1711200" y="4160985"/>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6" name="Oval 85"/>
          <p:cNvSpPr/>
          <p:nvPr/>
        </p:nvSpPr>
        <p:spPr>
          <a:xfrm>
            <a:off x="1711200" y="3572150"/>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7" name="Oval 86"/>
          <p:cNvSpPr/>
          <p:nvPr/>
        </p:nvSpPr>
        <p:spPr>
          <a:xfrm>
            <a:off x="1711200" y="3640262"/>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8" name="Oval 87"/>
          <p:cNvSpPr/>
          <p:nvPr/>
        </p:nvSpPr>
        <p:spPr>
          <a:xfrm>
            <a:off x="1711200" y="4100021"/>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89" name="Oval 88"/>
          <p:cNvSpPr/>
          <p:nvPr/>
        </p:nvSpPr>
        <p:spPr>
          <a:xfrm>
            <a:off x="1711200" y="4005064"/>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0" name="Oval 89"/>
          <p:cNvSpPr/>
          <p:nvPr/>
        </p:nvSpPr>
        <p:spPr>
          <a:xfrm>
            <a:off x="1711200" y="3954487"/>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1" name="Oval 90"/>
          <p:cNvSpPr/>
          <p:nvPr/>
        </p:nvSpPr>
        <p:spPr>
          <a:xfrm>
            <a:off x="1711200" y="3695032"/>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2" name="Oval 91"/>
          <p:cNvSpPr/>
          <p:nvPr/>
        </p:nvSpPr>
        <p:spPr>
          <a:xfrm>
            <a:off x="1711200" y="3773315"/>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3" name="Oval 92"/>
          <p:cNvSpPr/>
          <p:nvPr/>
        </p:nvSpPr>
        <p:spPr>
          <a:xfrm>
            <a:off x="1711200" y="3868191"/>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94" name="Oval 93"/>
          <p:cNvSpPr/>
          <p:nvPr/>
        </p:nvSpPr>
        <p:spPr>
          <a:xfrm>
            <a:off x="1711200" y="3861048"/>
            <a:ext cx="104400" cy="104400"/>
          </a:xfrm>
          <a:prstGeom prst="ellipse">
            <a:avLst/>
          </a:prstGeom>
          <a:noFill/>
          <a:ln w="1905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cxnSp>
        <p:nvCxnSpPr>
          <p:cNvPr id="95" name="Straight Connector 94"/>
          <p:cNvCxnSpPr/>
          <p:nvPr/>
        </p:nvCxnSpPr>
        <p:spPr>
          <a:xfrm flipV="1">
            <a:off x="1774031" y="3602831"/>
            <a:ext cx="1769269" cy="869157"/>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773213" y="4155709"/>
            <a:ext cx="1770087" cy="149592"/>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76413" y="3540919"/>
            <a:ext cx="1766887" cy="614790"/>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773213" y="3205833"/>
            <a:ext cx="1767706" cy="894680"/>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73" idx="0"/>
          </p:cNvCxnSpPr>
          <p:nvPr/>
        </p:nvCxnSpPr>
        <p:spPr>
          <a:xfrm>
            <a:off x="1773213" y="3364135"/>
            <a:ext cx="1773719" cy="360040"/>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1771650" y="3036094"/>
            <a:ext cx="1766888" cy="588169"/>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87" idx="4"/>
          </p:cNvCxnSpPr>
          <p:nvPr/>
        </p:nvCxnSpPr>
        <p:spPr>
          <a:xfrm flipV="1">
            <a:off x="1763400" y="2688432"/>
            <a:ext cx="1779900" cy="1056230"/>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1785938" y="3036094"/>
            <a:ext cx="1757362" cy="792956"/>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1785938" y="3024188"/>
            <a:ext cx="1754981" cy="980876"/>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781175" y="3251080"/>
            <a:ext cx="1753823" cy="656551"/>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774031" y="3507108"/>
            <a:ext cx="1769269" cy="688655"/>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0" idx="4"/>
          </p:cNvCxnSpPr>
          <p:nvPr/>
        </p:nvCxnSpPr>
        <p:spPr>
          <a:xfrm flipV="1">
            <a:off x="1763400" y="3388521"/>
            <a:ext cx="1777519" cy="670366"/>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74" idx="4"/>
          </p:cNvCxnSpPr>
          <p:nvPr/>
        </p:nvCxnSpPr>
        <p:spPr>
          <a:xfrm flipV="1">
            <a:off x="1771650" y="3773234"/>
            <a:ext cx="1775282" cy="447854"/>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90" idx="4"/>
          </p:cNvCxnSpPr>
          <p:nvPr/>
        </p:nvCxnSpPr>
        <p:spPr>
          <a:xfrm flipV="1">
            <a:off x="1763400" y="3251081"/>
            <a:ext cx="1779900" cy="807806"/>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781175" y="3318128"/>
            <a:ext cx="1753823" cy="589503"/>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781175" y="3645694"/>
            <a:ext cx="1762125" cy="566737"/>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70" idx="0"/>
          </p:cNvCxnSpPr>
          <p:nvPr/>
        </p:nvCxnSpPr>
        <p:spPr>
          <a:xfrm>
            <a:off x="1781175" y="3907631"/>
            <a:ext cx="1765757" cy="23044"/>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766888" y="3902869"/>
            <a:ext cx="1776412" cy="197152"/>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1774032" y="3695033"/>
            <a:ext cx="1769268" cy="287082"/>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92" idx="7"/>
          </p:cNvCxnSpPr>
          <p:nvPr/>
        </p:nvCxnSpPr>
        <p:spPr>
          <a:xfrm flipH="1" flipV="1">
            <a:off x="1800311" y="3788604"/>
            <a:ext cx="1742989" cy="326196"/>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73" idx="0"/>
          </p:cNvCxnSpPr>
          <p:nvPr/>
        </p:nvCxnSpPr>
        <p:spPr>
          <a:xfrm flipV="1">
            <a:off x="1778794" y="3724175"/>
            <a:ext cx="1768138" cy="102494"/>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6213796" y="2707485"/>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68" name="Oval 167"/>
          <p:cNvSpPr/>
          <p:nvPr/>
        </p:nvSpPr>
        <p:spPr>
          <a:xfrm>
            <a:off x="6213796" y="3010374"/>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69" name="Oval 168"/>
          <p:cNvSpPr/>
          <p:nvPr/>
        </p:nvSpPr>
        <p:spPr>
          <a:xfrm>
            <a:off x="6213796" y="4106593"/>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0" name="Oval 169"/>
          <p:cNvSpPr/>
          <p:nvPr/>
        </p:nvSpPr>
        <p:spPr>
          <a:xfrm>
            <a:off x="7987901" y="3700365"/>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1" name="Oval 170"/>
          <p:cNvSpPr/>
          <p:nvPr/>
        </p:nvSpPr>
        <p:spPr>
          <a:xfrm>
            <a:off x="7987901" y="4017915"/>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2" name="Oval 171"/>
          <p:cNvSpPr/>
          <p:nvPr/>
        </p:nvSpPr>
        <p:spPr>
          <a:xfrm>
            <a:off x="7987901" y="4002683"/>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3" name="Oval 172"/>
          <p:cNvSpPr/>
          <p:nvPr/>
        </p:nvSpPr>
        <p:spPr>
          <a:xfrm>
            <a:off x="7987901" y="3803326"/>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4" name="Oval 173"/>
          <p:cNvSpPr/>
          <p:nvPr/>
        </p:nvSpPr>
        <p:spPr>
          <a:xfrm>
            <a:off x="7987901" y="3765227"/>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5" name="Oval 174"/>
          <p:cNvSpPr/>
          <p:nvPr/>
        </p:nvSpPr>
        <p:spPr>
          <a:xfrm>
            <a:off x="7987901" y="3760466"/>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6" name="Oval 175"/>
          <p:cNvSpPr/>
          <p:nvPr/>
        </p:nvSpPr>
        <p:spPr>
          <a:xfrm>
            <a:off x="7987901" y="2852936"/>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7" name="Oval 176"/>
          <p:cNvSpPr/>
          <p:nvPr/>
        </p:nvSpPr>
        <p:spPr>
          <a:xfrm>
            <a:off x="7987901" y="2845793"/>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8" name="Oval 177"/>
          <p:cNvSpPr/>
          <p:nvPr/>
        </p:nvSpPr>
        <p:spPr>
          <a:xfrm>
            <a:off x="7987901" y="3050580"/>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79" name="Oval 178"/>
          <p:cNvSpPr/>
          <p:nvPr/>
        </p:nvSpPr>
        <p:spPr>
          <a:xfrm>
            <a:off x="7987901" y="3451949"/>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0" name="Oval 179"/>
          <p:cNvSpPr/>
          <p:nvPr/>
        </p:nvSpPr>
        <p:spPr>
          <a:xfrm>
            <a:off x="7987901" y="3412332"/>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1" name="Oval 180"/>
          <p:cNvSpPr/>
          <p:nvPr/>
        </p:nvSpPr>
        <p:spPr>
          <a:xfrm>
            <a:off x="7987901" y="3320704"/>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2" name="Oval 181"/>
          <p:cNvSpPr/>
          <p:nvPr/>
        </p:nvSpPr>
        <p:spPr>
          <a:xfrm>
            <a:off x="7987901" y="3215357"/>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3" name="Oval 182"/>
          <p:cNvSpPr/>
          <p:nvPr/>
        </p:nvSpPr>
        <p:spPr>
          <a:xfrm>
            <a:off x="7987901" y="3095153"/>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4" name="Oval 183"/>
          <p:cNvSpPr/>
          <p:nvPr/>
        </p:nvSpPr>
        <p:spPr>
          <a:xfrm>
            <a:off x="7987901" y="3164781"/>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5" name="Oval 184"/>
          <p:cNvSpPr/>
          <p:nvPr/>
        </p:nvSpPr>
        <p:spPr>
          <a:xfrm>
            <a:off x="6213796" y="3193927"/>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6" name="Oval 185"/>
          <p:cNvSpPr/>
          <p:nvPr/>
        </p:nvSpPr>
        <p:spPr>
          <a:xfrm>
            <a:off x="6213796" y="3296889"/>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7" name="Oval 186"/>
          <p:cNvSpPr/>
          <p:nvPr/>
        </p:nvSpPr>
        <p:spPr>
          <a:xfrm>
            <a:off x="6213796" y="3356992"/>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8" name="Oval 187"/>
          <p:cNvSpPr/>
          <p:nvPr/>
        </p:nvSpPr>
        <p:spPr>
          <a:xfrm>
            <a:off x="6156176" y="3356992"/>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89" name="Oval 188"/>
          <p:cNvSpPr/>
          <p:nvPr/>
        </p:nvSpPr>
        <p:spPr>
          <a:xfrm>
            <a:off x="6213796" y="3468337"/>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90" name="Oval 189"/>
          <p:cNvSpPr/>
          <p:nvPr/>
        </p:nvSpPr>
        <p:spPr>
          <a:xfrm>
            <a:off x="6213796" y="3500140"/>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91" name="Oval 190"/>
          <p:cNvSpPr/>
          <p:nvPr/>
        </p:nvSpPr>
        <p:spPr>
          <a:xfrm>
            <a:off x="6213796" y="3585490"/>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92" name="Oval 191"/>
          <p:cNvSpPr/>
          <p:nvPr/>
        </p:nvSpPr>
        <p:spPr>
          <a:xfrm>
            <a:off x="6213796" y="3575397"/>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93" name="Oval 192"/>
          <p:cNvSpPr/>
          <p:nvPr/>
        </p:nvSpPr>
        <p:spPr>
          <a:xfrm>
            <a:off x="6213796" y="3687315"/>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94" name="Oval 193"/>
          <p:cNvSpPr/>
          <p:nvPr/>
        </p:nvSpPr>
        <p:spPr>
          <a:xfrm>
            <a:off x="6213796" y="3769992"/>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95" name="Oval 194"/>
          <p:cNvSpPr/>
          <p:nvPr/>
        </p:nvSpPr>
        <p:spPr>
          <a:xfrm>
            <a:off x="6213796" y="3927154"/>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96" name="Oval 195"/>
          <p:cNvSpPr/>
          <p:nvPr/>
        </p:nvSpPr>
        <p:spPr>
          <a:xfrm>
            <a:off x="6213796" y="3853905"/>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97" name="Oval 196"/>
          <p:cNvSpPr/>
          <p:nvPr/>
        </p:nvSpPr>
        <p:spPr>
          <a:xfrm>
            <a:off x="7987901" y="2642620"/>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cxnSp>
        <p:nvCxnSpPr>
          <p:cNvPr id="198" name="Straight Connector 197"/>
          <p:cNvCxnSpPr/>
          <p:nvPr/>
        </p:nvCxnSpPr>
        <p:spPr>
          <a:xfrm flipV="1">
            <a:off x="6270248" y="2696886"/>
            <a:ext cx="1766473" cy="67229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272865" y="2765606"/>
            <a:ext cx="1769049" cy="10470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6271807" y="2904388"/>
            <a:ext cx="1763530" cy="62578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6270247" y="2906406"/>
            <a:ext cx="1765090" cy="1561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183" idx="0"/>
          </p:cNvCxnSpPr>
          <p:nvPr/>
        </p:nvCxnSpPr>
        <p:spPr>
          <a:xfrm flipV="1">
            <a:off x="6270247" y="3095153"/>
            <a:ext cx="1769854" cy="81733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178" idx="4"/>
          </p:cNvCxnSpPr>
          <p:nvPr/>
        </p:nvCxnSpPr>
        <p:spPr>
          <a:xfrm flipH="1">
            <a:off x="6271673" y="3154980"/>
            <a:ext cx="1768428" cy="100362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6271671" y="3245320"/>
            <a:ext cx="1770243" cy="1265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187" idx="0"/>
          </p:cNvCxnSpPr>
          <p:nvPr/>
        </p:nvCxnSpPr>
        <p:spPr>
          <a:xfrm>
            <a:off x="6265996" y="3356992"/>
            <a:ext cx="1775918" cy="46519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188" idx="4"/>
          </p:cNvCxnSpPr>
          <p:nvPr/>
        </p:nvCxnSpPr>
        <p:spPr>
          <a:xfrm>
            <a:off x="6208376" y="3461392"/>
            <a:ext cx="1775918" cy="5239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6268479" y="3507830"/>
            <a:ext cx="1773435" cy="1401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6260905" y="3564040"/>
            <a:ext cx="1781009" cy="185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endCxn id="184" idx="4"/>
          </p:cNvCxnSpPr>
          <p:nvPr/>
        </p:nvCxnSpPr>
        <p:spPr>
          <a:xfrm flipV="1">
            <a:off x="6275622" y="3269181"/>
            <a:ext cx="1764479" cy="4772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endCxn id="183" idx="4"/>
          </p:cNvCxnSpPr>
          <p:nvPr/>
        </p:nvCxnSpPr>
        <p:spPr>
          <a:xfrm flipV="1">
            <a:off x="6267434" y="3199553"/>
            <a:ext cx="1772667" cy="7888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6275622" y="3826670"/>
            <a:ext cx="1773906" cy="2472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6269864" y="3627598"/>
            <a:ext cx="1779664" cy="4256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195" idx="0"/>
          </p:cNvCxnSpPr>
          <p:nvPr/>
        </p:nvCxnSpPr>
        <p:spPr>
          <a:xfrm flipV="1">
            <a:off x="6265996" y="3860452"/>
            <a:ext cx="1769341" cy="6670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endCxn id="184" idx="0"/>
          </p:cNvCxnSpPr>
          <p:nvPr/>
        </p:nvCxnSpPr>
        <p:spPr>
          <a:xfrm flipV="1">
            <a:off x="6269290" y="3164781"/>
            <a:ext cx="1770811" cy="74599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8" name="Oval 247"/>
          <p:cNvSpPr/>
          <p:nvPr/>
        </p:nvSpPr>
        <p:spPr>
          <a:xfrm>
            <a:off x="6213796" y="3862857"/>
            <a:ext cx="104400" cy="1044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0253F"/>
              </a:solidFill>
              <a:latin typeface="Tahoma" pitchFamily="34" charset="0"/>
              <a:ea typeface="Tahoma" pitchFamily="34" charset="0"/>
              <a:cs typeface="Tahoma" pitchFamily="34" charset="0"/>
            </a:endParaRPr>
          </a:p>
        </p:txBody>
      </p:sp>
      <p:sp>
        <p:nvSpPr>
          <p:cNvPr id="141" name="Slide Number Placeholder 5"/>
          <p:cNvSpPr>
            <a:spLocks noGrp="1"/>
          </p:cNvSpPr>
          <p:nvPr>
            <p:ph type="sldNum" sz="quarter" idx="4294967295"/>
          </p:nvPr>
        </p:nvSpPr>
        <p:spPr>
          <a:xfrm>
            <a:off x="8532440" y="6669360"/>
            <a:ext cx="611560" cy="188640"/>
          </a:xfrm>
          <a:prstGeom prst="rect">
            <a:avLst/>
          </a:prstGeom>
        </p:spPr>
        <p:txBody>
          <a:bodyPr vert="horz" lIns="91440" tIns="45720" rIns="91440" bIns="45720" rtlCol="0" anchor="b" anchorCtr="0"/>
          <a:lstStyle>
            <a:lvl1pPr algn="r" fontAlgn="auto">
              <a:spcBef>
                <a:spcPts val="0"/>
              </a:spcBef>
              <a:spcAft>
                <a:spcPts val="0"/>
              </a:spcAft>
              <a:defRPr sz="600">
                <a:solidFill>
                  <a:schemeClr val="tx2">
                    <a:lumMod val="50000"/>
                  </a:schemeClr>
                </a:solidFill>
                <a:latin typeface="Frutiger LT Com 55 Roman" pitchFamily="34" charset="0"/>
                <a:cs typeface="+mn-cs"/>
              </a:defRPr>
            </a:lvl1pPr>
          </a:lstStyle>
          <a:p>
            <a:pPr>
              <a:defRPr/>
            </a:pPr>
            <a:r>
              <a:rPr lang="en-GB" smtClean="0"/>
              <a:t>Cert Jan 14</a:t>
            </a:r>
            <a:endParaRPr lang="en-GB" dirty="0"/>
          </a:p>
        </p:txBody>
      </p:sp>
      <p:sp>
        <p:nvSpPr>
          <p:cNvPr id="144" name="Title 1"/>
          <p:cNvSpPr>
            <a:spLocks noGrp="1"/>
          </p:cNvSpPr>
          <p:nvPr>
            <p:ph type="title"/>
          </p:nvPr>
        </p:nvSpPr>
        <p:spPr>
          <a:xfrm>
            <a:off x="574675" y="304800"/>
            <a:ext cx="8001000" cy="1216025"/>
          </a:xfrm>
        </p:spPr>
        <p:txBody>
          <a:bodyPr/>
          <a:lstStyle/>
          <a:p>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Reakce </a:t>
            </a:r>
            <a:r>
              <a:rPr lang="en-GB"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RVSWI </a:t>
            </a:r>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podle typu PAH specifické léčby</a:t>
            </a:r>
            <a:endPar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5" name="TextBox 27"/>
          <p:cNvSpPr txBox="1"/>
          <p:nvPr/>
        </p:nvSpPr>
        <p:spPr>
          <a:xfrm>
            <a:off x="5596074" y="4916066"/>
            <a:ext cx="1235443" cy="215444"/>
          </a:xfrm>
          <a:prstGeom prst="rect">
            <a:avLst/>
          </a:prstGeom>
          <a:noFill/>
          <a:ln>
            <a:noFill/>
          </a:ln>
        </p:spPr>
        <p:txBody>
          <a:bodyPr wrap="square" lIns="0" tIns="0" rIns="0" bIns="0" rtlCol="0">
            <a:spAutoFit/>
          </a:bodyPr>
          <a:lstStyle/>
          <a:p>
            <a:pPr algn="ctr"/>
            <a:r>
              <a:rPr lang="cs-CZ" sz="1400" b="1" dirty="0" smtClean="0">
                <a:solidFill>
                  <a:srgbClr val="10253F"/>
                </a:solidFill>
                <a:ea typeface="Tahoma" pitchFamily="34" charset="0"/>
                <a:cs typeface="Tahoma" pitchFamily="34" charset="0"/>
              </a:rPr>
              <a:t>Před léčbou</a:t>
            </a:r>
            <a:endParaRPr lang="en-GB" sz="1400" b="1" dirty="0" smtClean="0">
              <a:solidFill>
                <a:srgbClr val="10253F"/>
              </a:solidFill>
              <a:ea typeface="Tahoma" pitchFamily="34" charset="0"/>
              <a:cs typeface="Tahoma" pitchFamily="34" charset="0"/>
            </a:endParaRPr>
          </a:p>
        </p:txBody>
      </p:sp>
      <p:sp>
        <p:nvSpPr>
          <p:cNvPr id="147" name="TextBox 28"/>
          <p:cNvSpPr txBox="1"/>
          <p:nvPr/>
        </p:nvSpPr>
        <p:spPr>
          <a:xfrm>
            <a:off x="7306206" y="4916066"/>
            <a:ext cx="1363390" cy="215444"/>
          </a:xfrm>
          <a:prstGeom prst="rect">
            <a:avLst/>
          </a:prstGeom>
          <a:noFill/>
          <a:ln>
            <a:noFill/>
          </a:ln>
        </p:spPr>
        <p:txBody>
          <a:bodyPr wrap="square" lIns="0" tIns="0" rIns="0" bIns="0" rtlCol="0">
            <a:spAutoFit/>
          </a:bodyPr>
          <a:lstStyle/>
          <a:p>
            <a:pPr algn="ctr"/>
            <a:r>
              <a:rPr lang="cs-CZ" sz="1400" b="1" dirty="0" smtClean="0">
                <a:solidFill>
                  <a:srgbClr val="10253F"/>
                </a:solidFill>
                <a:ea typeface="Tahoma" pitchFamily="34" charset="0"/>
                <a:cs typeface="Tahoma" pitchFamily="34" charset="0"/>
              </a:rPr>
              <a:t>Po léčbě</a:t>
            </a:r>
            <a:endParaRPr lang="en-GB" sz="1400" b="1" dirty="0" smtClean="0">
              <a:solidFill>
                <a:srgbClr val="10253F"/>
              </a:solidFill>
              <a:ea typeface="Tahoma" pitchFamily="34" charset="0"/>
              <a:cs typeface="Tahoma" pitchFamily="34" charset="0"/>
            </a:endParaRPr>
          </a:p>
        </p:txBody>
      </p:sp>
    </p:spTree>
    <p:extLst>
      <p:ext uri="{BB962C8B-B14F-4D97-AF65-F5344CB8AC3E}">
        <p14:creationId xmlns="" xmlns:p14="http://schemas.microsoft.com/office/powerpoint/2010/main" val="15022250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P1060834.JPG"/>
          <p:cNvPicPr>
            <a:picLocks noGrp="1" noChangeAspect="1"/>
          </p:cNvPicPr>
          <p:nvPr>
            <p:ph idx="1"/>
          </p:nvPr>
        </p:nvPicPr>
        <p:blipFill>
          <a:blip r:embed="rId2" cstate="print"/>
          <a:stretch>
            <a:fillRect/>
          </a:stretch>
        </p:blipFill>
        <p:spPr>
          <a:xfrm>
            <a:off x="179512" y="1436779"/>
            <a:ext cx="4318806" cy="2878832"/>
          </a:xfrm>
          <a:effectLst>
            <a:softEdge rad="112500"/>
          </a:effectLst>
        </p:spPr>
      </p:pic>
      <p:pic>
        <p:nvPicPr>
          <p:cNvPr id="5" name="Obrázek 4" descr="P1060841.JPG"/>
          <p:cNvPicPr>
            <a:picLocks noChangeAspect="1"/>
          </p:cNvPicPr>
          <p:nvPr/>
        </p:nvPicPr>
        <p:blipFill>
          <a:blip r:embed="rId3" cstate="print"/>
          <a:stretch>
            <a:fillRect/>
          </a:stretch>
        </p:blipFill>
        <p:spPr>
          <a:xfrm>
            <a:off x="5147457" y="164637"/>
            <a:ext cx="3869347" cy="3439420"/>
          </a:xfrm>
          <a:prstGeom prst="rect">
            <a:avLst/>
          </a:prstGeom>
          <a:ln>
            <a:noFill/>
          </a:ln>
          <a:effectLst>
            <a:softEdge rad="112500"/>
          </a:effectLst>
        </p:spPr>
      </p:pic>
      <p:pic>
        <p:nvPicPr>
          <p:cNvPr id="6" name="Obrázek 5" descr="P1060839.JPG"/>
          <p:cNvPicPr>
            <a:picLocks noChangeAspect="1"/>
          </p:cNvPicPr>
          <p:nvPr/>
        </p:nvPicPr>
        <p:blipFill>
          <a:blip r:embed="rId4" cstate="print"/>
          <a:stretch>
            <a:fillRect/>
          </a:stretch>
        </p:blipFill>
        <p:spPr>
          <a:xfrm>
            <a:off x="3635897" y="3600400"/>
            <a:ext cx="2194553" cy="3236979"/>
          </a:xfrm>
          <a:prstGeom prst="rect">
            <a:avLst/>
          </a:prstGeom>
          <a:ln>
            <a:noFill/>
          </a:ln>
          <a:effectLst>
            <a:softEdge rad="112500"/>
          </a:effectLst>
        </p:spPr>
      </p:pic>
      <p:pic>
        <p:nvPicPr>
          <p:cNvPr id="7" name="Obrázek 6" descr="P1060837.JPG"/>
          <p:cNvPicPr>
            <a:picLocks noChangeAspect="1"/>
          </p:cNvPicPr>
          <p:nvPr/>
        </p:nvPicPr>
        <p:blipFill>
          <a:blip r:embed="rId5" cstate="print"/>
          <a:stretch>
            <a:fillRect/>
          </a:stretch>
        </p:blipFill>
        <p:spPr>
          <a:xfrm>
            <a:off x="251521" y="4173083"/>
            <a:ext cx="3317565" cy="2348880"/>
          </a:xfrm>
          <a:prstGeom prst="rect">
            <a:avLst/>
          </a:prstGeom>
          <a:ln>
            <a:noFill/>
          </a:ln>
          <a:effectLst>
            <a:softEdge rad="112500"/>
          </a:effectLst>
        </p:spPr>
      </p:pic>
      <p:pic>
        <p:nvPicPr>
          <p:cNvPr id="8" name="Picture 2"/>
          <p:cNvPicPr>
            <a:picLocks noChangeAspect="1" noChangeArrowheads="1"/>
          </p:cNvPicPr>
          <p:nvPr/>
        </p:nvPicPr>
        <p:blipFill>
          <a:blip r:embed="rId6" cstate="print">
            <a:extLst/>
          </a:blip>
          <a:srcRect/>
          <a:stretch>
            <a:fillRect/>
          </a:stretch>
        </p:blipFill>
        <p:spPr bwMode="auto">
          <a:xfrm>
            <a:off x="3851920" y="1580795"/>
            <a:ext cx="1295537" cy="2520280"/>
          </a:xfrm>
          <a:prstGeom prst="rect">
            <a:avLst/>
          </a:prstGeom>
          <a:ln>
            <a:noFill/>
          </a:ln>
          <a:effectLst>
            <a:softEdge rad="112500"/>
          </a:effectLst>
          <a:extLst/>
        </p:spPr>
      </p:pic>
      <p:sp>
        <p:nvSpPr>
          <p:cNvPr id="9" name="Nadpis 1"/>
          <p:cNvSpPr>
            <a:spLocks noGrp="1"/>
          </p:cNvSpPr>
          <p:nvPr>
            <p:ph type="title"/>
          </p:nvPr>
        </p:nvSpPr>
        <p:spPr>
          <a:xfrm>
            <a:off x="574675" y="304800"/>
            <a:ext cx="8001000" cy="1216025"/>
          </a:xfrm>
        </p:spPr>
        <p:txBody>
          <a:bodyPr/>
          <a:lstStyle/>
          <a:p>
            <a:pPr eaLnBrk="1" hangingPunct="1"/>
            <a:r>
              <a:rPr lang="cs-CZ" sz="3400" b="1" dirty="0" err="1" smtClean="0">
                <a:solidFill>
                  <a:schemeClr val="accent2"/>
                </a:solidFill>
                <a:latin typeface="Tahoma" pitchFamily="34" charset="0"/>
                <a:ea typeface="Tahoma" pitchFamily="34" charset="0"/>
                <a:cs typeface="Tahoma" pitchFamily="34" charset="0"/>
              </a:rPr>
              <a:t>Remodulin</a:t>
            </a:r>
            <a:r>
              <a:rPr lang="cs-CZ" sz="3400" b="1" dirty="0" smtClean="0">
                <a:solidFill>
                  <a:schemeClr val="accent2"/>
                </a:solidFill>
                <a:latin typeface="Tahoma" pitchFamily="34" charset="0"/>
                <a:ea typeface="Tahoma" pitchFamily="34" charset="0"/>
                <a:cs typeface="Tahoma" pitchFamily="34" charset="0"/>
              </a:rPr>
              <a:t> s.</a:t>
            </a:r>
            <a:r>
              <a:rPr lang="cs-CZ" sz="3400" b="1" dirty="0" err="1" smtClean="0">
                <a:solidFill>
                  <a:schemeClr val="accent2"/>
                </a:solidFill>
                <a:latin typeface="Tahoma" pitchFamily="34" charset="0"/>
                <a:ea typeface="Tahoma" pitchFamily="34" charset="0"/>
                <a:cs typeface="Tahoma" pitchFamily="34" charset="0"/>
              </a:rPr>
              <a:t>c</a:t>
            </a:r>
            <a:r>
              <a:rPr lang="cs-CZ" sz="3400" b="1" dirty="0" smtClean="0">
                <a:solidFill>
                  <a:schemeClr val="accent2"/>
                </a:solidFill>
                <a:latin typeface="Tahoma" pitchFamily="34" charset="0"/>
                <a:ea typeface="Tahoma" pitchFamily="34" charset="0"/>
                <a:cs typeface="Tahoma" pitchFamily="34" charset="0"/>
              </a:rPr>
              <a:t>.</a:t>
            </a:r>
          </a:p>
        </p:txBody>
      </p:sp>
      <p:pic>
        <p:nvPicPr>
          <p:cNvPr id="10" name="Zástupný symbol pro obsah 3" descr="06012014332.jpg"/>
          <p:cNvPicPr>
            <a:picLocks noChangeAspect="1"/>
          </p:cNvPicPr>
          <p:nvPr/>
        </p:nvPicPr>
        <p:blipFill>
          <a:blip r:embed="rId7" cstate="print"/>
          <a:srcRect/>
          <a:stretch>
            <a:fillRect/>
          </a:stretch>
        </p:blipFill>
        <p:spPr bwMode="auto">
          <a:xfrm>
            <a:off x="5940152" y="3717032"/>
            <a:ext cx="2993702" cy="2429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611560" y="476250"/>
            <a:ext cx="8532812" cy="1143000"/>
          </a:xfrm>
          <a:prstGeom prst="roundRect">
            <a:avLst>
              <a:gd name="adj" fmla="val 21667"/>
            </a:avLst>
          </a:prstGeom>
          <a:noFill/>
          <a:ln w="9525">
            <a:noFill/>
            <a:round/>
            <a:headEnd/>
            <a:tailEnd/>
          </a:ln>
        </p:spPr>
        <p:txBody>
          <a:bodyPr anchor="b"/>
          <a:lstStyle/>
          <a:p>
            <a:pPr>
              <a:lnSpc>
                <a:spcPct val="90000"/>
              </a:lnSpc>
            </a:pPr>
            <a:r>
              <a:rPr lang="cs-CZ" sz="2400" b="1" dirty="0">
                <a:solidFill>
                  <a:srgbClr val="C00000"/>
                </a:solidFill>
                <a:cs typeface="Tahoma" pitchFamily="34" charset="0"/>
              </a:rPr>
              <a:t>Cílová dávka </a:t>
            </a:r>
            <a:r>
              <a:rPr lang="cs-CZ" sz="2400" b="1" dirty="0" smtClean="0">
                <a:solidFill>
                  <a:srgbClr val="C00000"/>
                </a:solidFill>
                <a:cs typeface="Tahoma" pitchFamily="34" charset="0"/>
              </a:rPr>
              <a:t>treprostinilu…</a:t>
            </a:r>
            <a:endParaRPr lang="cs-CZ" sz="2400" b="1" dirty="0">
              <a:solidFill>
                <a:srgbClr val="C00000"/>
              </a:solidFill>
              <a:cs typeface="Tahoma" pitchFamily="34" charset="0"/>
            </a:endParaRPr>
          </a:p>
          <a:p>
            <a:pPr>
              <a:lnSpc>
                <a:spcPct val="90000"/>
              </a:lnSpc>
            </a:pPr>
            <a:r>
              <a:rPr lang="cs-CZ" sz="2400" b="1" dirty="0" smtClean="0">
                <a:solidFill>
                  <a:srgbClr val="C00000"/>
                </a:solidFill>
                <a:cs typeface="Tahoma" pitchFamily="34" charset="0"/>
              </a:rPr>
              <a:t>… a vliv na prognózu</a:t>
            </a:r>
            <a:endParaRPr lang="cs-CZ" sz="2400" b="1" dirty="0">
              <a:solidFill>
                <a:srgbClr val="C00000"/>
              </a:solidFill>
              <a:cs typeface="Tahoma"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5884554" y="1"/>
            <a:ext cx="3259446" cy="1556792"/>
          </a:xfrm>
          <a:prstGeom prst="rect">
            <a:avLst/>
          </a:prstGeom>
          <a:noFill/>
          <a:ln w="9525">
            <a:noFill/>
            <a:miter lim="800000"/>
            <a:headEnd/>
            <a:tailEnd/>
          </a:ln>
        </p:spPr>
      </p:pic>
      <p:pic>
        <p:nvPicPr>
          <p:cNvPr id="243714" name="Picture 2"/>
          <p:cNvPicPr>
            <a:picLocks noChangeAspect="1" noChangeArrowheads="1"/>
          </p:cNvPicPr>
          <p:nvPr/>
        </p:nvPicPr>
        <p:blipFill>
          <a:blip r:embed="rId3" cstate="print"/>
          <a:srcRect/>
          <a:stretch>
            <a:fillRect/>
          </a:stretch>
        </p:blipFill>
        <p:spPr bwMode="auto">
          <a:xfrm>
            <a:off x="3995936" y="1772817"/>
            <a:ext cx="3366714" cy="3024336"/>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611560" y="1772816"/>
            <a:ext cx="3350446" cy="4320480"/>
          </a:xfrm>
          <a:prstGeom prst="rect">
            <a:avLst/>
          </a:prstGeom>
          <a:noFill/>
          <a:ln w="9525">
            <a:noFill/>
            <a:miter lim="800000"/>
            <a:headEnd/>
            <a:tailEnd/>
          </a:ln>
        </p:spPr>
      </p:pic>
      <p:sp>
        <p:nvSpPr>
          <p:cNvPr id="6" name="Obdélník 5"/>
          <p:cNvSpPr/>
          <p:nvPr/>
        </p:nvSpPr>
        <p:spPr>
          <a:xfrm>
            <a:off x="611560" y="4149080"/>
            <a:ext cx="3384376" cy="504056"/>
          </a:xfrm>
          <a:prstGeom prst="rect">
            <a:avLst/>
          </a:prstGeom>
          <a:solidFill>
            <a:srgbClr val="FF0000">
              <a:alpha val="3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3995936" y="2420888"/>
            <a:ext cx="3384376" cy="648072"/>
          </a:xfrm>
          <a:prstGeom prst="rect">
            <a:avLst/>
          </a:prstGeom>
          <a:solidFill>
            <a:srgbClr val="FF0000">
              <a:alpha val="3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7" name="Picture 3"/>
          <p:cNvPicPr>
            <a:picLocks noChangeAspect="1" noChangeArrowheads="1"/>
          </p:cNvPicPr>
          <p:nvPr/>
        </p:nvPicPr>
        <p:blipFill>
          <a:blip r:embed="rId2" cstate="print"/>
          <a:srcRect t="5721" r="7143" b="8470"/>
          <a:stretch>
            <a:fillRect/>
          </a:stretch>
        </p:blipFill>
        <p:spPr bwMode="auto">
          <a:xfrm>
            <a:off x="6084168" y="2799470"/>
            <a:ext cx="2808312" cy="3240360"/>
          </a:xfrm>
          <a:prstGeom prst="rect">
            <a:avLst/>
          </a:prstGeom>
          <a:noFill/>
          <a:ln w="9525">
            <a:noFill/>
            <a:miter lim="800000"/>
            <a:headEnd/>
            <a:tailEnd/>
          </a:ln>
        </p:spPr>
      </p:pic>
      <p:pic>
        <p:nvPicPr>
          <p:cNvPr id="241668" name="Picture 4"/>
          <p:cNvPicPr>
            <a:picLocks noChangeAspect="1" noChangeArrowheads="1"/>
          </p:cNvPicPr>
          <p:nvPr/>
        </p:nvPicPr>
        <p:blipFill>
          <a:blip r:embed="rId3" cstate="print"/>
          <a:srcRect/>
          <a:stretch>
            <a:fillRect/>
          </a:stretch>
        </p:blipFill>
        <p:spPr bwMode="auto">
          <a:xfrm>
            <a:off x="251520" y="2780928"/>
            <a:ext cx="5774367" cy="3258902"/>
          </a:xfrm>
          <a:prstGeom prst="rect">
            <a:avLst/>
          </a:prstGeom>
          <a:noFill/>
          <a:ln w="9525">
            <a:noFill/>
            <a:miter lim="800000"/>
            <a:headEnd/>
            <a:tailEnd/>
          </a:ln>
        </p:spPr>
      </p:pic>
      <p:sp>
        <p:nvSpPr>
          <p:cNvPr id="8" name="AutoShape 5"/>
          <p:cNvSpPr>
            <a:spLocks noChangeArrowheads="1"/>
          </p:cNvSpPr>
          <p:nvPr/>
        </p:nvSpPr>
        <p:spPr bwMode="auto">
          <a:xfrm>
            <a:off x="611560" y="476250"/>
            <a:ext cx="8532812" cy="1143000"/>
          </a:xfrm>
          <a:prstGeom prst="roundRect">
            <a:avLst>
              <a:gd name="adj" fmla="val 21667"/>
            </a:avLst>
          </a:prstGeom>
          <a:noFill/>
          <a:ln w="9525">
            <a:noFill/>
            <a:round/>
            <a:headEnd/>
            <a:tailEnd/>
          </a:ln>
        </p:spPr>
        <p:txBody>
          <a:bodyPr anchor="b"/>
          <a:lstStyle/>
          <a:p>
            <a:pPr>
              <a:lnSpc>
                <a:spcPct val="90000"/>
              </a:lnSpc>
            </a:pPr>
            <a:r>
              <a:rPr lang="cs-CZ" sz="2400" b="1" dirty="0">
                <a:solidFill>
                  <a:srgbClr val="C00000"/>
                </a:solidFill>
                <a:cs typeface="Tahoma" pitchFamily="34" charset="0"/>
              </a:rPr>
              <a:t>Tolerance </a:t>
            </a:r>
            <a:r>
              <a:rPr lang="cs-CZ" sz="2400" b="1" dirty="0" smtClean="0">
                <a:solidFill>
                  <a:srgbClr val="C00000"/>
                </a:solidFill>
                <a:cs typeface="Tahoma" pitchFamily="34" charset="0"/>
              </a:rPr>
              <a:t>treprostinilu…</a:t>
            </a:r>
            <a:endParaRPr lang="cs-CZ" sz="2400" b="1" dirty="0">
              <a:solidFill>
                <a:srgbClr val="C00000"/>
              </a:solidFill>
              <a:cs typeface="Tahoma" pitchFamily="34" charset="0"/>
            </a:endParaRPr>
          </a:p>
          <a:p>
            <a:pPr>
              <a:lnSpc>
                <a:spcPct val="90000"/>
              </a:lnSpc>
            </a:pPr>
            <a:r>
              <a:rPr lang="cs-CZ" sz="2400" b="1" dirty="0" smtClean="0">
                <a:solidFill>
                  <a:srgbClr val="C00000"/>
                </a:solidFill>
                <a:cs typeface="Tahoma" pitchFamily="34" charset="0"/>
              </a:rPr>
              <a:t>…a vliv na prognózu</a:t>
            </a:r>
            <a:endParaRPr lang="cs-CZ" sz="2400" b="1" dirty="0">
              <a:solidFill>
                <a:srgbClr val="C00000"/>
              </a:solidFill>
              <a:cs typeface="Tahoma"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5738781" y="0"/>
            <a:ext cx="3405219" cy="1556791"/>
          </a:xfrm>
          <a:prstGeom prst="rect">
            <a:avLst/>
          </a:prstGeom>
          <a:noFill/>
          <a:ln w="9525">
            <a:noFill/>
            <a:miter lim="800000"/>
            <a:headEnd/>
            <a:tailEnd/>
          </a:ln>
        </p:spPr>
      </p:pic>
      <p:sp>
        <p:nvSpPr>
          <p:cNvPr id="10" name="Obdélník 9"/>
          <p:cNvSpPr/>
          <p:nvPr/>
        </p:nvSpPr>
        <p:spPr>
          <a:xfrm>
            <a:off x="6084168" y="3212976"/>
            <a:ext cx="2808312" cy="432048"/>
          </a:xfrm>
          <a:prstGeom prst="rect">
            <a:avLst/>
          </a:prstGeom>
          <a:solidFill>
            <a:srgbClr val="FF0000">
              <a:alpha val="3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79512" y="1846565"/>
            <a:ext cx="7776864" cy="646331"/>
          </a:xfrm>
          <a:prstGeom prst="rect">
            <a:avLst/>
          </a:prstGeom>
        </p:spPr>
        <p:txBody>
          <a:bodyPr wrap="square">
            <a:spAutoFit/>
          </a:bodyPr>
          <a:lstStyle/>
          <a:p>
            <a:pPr lvl="0" indent="182563" eaLnBrk="0" hangingPunct="0">
              <a:buFont typeface="Arial" pitchFamily="34" charset="0"/>
              <a:buChar char="•"/>
            </a:pPr>
            <a:r>
              <a:rPr lang="cs-CZ" b="1" dirty="0" smtClean="0">
                <a:solidFill>
                  <a:srgbClr val="A50021"/>
                </a:solidFill>
                <a:ea typeface="Calibri" pitchFamily="34" charset="0"/>
                <a:cs typeface="Arial" pitchFamily="34" charset="0"/>
              </a:rPr>
              <a:t> Celkové přežití po 1, 5 a 9 letech  84%, 53% a 33%</a:t>
            </a:r>
          </a:p>
          <a:p>
            <a:pPr lvl="0" indent="182563" eaLnBrk="0" hangingPunct="0">
              <a:buFont typeface="Arial" pitchFamily="34" charset="0"/>
              <a:buChar char="•"/>
            </a:pPr>
            <a:r>
              <a:rPr lang="cs-CZ" dirty="0" smtClean="0">
                <a:ea typeface="Calibri" pitchFamily="34" charset="0"/>
                <a:cs typeface="Arial" pitchFamily="34" charset="0"/>
              </a:rPr>
              <a:t> Pacienti, více než 6 měsíců na léčbě přežívali v 57% po 9 letech léčby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1" name="Picture 3"/>
          <p:cNvPicPr>
            <a:picLocks noChangeAspect="1" noChangeArrowheads="1"/>
          </p:cNvPicPr>
          <p:nvPr/>
        </p:nvPicPr>
        <p:blipFill>
          <a:blip r:embed="rId2" cstate="print"/>
          <a:srcRect/>
          <a:stretch>
            <a:fillRect/>
          </a:stretch>
        </p:blipFill>
        <p:spPr bwMode="auto">
          <a:xfrm>
            <a:off x="3994883" y="2204864"/>
            <a:ext cx="5041613" cy="2808312"/>
          </a:xfrm>
          <a:prstGeom prst="rect">
            <a:avLst/>
          </a:prstGeom>
          <a:noFill/>
          <a:ln w="38100">
            <a:solidFill>
              <a:schemeClr val="accent2"/>
            </a:solidFill>
            <a:miter lim="800000"/>
            <a:headEnd/>
            <a:tailEnd/>
          </a:ln>
        </p:spPr>
      </p:pic>
      <p:pic>
        <p:nvPicPr>
          <p:cNvPr id="206852" name="Picture 4"/>
          <p:cNvPicPr>
            <a:picLocks noChangeAspect="1" noChangeArrowheads="1"/>
          </p:cNvPicPr>
          <p:nvPr/>
        </p:nvPicPr>
        <p:blipFill>
          <a:blip r:embed="rId3" cstate="print"/>
          <a:srcRect/>
          <a:stretch>
            <a:fillRect/>
          </a:stretch>
        </p:blipFill>
        <p:spPr bwMode="auto">
          <a:xfrm>
            <a:off x="251520" y="1121761"/>
            <a:ext cx="3678180" cy="2883303"/>
          </a:xfrm>
          <a:prstGeom prst="rect">
            <a:avLst/>
          </a:prstGeom>
          <a:noFill/>
          <a:ln w="9525">
            <a:solidFill>
              <a:schemeClr val="accent2"/>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51520" y="4026295"/>
            <a:ext cx="3696542" cy="2067001"/>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611560" y="541129"/>
            <a:ext cx="8137154" cy="1015663"/>
          </a:xfrm>
          <a:prstGeom prst="rect">
            <a:avLst/>
          </a:prstGeom>
        </p:spPr>
        <p:txBody>
          <a:bodyPr wrap="square">
            <a:spAutoFit/>
          </a:bodyPr>
          <a:lstStyle/>
          <a:p>
            <a:pPr>
              <a:buClr>
                <a:schemeClr val="accent6"/>
              </a:buClr>
              <a:defRPr/>
            </a:pPr>
            <a:r>
              <a:rPr lang="cs-CZ" sz="2000" dirty="0">
                <a:ea typeface="Tahoma" pitchFamily="34" charset="0"/>
                <a:cs typeface="Tahoma" pitchFamily="34" charset="0"/>
              </a:rPr>
              <a:t>Až 80% pacientů – reakce v místě vpichu</a:t>
            </a:r>
          </a:p>
          <a:p>
            <a:pPr>
              <a:buClr>
                <a:schemeClr val="accent6"/>
              </a:buClr>
              <a:defRPr/>
            </a:pPr>
            <a:r>
              <a:rPr lang="cs-CZ" sz="2000" dirty="0" smtClean="0">
                <a:ea typeface="Tahoma" pitchFamily="34" charset="0"/>
                <a:cs typeface="Tahoma" pitchFamily="34" charset="0"/>
              </a:rPr>
              <a:t>Nejčastější </a:t>
            </a:r>
            <a:r>
              <a:rPr lang="cs-CZ" sz="2000" dirty="0">
                <a:ea typeface="Tahoma" pitchFamily="34" charset="0"/>
                <a:cs typeface="Tahoma" pitchFamily="34" charset="0"/>
              </a:rPr>
              <a:t>důvod přerušení </a:t>
            </a:r>
            <a:r>
              <a:rPr lang="cs-CZ" sz="2000" dirty="0" smtClean="0">
                <a:ea typeface="Tahoma" pitchFamily="34" charset="0"/>
                <a:cs typeface="Tahoma" pitchFamily="34" charset="0"/>
              </a:rPr>
              <a:t>léčby (15%), v </a:t>
            </a:r>
            <a:r>
              <a:rPr lang="cs-CZ" sz="2000" dirty="0">
                <a:ea typeface="Tahoma" pitchFamily="34" charset="0"/>
                <a:cs typeface="Tahoma" pitchFamily="34" charset="0"/>
              </a:rPr>
              <a:t>prvním roce podávání</a:t>
            </a:r>
          </a:p>
          <a:p>
            <a:pPr>
              <a:buClr>
                <a:schemeClr val="accent6"/>
              </a:buClr>
              <a:defRPr/>
            </a:pPr>
            <a:r>
              <a:rPr lang="cs-CZ" sz="2000" dirty="0" smtClean="0">
                <a:ea typeface="Tahoma" pitchFamily="34" charset="0"/>
                <a:cs typeface="Tahoma" pitchFamily="34" charset="0"/>
              </a:rPr>
              <a:t>Míra </a:t>
            </a:r>
            <a:r>
              <a:rPr lang="cs-CZ" sz="2000" dirty="0">
                <a:ea typeface="Tahoma" pitchFamily="34" charset="0"/>
                <a:cs typeface="Tahoma" pitchFamily="34" charset="0"/>
              </a:rPr>
              <a:t>bolestivosti často nekoreluje s mírou </a:t>
            </a:r>
            <a:r>
              <a:rPr lang="cs-CZ" sz="2000" dirty="0" smtClean="0">
                <a:ea typeface="Tahoma" pitchFamily="34" charset="0"/>
                <a:cs typeface="Tahoma" pitchFamily="34" charset="0"/>
              </a:rPr>
              <a:t>lokální reakce</a:t>
            </a:r>
            <a:endParaRPr lang="cs-CZ" sz="2000" dirty="0">
              <a:ea typeface="Tahoma" pitchFamily="34" charset="0"/>
              <a:cs typeface="Tahoma" pitchFamily="34" charset="0"/>
            </a:endParaRPr>
          </a:p>
        </p:txBody>
      </p:sp>
      <p:sp>
        <p:nvSpPr>
          <p:cNvPr id="8" name="Inhaltsplatzhalter 2"/>
          <p:cNvSpPr>
            <a:spLocks noGrp="1"/>
          </p:cNvSpPr>
          <p:nvPr>
            <p:ph idx="1"/>
          </p:nvPr>
        </p:nvSpPr>
        <p:spPr>
          <a:xfrm>
            <a:off x="611560" y="6137920"/>
            <a:ext cx="8229600" cy="720080"/>
          </a:xfrm>
        </p:spPr>
        <p:txBody>
          <a:bodyPr/>
          <a:lstStyle/>
          <a:p>
            <a:pPr marL="0" indent="0" eaLnBrk="1" hangingPunct="1">
              <a:buFont typeface="Arial" charset="0"/>
              <a:buNone/>
            </a:pPr>
            <a:r>
              <a:rPr lang="en-US" sz="800" dirty="0" err="1" smtClean="0">
                <a:latin typeface="Tahoma" pitchFamily="34" charset="0"/>
                <a:ea typeface="Tahoma" pitchFamily="34" charset="0"/>
                <a:cs typeface="Tahoma" pitchFamily="34" charset="0"/>
              </a:rPr>
              <a:t>Simonneau</a:t>
            </a:r>
            <a:r>
              <a:rPr lang="en-US" sz="800" dirty="0" smtClean="0">
                <a:latin typeface="Tahoma" pitchFamily="34" charset="0"/>
                <a:ea typeface="Tahoma" pitchFamily="34" charset="0"/>
                <a:cs typeface="Tahoma" pitchFamily="34" charset="0"/>
              </a:rPr>
              <a:t> G, </a:t>
            </a:r>
            <a:r>
              <a:rPr lang="en-US" sz="800" dirty="0" err="1" smtClean="0">
                <a:latin typeface="Tahoma" pitchFamily="34" charset="0"/>
                <a:ea typeface="Tahoma" pitchFamily="34" charset="0"/>
                <a:cs typeface="Tahoma" pitchFamily="34" charset="0"/>
              </a:rPr>
              <a:t>Barst</a:t>
            </a:r>
            <a:r>
              <a:rPr lang="en-US" sz="800" dirty="0" smtClean="0">
                <a:latin typeface="Tahoma" pitchFamily="34" charset="0"/>
                <a:ea typeface="Tahoma" pitchFamily="34" charset="0"/>
                <a:cs typeface="Tahoma" pitchFamily="34" charset="0"/>
              </a:rPr>
              <a:t> RJ, </a:t>
            </a:r>
            <a:r>
              <a:rPr lang="en-US" sz="800" dirty="0" err="1" smtClean="0">
                <a:latin typeface="Tahoma" pitchFamily="34" charset="0"/>
                <a:ea typeface="Tahoma" pitchFamily="34" charset="0"/>
                <a:cs typeface="Tahoma" pitchFamily="34" charset="0"/>
              </a:rPr>
              <a:t>Galie</a:t>
            </a:r>
            <a:r>
              <a:rPr lang="en-US" sz="800" dirty="0" smtClean="0">
                <a:latin typeface="Tahoma" pitchFamily="34" charset="0"/>
                <a:ea typeface="Tahoma" pitchFamily="34" charset="0"/>
                <a:cs typeface="Tahoma" pitchFamily="34" charset="0"/>
              </a:rPr>
              <a:t> N et al., Am J </a:t>
            </a:r>
            <a:r>
              <a:rPr lang="en-US" sz="800" dirty="0" err="1" smtClean="0">
                <a:latin typeface="Tahoma" pitchFamily="34" charset="0"/>
                <a:ea typeface="Tahoma" pitchFamily="34" charset="0"/>
                <a:cs typeface="Tahoma" pitchFamily="34" charset="0"/>
              </a:rPr>
              <a:t>Respir</a:t>
            </a:r>
            <a:r>
              <a:rPr lang="en-US" sz="800" dirty="0" smtClean="0">
                <a:latin typeface="Tahoma" pitchFamily="34" charset="0"/>
                <a:ea typeface="Tahoma" pitchFamily="34" charset="0"/>
                <a:cs typeface="Tahoma" pitchFamily="34" charset="0"/>
              </a:rPr>
              <a:t> </a:t>
            </a:r>
            <a:r>
              <a:rPr lang="en-US" sz="800" dirty="0" err="1" smtClean="0">
                <a:latin typeface="Tahoma" pitchFamily="34" charset="0"/>
                <a:ea typeface="Tahoma" pitchFamily="34" charset="0"/>
                <a:cs typeface="Tahoma" pitchFamily="34" charset="0"/>
              </a:rPr>
              <a:t>Crit</a:t>
            </a:r>
            <a:r>
              <a:rPr lang="en-US" sz="800" dirty="0" smtClean="0">
                <a:latin typeface="Tahoma" pitchFamily="34" charset="0"/>
                <a:ea typeface="Tahoma" pitchFamily="34" charset="0"/>
                <a:cs typeface="Tahoma" pitchFamily="34" charset="0"/>
              </a:rPr>
              <a:t> Care Med.</a:t>
            </a:r>
            <a:r>
              <a:rPr lang="de-DE" sz="800" dirty="0" smtClean="0">
                <a:latin typeface="Tahoma" pitchFamily="34" charset="0"/>
                <a:ea typeface="Tahoma" pitchFamily="34" charset="0"/>
                <a:cs typeface="Tahoma" pitchFamily="34" charset="0"/>
              </a:rPr>
              <a:t> </a:t>
            </a:r>
            <a:r>
              <a:rPr lang="en-US" sz="800" dirty="0" smtClean="0">
                <a:latin typeface="Tahoma" pitchFamily="34" charset="0"/>
                <a:ea typeface="Tahoma" pitchFamily="34" charset="0"/>
                <a:cs typeface="Tahoma" pitchFamily="34" charset="0"/>
              </a:rPr>
              <a:t>2002 Mar 15;165(6):800-4.</a:t>
            </a:r>
            <a:endParaRPr lang="cs-CZ" sz="800" dirty="0" smtClean="0">
              <a:latin typeface="Tahoma" pitchFamily="34" charset="0"/>
              <a:ea typeface="Tahoma" pitchFamily="34" charset="0"/>
              <a:cs typeface="Tahoma" pitchFamily="34" charset="0"/>
            </a:endParaRPr>
          </a:p>
          <a:p>
            <a:pPr marL="0" indent="0" eaLnBrk="1" hangingPunct="1">
              <a:buFont typeface="Arial" charset="0"/>
              <a:buNone/>
            </a:pPr>
            <a:r>
              <a:rPr lang="en-US" sz="800" dirty="0" err="1" smtClean="0">
                <a:latin typeface="Tahoma" pitchFamily="34" charset="0"/>
                <a:ea typeface="Tahoma" pitchFamily="34" charset="0"/>
                <a:cs typeface="Tahoma" pitchFamily="34" charset="0"/>
              </a:rPr>
              <a:t>Barst</a:t>
            </a:r>
            <a:r>
              <a:rPr lang="en-US" sz="800" dirty="0" smtClean="0">
                <a:latin typeface="Tahoma" pitchFamily="34" charset="0"/>
                <a:ea typeface="Tahoma" pitchFamily="34" charset="0"/>
                <a:cs typeface="Tahoma" pitchFamily="34" charset="0"/>
              </a:rPr>
              <a:t> RJ, </a:t>
            </a:r>
            <a:r>
              <a:rPr lang="en-US" sz="800" dirty="0" err="1" smtClean="0">
                <a:latin typeface="Tahoma" pitchFamily="34" charset="0"/>
                <a:ea typeface="Tahoma" pitchFamily="34" charset="0"/>
                <a:cs typeface="Tahoma" pitchFamily="34" charset="0"/>
              </a:rPr>
              <a:t>Galie</a:t>
            </a:r>
            <a:r>
              <a:rPr lang="en-US" sz="800" dirty="0" smtClean="0">
                <a:latin typeface="Tahoma" pitchFamily="34" charset="0"/>
                <a:ea typeface="Tahoma" pitchFamily="34" charset="0"/>
                <a:cs typeface="Tahoma" pitchFamily="34" charset="0"/>
              </a:rPr>
              <a:t> N, </a:t>
            </a:r>
            <a:r>
              <a:rPr lang="en-US" sz="800" dirty="0" err="1" smtClean="0">
                <a:latin typeface="Tahoma" pitchFamily="34" charset="0"/>
                <a:ea typeface="Tahoma" pitchFamily="34" charset="0"/>
                <a:cs typeface="Tahoma" pitchFamily="34" charset="0"/>
              </a:rPr>
              <a:t>Naeije</a:t>
            </a:r>
            <a:r>
              <a:rPr lang="en-US" sz="800" dirty="0" smtClean="0">
                <a:latin typeface="Tahoma" pitchFamily="34" charset="0"/>
                <a:ea typeface="Tahoma" pitchFamily="34" charset="0"/>
                <a:cs typeface="Tahoma" pitchFamily="34" charset="0"/>
              </a:rPr>
              <a:t> R et al., </a:t>
            </a:r>
            <a:r>
              <a:rPr lang="en-US" sz="800" dirty="0" err="1" smtClean="0">
                <a:latin typeface="Tahoma" pitchFamily="34" charset="0"/>
                <a:ea typeface="Tahoma" pitchFamily="34" charset="0"/>
                <a:cs typeface="Tahoma" pitchFamily="34" charset="0"/>
              </a:rPr>
              <a:t>Eur</a:t>
            </a:r>
            <a:r>
              <a:rPr lang="en-US" sz="800" dirty="0" smtClean="0">
                <a:latin typeface="Tahoma" pitchFamily="34" charset="0"/>
                <a:ea typeface="Tahoma" pitchFamily="34" charset="0"/>
                <a:cs typeface="Tahoma" pitchFamily="34" charset="0"/>
              </a:rPr>
              <a:t> </a:t>
            </a:r>
            <a:r>
              <a:rPr lang="en-US" sz="800" dirty="0" err="1" smtClean="0">
                <a:latin typeface="Tahoma" pitchFamily="34" charset="0"/>
                <a:ea typeface="Tahoma" pitchFamily="34" charset="0"/>
                <a:cs typeface="Tahoma" pitchFamily="34" charset="0"/>
              </a:rPr>
              <a:t>Respir</a:t>
            </a:r>
            <a:r>
              <a:rPr lang="en-US" sz="800" dirty="0" smtClean="0">
                <a:latin typeface="Tahoma" pitchFamily="34" charset="0"/>
                <a:ea typeface="Tahoma" pitchFamily="34" charset="0"/>
                <a:cs typeface="Tahoma" pitchFamily="34" charset="0"/>
              </a:rPr>
              <a:t> J. 2006 Dec;28(6):1195-203. </a:t>
            </a:r>
            <a:endParaRPr lang="cs-CZ" sz="800" dirty="0" smtClean="0">
              <a:latin typeface="Tahoma" pitchFamily="34" charset="0"/>
              <a:ea typeface="Tahoma" pitchFamily="34" charset="0"/>
              <a:cs typeface="Tahoma" pitchFamily="34" charset="0"/>
            </a:endParaRPr>
          </a:p>
          <a:p>
            <a:pPr marL="0" indent="0" eaLnBrk="1" hangingPunct="1">
              <a:buFont typeface="Arial" charset="0"/>
              <a:buNone/>
            </a:pPr>
            <a:r>
              <a:rPr lang="en-US" sz="800" dirty="0" smtClean="0">
                <a:latin typeface="Tahoma" pitchFamily="34" charset="0"/>
                <a:ea typeface="Tahoma" pitchFamily="34" charset="0"/>
                <a:cs typeface="Tahoma" pitchFamily="34" charset="0"/>
              </a:rPr>
              <a:t>Lang IM, Gomez-Sanchez M, </a:t>
            </a:r>
            <a:r>
              <a:rPr lang="en-US" sz="800" dirty="0" err="1" smtClean="0">
                <a:latin typeface="Tahoma" pitchFamily="34" charset="0"/>
                <a:ea typeface="Tahoma" pitchFamily="34" charset="0"/>
                <a:cs typeface="Tahoma" pitchFamily="34" charset="0"/>
              </a:rPr>
              <a:t>Kneussl</a:t>
            </a:r>
            <a:r>
              <a:rPr lang="en-US" sz="800" dirty="0" smtClean="0">
                <a:latin typeface="Tahoma" pitchFamily="34" charset="0"/>
                <a:ea typeface="Tahoma" pitchFamily="34" charset="0"/>
                <a:cs typeface="Tahoma" pitchFamily="34" charset="0"/>
              </a:rPr>
              <a:t> M  et al., Chest. 2006 Jun;129(6):1636-43.</a:t>
            </a:r>
          </a:p>
          <a:p>
            <a:pPr marL="1828800" lvl="4" indent="0" eaLnBrk="1" hangingPunct="1">
              <a:buFont typeface="Arial" charset="0"/>
              <a:buNone/>
            </a:pPr>
            <a:r>
              <a:rPr lang="en-US" sz="800" dirty="0" smtClean="0">
                <a:latin typeface="Tahoma" pitchFamily="34" charset="0"/>
                <a:ea typeface="Tahoma" pitchFamily="34" charset="0"/>
                <a:cs typeface="Tahoma" pitchFamily="34" charset="0"/>
              </a:rPr>
              <a:t>    </a:t>
            </a:r>
            <a:endParaRPr lang="de-DE" sz="800" dirty="0" smtClean="0">
              <a:latin typeface="Tahoma" pitchFamily="34" charset="0"/>
              <a:ea typeface="Tahoma" pitchFamily="34" charset="0"/>
              <a:cs typeface="Tahoma" pitchFamily="34" charset="0"/>
            </a:endParaRPr>
          </a:p>
          <a:p>
            <a:pPr marL="1828800" lvl="4" indent="0" eaLnBrk="1" hangingPunct="1">
              <a:buFont typeface="Arial" charset="0"/>
              <a:buNone/>
            </a:pPr>
            <a:endParaRPr lang="de-DE" sz="800" dirty="0" smtClean="0">
              <a:latin typeface="Tahoma" pitchFamily="34" charset="0"/>
              <a:ea typeface="Tahoma" pitchFamily="34" charset="0"/>
              <a:cs typeface="Tahoma" pitchFamily="34" charset="0"/>
            </a:endParaRPr>
          </a:p>
          <a:p>
            <a:pPr marL="1828800" lvl="4" indent="0" eaLnBrk="1" hangingPunct="1">
              <a:buFont typeface="Arial" charset="0"/>
              <a:buNone/>
            </a:pPr>
            <a:endParaRPr lang="en-US" sz="800" dirty="0" smtClean="0">
              <a:latin typeface="Tahoma" pitchFamily="34" charset="0"/>
              <a:ea typeface="Tahoma" pitchFamily="34" charset="0"/>
              <a:cs typeface="Tahoma" pitchFamily="34" charset="0"/>
            </a:endParaRPr>
          </a:p>
          <a:p>
            <a:pPr marL="1828800" lvl="4" indent="0" eaLnBrk="1" hangingPunct="1">
              <a:buFont typeface="Arial" charset="0"/>
              <a:buNone/>
            </a:pPr>
            <a:endParaRPr lang="en-US" sz="800" dirty="0" smtClean="0">
              <a:latin typeface="Tahoma" pitchFamily="34" charset="0"/>
              <a:ea typeface="Tahoma" pitchFamily="34" charset="0"/>
              <a:cs typeface="Tahoma" pitchFamily="34" charset="0"/>
            </a:endParaRPr>
          </a:p>
          <a:p>
            <a:pPr marL="1828800" lvl="4" indent="0" eaLnBrk="1" hangingPunct="1">
              <a:buFont typeface="Arial" charset="0"/>
              <a:buNone/>
            </a:pPr>
            <a:endParaRPr lang="en-US" sz="800" dirty="0" smtClean="0">
              <a:latin typeface="Tahoma" pitchFamily="34" charset="0"/>
              <a:ea typeface="Tahoma" pitchFamily="34" charset="0"/>
              <a:cs typeface="Tahoma" pitchFamily="34" charset="0"/>
            </a:endParaRPr>
          </a:p>
          <a:p>
            <a:pPr marL="1828800" lvl="4" indent="0" eaLnBrk="1" hangingPunct="1">
              <a:buFont typeface="Arial" charset="0"/>
              <a:buNone/>
            </a:pPr>
            <a:endParaRPr lang="de-DE" sz="800" dirty="0" smtClean="0">
              <a:latin typeface="Tahoma" pitchFamily="34" charset="0"/>
              <a:ea typeface="Tahoma" pitchFamily="34" charset="0"/>
              <a:cs typeface="Tahoma" pitchFamily="34" charset="0"/>
            </a:endParaRPr>
          </a:p>
          <a:p>
            <a:pPr marL="1828800" lvl="4" indent="0" eaLnBrk="1" hangingPunct="1">
              <a:buFont typeface="Arial" charset="0"/>
              <a:buNone/>
            </a:pPr>
            <a:endParaRPr lang="de-DE" sz="800" dirty="0" smtClean="0">
              <a:latin typeface="Tahoma" pitchFamily="34" charset="0"/>
              <a:ea typeface="Tahoma" pitchFamily="34" charset="0"/>
              <a:cs typeface="Tahoma" pitchFamily="34" charset="0"/>
            </a:endParaRPr>
          </a:p>
          <a:p>
            <a:pPr marL="1828800" lvl="4" indent="0" eaLnBrk="1" hangingPunct="1">
              <a:buFont typeface="Arial" charset="0"/>
              <a:buNone/>
            </a:pPr>
            <a:endParaRPr lang="de-DE" sz="800" baseline="30000" dirty="0" smtClean="0">
              <a:latin typeface="Tahoma" pitchFamily="34" charset="0"/>
              <a:ea typeface="Tahoma" pitchFamily="34" charset="0"/>
              <a:cs typeface="Tahoma" pitchFamily="34" charset="0"/>
            </a:endParaRPr>
          </a:p>
        </p:txBody>
      </p:sp>
      <p:pic>
        <p:nvPicPr>
          <p:cNvPr id="11" name="Zástupný symbol pro obsah 9" descr="220.jpg"/>
          <p:cNvPicPr>
            <a:picLocks noChangeAspect="1"/>
          </p:cNvPicPr>
          <p:nvPr/>
        </p:nvPicPr>
        <p:blipFill>
          <a:blip r:embed="rId2" cstate="print"/>
          <a:srcRect l="6750" t="1687" r="19001"/>
          <a:stretch>
            <a:fillRect/>
          </a:stretch>
        </p:blipFill>
        <p:spPr>
          <a:xfrm>
            <a:off x="611560" y="1772816"/>
            <a:ext cx="2324869" cy="4104456"/>
          </a:xfrm>
          <a:prstGeom prst="rect">
            <a:avLst/>
          </a:prstGeom>
        </p:spPr>
      </p:pic>
      <p:pic>
        <p:nvPicPr>
          <p:cNvPr id="13" name="Obrázek 12" descr="IMAG3060[1].jpg"/>
          <p:cNvPicPr>
            <a:picLocks noChangeAspect="1"/>
          </p:cNvPicPr>
          <p:nvPr/>
        </p:nvPicPr>
        <p:blipFill>
          <a:blip r:embed="rId3" cstate="print"/>
          <a:srcRect l="10929" r="5808"/>
          <a:stretch>
            <a:fillRect/>
          </a:stretch>
        </p:blipFill>
        <p:spPr>
          <a:xfrm>
            <a:off x="2987824" y="1772816"/>
            <a:ext cx="6048672" cy="4104456"/>
          </a:xfrm>
          <a:prstGeom prst="rect">
            <a:avLst/>
          </a:prstGeom>
        </p:spPr>
      </p:pic>
      <p:pic>
        <p:nvPicPr>
          <p:cNvPr id="14" name="Zástupný symbol pro obsah 8" descr="193.jpg"/>
          <p:cNvPicPr>
            <a:picLocks noChangeAspect="1"/>
          </p:cNvPicPr>
          <p:nvPr/>
        </p:nvPicPr>
        <p:blipFill>
          <a:blip r:embed="rId4" cstate="print"/>
          <a:stretch>
            <a:fillRect/>
          </a:stretch>
        </p:blipFill>
        <p:spPr bwMode="auto">
          <a:xfrm>
            <a:off x="2411760" y="4725144"/>
            <a:ext cx="1536171"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rchimedes Querschnitt"/>
          <p:cNvPicPr>
            <a:picLocks noChangeAspect="1" noChangeArrowheads="1"/>
          </p:cNvPicPr>
          <p:nvPr/>
        </p:nvPicPr>
        <p:blipFill>
          <a:blip r:embed="rId2" cstate="print"/>
          <a:srcRect/>
          <a:stretch>
            <a:fillRect/>
          </a:stretch>
        </p:blipFill>
        <p:spPr bwMode="auto">
          <a:xfrm>
            <a:off x="268166" y="2959067"/>
            <a:ext cx="8458200" cy="2344737"/>
          </a:xfrm>
          <a:prstGeom prst="rect">
            <a:avLst/>
          </a:prstGeom>
          <a:solidFill>
            <a:srgbClr val="99CCFF"/>
          </a:solidFill>
          <a:ln w="9525">
            <a:noFill/>
            <a:miter lim="800000"/>
            <a:headEnd/>
            <a:tailEnd/>
          </a:ln>
        </p:spPr>
      </p:pic>
      <p:grpSp>
        <p:nvGrpSpPr>
          <p:cNvPr id="2" name="Group 75"/>
          <p:cNvGrpSpPr>
            <a:grpSpLocks/>
          </p:cNvGrpSpPr>
          <p:nvPr/>
        </p:nvGrpSpPr>
        <p:grpSpPr bwMode="auto">
          <a:xfrm rot="5400000">
            <a:off x="5906539" y="5963552"/>
            <a:ext cx="144462" cy="155331"/>
            <a:chOff x="3724" y="3852"/>
            <a:chExt cx="92" cy="56"/>
          </a:xfrm>
        </p:grpSpPr>
        <p:sp>
          <p:nvSpPr>
            <p:cNvPr id="27734" name="Oval 76"/>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35" name="Line 77"/>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sp>
        <p:nvSpPr>
          <p:cNvPr id="27653" name="Text Box 78"/>
          <p:cNvSpPr txBox="1">
            <a:spLocks noChangeArrowheads="1"/>
          </p:cNvSpPr>
          <p:nvPr/>
        </p:nvSpPr>
        <p:spPr bwMode="auto">
          <a:xfrm>
            <a:off x="6034454" y="5824524"/>
            <a:ext cx="1707368" cy="371513"/>
          </a:xfrm>
          <a:prstGeom prst="rect">
            <a:avLst/>
          </a:prstGeom>
          <a:noFill/>
          <a:ln w="9525">
            <a:noFill/>
            <a:miter lim="800000"/>
            <a:headEnd/>
            <a:tailEnd/>
          </a:ln>
        </p:spPr>
        <p:txBody>
          <a:bodyPr wrap="none" lIns="90000" tIns="46800" rIns="90000" bIns="46800">
            <a:spAutoFit/>
          </a:bodyPr>
          <a:lstStyle/>
          <a:p>
            <a:pPr eaLnBrk="0" hangingPunct="0"/>
            <a:r>
              <a:rPr lang="de-DE" dirty="0">
                <a:ea typeface="Tahoma" pitchFamily="34" charset="0"/>
                <a:cs typeface="Tahoma" pitchFamily="34" charset="0"/>
              </a:rPr>
              <a:t>: </a:t>
            </a:r>
            <a:r>
              <a:rPr lang="cs-CZ" dirty="0" smtClean="0">
                <a:ea typeface="Tahoma" pitchFamily="34" charset="0"/>
                <a:cs typeface="Tahoma" pitchFamily="34" charset="0"/>
              </a:rPr>
              <a:t>plyn</a:t>
            </a:r>
            <a:r>
              <a:rPr lang="de-DE" dirty="0" smtClean="0">
                <a:ea typeface="Tahoma" pitchFamily="34" charset="0"/>
                <a:cs typeface="Tahoma" pitchFamily="34" charset="0"/>
              </a:rPr>
              <a:t>, </a:t>
            </a:r>
            <a:r>
              <a:rPr lang="de-DE" dirty="0">
                <a:ea typeface="Tahoma" pitchFamily="34" charset="0"/>
                <a:cs typeface="Tahoma" pitchFamily="34" charset="0"/>
              </a:rPr>
              <a:t>n-Butan</a:t>
            </a:r>
          </a:p>
        </p:txBody>
      </p:sp>
      <p:sp>
        <p:nvSpPr>
          <p:cNvPr id="27654" name="Rectangle 79"/>
          <p:cNvSpPr>
            <a:spLocks noChangeArrowheads="1"/>
          </p:cNvSpPr>
          <p:nvPr/>
        </p:nvSpPr>
        <p:spPr bwMode="auto">
          <a:xfrm>
            <a:off x="422031" y="6018199"/>
            <a:ext cx="230066" cy="93663"/>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655" name="Text Box 80"/>
          <p:cNvSpPr txBox="1">
            <a:spLocks noChangeArrowheads="1"/>
          </p:cNvSpPr>
          <p:nvPr/>
        </p:nvSpPr>
        <p:spPr bwMode="auto">
          <a:xfrm>
            <a:off x="633047" y="5865799"/>
            <a:ext cx="899903" cy="371513"/>
          </a:xfrm>
          <a:prstGeom prst="rect">
            <a:avLst/>
          </a:prstGeom>
          <a:noFill/>
          <a:ln w="9525">
            <a:noFill/>
            <a:miter lim="800000"/>
            <a:headEnd/>
            <a:tailEnd/>
          </a:ln>
        </p:spPr>
        <p:txBody>
          <a:bodyPr wrap="none" lIns="90000" tIns="46800" rIns="90000" bIns="46800">
            <a:spAutoFit/>
          </a:bodyPr>
          <a:lstStyle/>
          <a:p>
            <a:pPr eaLnBrk="0" hangingPunct="0"/>
            <a:r>
              <a:rPr lang="de-DE" dirty="0">
                <a:ea typeface="Tahoma" pitchFamily="34" charset="0"/>
                <a:cs typeface="Tahoma" pitchFamily="34" charset="0"/>
              </a:rPr>
              <a:t>: </a:t>
            </a:r>
            <a:r>
              <a:rPr lang="cs-CZ" dirty="0" smtClean="0">
                <a:ea typeface="Tahoma" pitchFamily="34" charset="0"/>
                <a:cs typeface="Tahoma" pitchFamily="34" charset="0"/>
              </a:rPr>
              <a:t>léčivo</a:t>
            </a:r>
            <a:endParaRPr lang="de-DE" dirty="0">
              <a:ea typeface="Tahoma" pitchFamily="34" charset="0"/>
              <a:cs typeface="Tahoma" pitchFamily="34" charset="0"/>
            </a:endParaRPr>
          </a:p>
        </p:txBody>
      </p:sp>
      <p:sp>
        <p:nvSpPr>
          <p:cNvPr id="58450" name="AutoShape 82"/>
          <p:cNvSpPr>
            <a:spLocks noChangeArrowheads="1"/>
          </p:cNvSpPr>
          <p:nvPr/>
        </p:nvSpPr>
        <p:spPr bwMode="auto">
          <a:xfrm>
            <a:off x="4460631" y="5027599"/>
            <a:ext cx="1191358" cy="1044575"/>
          </a:xfrm>
          <a:prstGeom prst="upArrow">
            <a:avLst>
              <a:gd name="adj1" fmla="val 50000"/>
              <a:gd name="adj2" fmla="val 25000"/>
            </a:avLst>
          </a:prstGeom>
          <a:noFill/>
          <a:ln w="9525">
            <a:solidFill>
              <a:srgbClr val="FF0000"/>
            </a:solid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58452" name="AutoShape 84"/>
          <p:cNvSpPr>
            <a:spLocks noChangeArrowheads="1"/>
          </p:cNvSpPr>
          <p:nvPr/>
        </p:nvSpPr>
        <p:spPr bwMode="auto">
          <a:xfrm>
            <a:off x="2920513" y="5029187"/>
            <a:ext cx="1191357" cy="1044575"/>
          </a:xfrm>
          <a:prstGeom prst="upArrow">
            <a:avLst>
              <a:gd name="adj1" fmla="val 50000"/>
              <a:gd name="adj2" fmla="val 25000"/>
            </a:avLst>
          </a:prstGeom>
          <a:noFill/>
          <a:ln w="9525">
            <a:solidFill>
              <a:srgbClr val="FF0000"/>
            </a:solidFill>
            <a:miter lim="800000"/>
            <a:headEnd/>
            <a:tailEnd/>
          </a:ln>
        </p:spPr>
        <p:txBody>
          <a:bodyPr wrap="none" lIns="90000" tIns="46800" rIns="90000" bIns="46800" anchor="ctr"/>
          <a:lstStyle/>
          <a:p>
            <a:endParaRPr lang="de-DE">
              <a:ea typeface="Tahoma" pitchFamily="34" charset="0"/>
              <a:cs typeface="Tahoma" pitchFamily="34" charset="0"/>
            </a:endParaRPr>
          </a:p>
        </p:txBody>
      </p:sp>
      <p:grpSp>
        <p:nvGrpSpPr>
          <p:cNvPr id="3" name="Group 100"/>
          <p:cNvGrpSpPr>
            <a:grpSpLocks/>
          </p:cNvGrpSpPr>
          <p:nvPr/>
        </p:nvGrpSpPr>
        <p:grpSpPr bwMode="auto">
          <a:xfrm>
            <a:off x="616928" y="3579798"/>
            <a:ext cx="8436219" cy="1595438"/>
            <a:chOff x="421" y="2016"/>
            <a:chExt cx="5757" cy="1005"/>
          </a:xfrm>
        </p:grpSpPr>
        <p:grpSp>
          <p:nvGrpSpPr>
            <p:cNvPr id="4" name="Group 3"/>
            <p:cNvGrpSpPr>
              <a:grpSpLocks/>
            </p:cNvGrpSpPr>
            <p:nvPr/>
          </p:nvGrpSpPr>
          <p:grpSpPr bwMode="auto">
            <a:xfrm>
              <a:off x="1102" y="2435"/>
              <a:ext cx="3934" cy="432"/>
              <a:chOff x="1008" y="2160"/>
              <a:chExt cx="3600" cy="432"/>
            </a:xfrm>
          </p:grpSpPr>
          <p:sp>
            <p:nvSpPr>
              <p:cNvPr id="27731" name="Rectangle 4"/>
              <p:cNvSpPr>
                <a:spLocks noChangeArrowheads="1"/>
              </p:cNvSpPr>
              <p:nvPr/>
            </p:nvSpPr>
            <p:spPr bwMode="auto">
              <a:xfrm>
                <a:off x="1008" y="2160"/>
                <a:ext cx="144" cy="192"/>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732" name="Rectangle 5"/>
              <p:cNvSpPr>
                <a:spLocks noChangeArrowheads="1"/>
              </p:cNvSpPr>
              <p:nvPr/>
            </p:nvSpPr>
            <p:spPr bwMode="auto">
              <a:xfrm>
                <a:off x="4512" y="2165"/>
                <a:ext cx="96" cy="160"/>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733" name="Rectangle 6"/>
              <p:cNvSpPr>
                <a:spLocks noChangeArrowheads="1"/>
              </p:cNvSpPr>
              <p:nvPr/>
            </p:nvSpPr>
            <p:spPr bwMode="auto">
              <a:xfrm>
                <a:off x="1008" y="2325"/>
                <a:ext cx="3600" cy="267"/>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grpSp>
        <p:sp>
          <p:nvSpPr>
            <p:cNvPr id="27661" name="Rectangle 7"/>
            <p:cNvSpPr>
              <a:spLocks noChangeArrowheads="1"/>
            </p:cNvSpPr>
            <p:nvPr/>
          </p:nvSpPr>
          <p:spPr bwMode="auto">
            <a:xfrm>
              <a:off x="2610" y="2243"/>
              <a:ext cx="104" cy="384"/>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662" name="Rectangle 8"/>
            <p:cNvSpPr>
              <a:spLocks noChangeArrowheads="1"/>
            </p:cNvSpPr>
            <p:nvPr/>
          </p:nvSpPr>
          <p:spPr bwMode="auto">
            <a:xfrm>
              <a:off x="2610" y="2099"/>
              <a:ext cx="624" cy="144"/>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grpSp>
          <p:nvGrpSpPr>
            <p:cNvPr id="5" name="Group 9"/>
            <p:cNvGrpSpPr>
              <a:grpSpLocks/>
            </p:cNvGrpSpPr>
            <p:nvPr/>
          </p:nvGrpSpPr>
          <p:grpSpPr bwMode="auto">
            <a:xfrm rot="5400000">
              <a:off x="2324" y="2924"/>
              <a:ext cx="92" cy="61"/>
              <a:chOff x="3724" y="3852"/>
              <a:chExt cx="92" cy="56"/>
            </a:xfrm>
          </p:grpSpPr>
          <p:sp>
            <p:nvSpPr>
              <p:cNvPr id="27729" name="Oval 10"/>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30" name="Line 11"/>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6" name="Group 12"/>
            <p:cNvGrpSpPr>
              <a:grpSpLocks/>
            </p:cNvGrpSpPr>
            <p:nvPr/>
          </p:nvGrpSpPr>
          <p:grpSpPr bwMode="auto">
            <a:xfrm rot="5400000">
              <a:off x="3693" y="2940"/>
              <a:ext cx="92" cy="61"/>
              <a:chOff x="3724" y="3852"/>
              <a:chExt cx="92" cy="56"/>
            </a:xfrm>
          </p:grpSpPr>
          <p:sp>
            <p:nvSpPr>
              <p:cNvPr id="27727" name="Oval 13"/>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28" name="Line 14"/>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7" name="Group 15"/>
            <p:cNvGrpSpPr>
              <a:grpSpLocks/>
            </p:cNvGrpSpPr>
            <p:nvPr/>
          </p:nvGrpSpPr>
          <p:grpSpPr bwMode="auto">
            <a:xfrm rot="5400000">
              <a:off x="3528" y="2945"/>
              <a:ext cx="92" cy="60"/>
              <a:chOff x="3724" y="3852"/>
              <a:chExt cx="92" cy="56"/>
            </a:xfrm>
          </p:grpSpPr>
          <p:sp>
            <p:nvSpPr>
              <p:cNvPr id="27725" name="Oval 16"/>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26" name="Line 17"/>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8" name="Group 18"/>
            <p:cNvGrpSpPr>
              <a:grpSpLocks/>
            </p:cNvGrpSpPr>
            <p:nvPr/>
          </p:nvGrpSpPr>
          <p:grpSpPr bwMode="auto">
            <a:xfrm rot="5400000">
              <a:off x="3218" y="2945"/>
              <a:ext cx="92" cy="60"/>
              <a:chOff x="3724" y="3852"/>
              <a:chExt cx="92" cy="56"/>
            </a:xfrm>
          </p:grpSpPr>
          <p:sp>
            <p:nvSpPr>
              <p:cNvPr id="27723" name="Oval 19"/>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24" name="Line 20"/>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9" name="Group 21"/>
            <p:cNvGrpSpPr>
              <a:grpSpLocks/>
            </p:cNvGrpSpPr>
            <p:nvPr/>
          </p:nvGrpSpPr>
          <p:grpSpPr bwMode="auto">
            <a:xfrm rot="5400000">
              <a:off x="3069" y="2936"/>
              <a:ext cx="92" cy="61"/>
              <a:chOff x="3724" y="3852"/>
              <a:chExt cx="92" cy="56"/>
            </a:xfrm>
          </p:grpSpPr>
          <p:sp>
            <p:nvSpPr>
              <p:cNvPr id="27721" name="Oval 22"/>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22" name="Line 23"/>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10" name="Group 24"/>
            <p:cNvGrpSpPr>
              <a:grpSpLocks/>
            </p:cNvGrpSpPr>
            <p:nvPr/>
          </p:nvGrpSpPr>
          <p:grpSpPr bwMode="auto">
            <a:xfrm rot="5400000">
              <a:off x="2510" y="2928"/>
              <a:ext cx="92" cy="61"/>
              <a:chOff x="3724" y="3852"/>
              <a:chExt cx="92" cy="56"/>
            </a:xfrm>
          </p:grpSpPr>
          <p:sp>
            <p:nvSpPr>
              <p:cNvPr id="27719" name="Oval 25"/>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20" name="Line 26"/>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11" name="Group 27"/>
            <p:cNvGrpSpPr>
              <a:grpSpLocks/>
            </p:cNvGrpSpPr>
            <p:nvPr/>
          </p:nvGrpSpPr>
          <p:grpSpPr bwMode="auto">
            <a:xfrm>
              <a:off x="5686" y="2511"/>
              <a:ext cx="109" cy="360"/>
              <a:chOff x="5240" y="2860"/>
              <a:chExt cx="100" cy="360"/>
            </a:xfrm>
          </p:grpSpPr>
          <p:grpSp>
            <p:nvGrpSpPr>
              <p:cNvPr id="12" name="Group 28"/>
              <p:cNvGrpSpPr>
                <a:grpSpLocks/>
              </p:cNvGrpSpPr>
              <p:nvPr/>
            </p:nvGrpSpPr>
            <p:grpSpPr bwMode="auto">
              <a:xfrm>
                <a:off x="5248" y="2860"/>
                <a:ext cx="92" cy="56"/>
                <a:chOff x="5248" y="2860"/>
                <a:chExt cx="92" cy="56"/>
              </a:xfrm>
            </p:grpSpPr>
            <p:sp>
              <p:nvSpPr>
                <p:cNvPr id="27717" name="Oval 29"/>
                <p:cNvSpPr>
                  <a:spLocks noChangeArrowheads="1"/>
                </p:cNvSpPr>
                <p:nvPr/>
              </p:nvSpPr>
              <p:spPr bwMode="auto">
                <a:xfrm>
                  <a:off x="5284" y="2860"/>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18" name="Line 30"/>
                <p:cNvSpPr>
                  <a:spLocks noChangeShapeType="1"/>
                </p:cNvSpPr>
                <p:nvPr/>
              </p:nvSpPr>
              <p:spPr bwMode="auto">
                <a:xfrm flipH="1">
                  <a:off x="5248" y="2888"/>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sp>
            <p:nvSpPr>
              <p:cNvPr id="27709" name="Oval 31"/>
              <p:cNvSpPr>
                <a:spLocks noChangeArrowheads="1"/>
              </p:cNvSpPr>
              <p:nvPr/>
            </p:nvSpPr>
            <p:spPr bwMode="auto">
              <a:xfrm>
                <a:off x="5276" y="3068"/>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10" name="Line 32"/>
              <p:cNvSpPr>
                <a:spLocks noChangeShapeType="1"/>
              </p:cNvSpPr>
              <p:nvPr/>
            </p:nvSpPr>
            <p:spPr bwMode="auto">
              <a:xfrm flipH="1">
                <a:off x="5240" y="3096"/>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nvGrpSpPr>
              <p:cNvPr id="13" name="Group 33"/>
              <p:cNvGrpSpPr>
                <a:grpSpLocks/>
              </p:cNvGrpSpPr>
              <p:nvPr/>
            </p:nvGrpSpPr>
            <p:grpSpPr bwMode="auto">
              <a:xfrm>
                <a:off x="5248" y="2968"/>
                <a:ext cx="92" cy="56"/>
                <a:chOff x="5248" y="2860"/>
                <a:chExt cx="92" cy="56"/>
              </a:xfrm>
            </p:grpSpPr>
            <p:sp>
              <p:nvSpPr>
                <p:cNvPr id="27715" name="Oval 34"/>
                <p:cNvSpPr>
                  <a:spLocks noChangeArrowheads="1"/>
                </p:cNvSpPr>
                <p:nvPr/>
              </p:nvSpPr>
              <p:spPr bwMode="auto">
                <a:xfrm>
                  <a:off x="5284" y="2860"/>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16" name="Line 35"/>
                <p:cNvSpPr>
                  <a:spLocks noChangeShapeType="1"/>
                </p:cNvSpPr>
                <p:nvPr/>
              </p:nvSpPr>
              <p:spPr bwMode="auto">
                <a:xfrm flipH="1">
                  <a:off x="5248" y="2888"/>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14" name="Group 36"/>
              <p:cNvGrpSpPr>
                <a:grpSpLocks/>
              </p:cNvGrpSpPr>
              <p:nvPr/>
            </p:nvGrpSpPr>
            <p:grpSpPr bwMode="auto">
              <a:xfrm>
                <a:off x="5244" y="3164"/>
                <a:ext cx="92" cy="56"/>
                <a:chOff x="5248" y="2860"/>
                <a:chExt cx="92" cy="56"/>
              </a:xfrm>
            </p:grpSpPr>
            <p:sp>
              <p:nvSpPr>
                <p:cNvPr id="27713" name="Oval 37"/>
                <p:cNvSpPr>
                  <a:spLocks noChangeArrowheads="1"/>
                </p:cNvSpPr>
                <p:nvPr/>
              </p:nvSpPr>
              <p:spPr bwMode="auto">
                <a:xfrm>
                  <a:off x="5284" y="2860"/>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14" name="Line 38"/>
                <p:cNvSpPr>
                  <a:spLocks noChangeShapeType="1"/>
                </p:cNvSpPr>
                <p:nvPr/>
              </p:nvSpPr>
              <p:spPr bwMode="auto">
                <a:xfrm flipH="1">
                  <a:off x="5248" y="2888"/>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grpSp>
          <p:nvGrpSpPr>
            <p:cNvPr id="15" name="Group 39"/>
            <p:cNvGrpSpPr>
              <a:grpSpLocks/>
            </p:cNvGrpSpPr>
            <p:nvPr/>
          </p:nvGrpSpPr>
          <p:grpSpPr bwMode="auto">
            <a:xfrm rot="10800000">
              <a:off x="421" y="2451"/>
              <a:ext cx="109" cy="360"/>
              <a:chOff x="5240" y="2860"/>
              <a:chExt cx="100" cy="360"/>
            </a:xfrm>
          </p:grpSpPr>
          <p:grpSp>
            <p:nvGrpSpPr>
              <p:cNvPr id="16" name="Group 40"/>
              <p:cNvGrpSpPr>
                <a:grpSpLocks/>
              </p:cNvGrpSpPr>
              <p:nvPr/>
            </p:nvGrpSpPr>
            <p:grpSpPr bwMode="auto">
              <a:xfrm>
                <a:off x="5248" y="2860"/>
                <a:ext cx="92" cy="56"/>
                <a:chOff x="5248" y="2860"/>
                <a:chExt cx="92" cy="56"/>
              </a:xfrm>
            </p:grpSpPr>
            <p:sp>
              <p:nvSpPr>
                <p:cNvPr id="27706" name="Oval 41"/>
                <p:cNvSpPr>
                  <a:spLocks noChangeArrowheads="1"/>
                </p:cNvSpPr>
                <p:nvPr/>
              </p:nvSpPr>
              <p:spPr bwMode="auto">
                <a:xfrm>
                  <a:off x="5284" y="2860"/>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07" name="Line 42"/>
                <p:cNvSpPr>
                  <a:spLocks noChangeShapeType="1"/>
                </p:cNvSpPr>
                <p:nvPr/>
              </p:nvSpPr>
              <p:spPr bwMode="auto">
                <a:xfrm flipH="1">
                  <a:off x="5248" y="2888"/>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sp>
            <p:nvSpPr>
              <p:cNvPr id="27698" name="Oval 43"/>
              <p:cNvSpPr>
                <a:spLocks noChangeArrowheads="1"/>
              </p:cNvSpPr>
              <p:nvPr/>
            </p:nvSpPr>
            <p:spPr bwMode="auto">
              <a:xfrm>
                <a:off x="5276" y="3068"/>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699" name="Line 44"/>
              <p:cNvSpPr>
                <a:spLocks noChangeShapeType="1"/>
              </p:cNvSpPr>
              <p:nvPr/>
            </p:nvSpPr>
            <p:spPr bwMode="auto">
              <a:xfrm flipH="1">
                <a:off x="5240" y="3096"/>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nvGrpSpPr>
              <p:cNvPr id="17" name="Group 45"/>
              <p:cNvGrpSpPr>
                <a:grpSpLocks/>
              </p:cNvGrpSpPr>
              <p:nvPr/>
            </p:nvGrpSpPr>
            <p:grpSpPr bwMode="auto">
              <a:xfrm>
                <a:off x="5248" y="2968"/>
                <a:ext cx="92" cy="56"/>
                <a:chOff x="5248" y="2860"/>
                <a:chExt cx="92" cy="56"/>
              </a:xfrm>
            </p:grpSpPr>
            <p:sp>
              <p:nvSpPr>
                <p:cNvPr id="27704" name="Oval 46"/>
                <p:cNvSpPr>
                  <a:spLocks noChangeArrowheads="1"/>
                </p:cNvSpPr>
                <p:nvPr/>
              </p:nvSpPr>
              <p:spPr bwMode="auto">
                <a:xfrm>
                  <a:off x="5284" y="2860"/>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05" name="Line 47"/>
                <p:cNvSpPr>
                  <a:spLocks noChangeShapeType="1"/>
                </p:cNvSpPr>
                <p:nvPr/>
              </p:nvSpPr>
              <p:spPr bwMode="auto">
                <a:xfrm flipH="1">
                  <a:off x="5248" y="2888"/>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18" name="Group 48"/>
              <p:cNvGrpSpPr>
                <a:grpSpLocks/>
              </p:cNvGrpSpPr>
              <p:nvPr/>
            </p:nvGrpSpPr>
            <p:grpSpPr bwMode="auto">
              <a:xfrm>
                <a:off x="5244" y="3164"/>
                <a:ext cx="92" cy="56"/>
                <a:chOff x="5248" y="2860"/>
                <a:chExt cx="92" cy="56"/>
              </a:xfrm>
            </p:grpSpPr>
            <p:sp>
              <p:nvSpPr>
                <p:cNvPr id="27702" name="Oval 49"/>
                <p:cNvSpPr>
                  <a:spLocks noChangeArrowheads="1"/>
                </p:cNvSpPr>
                <p:nvPr/>
              </p:nvSpPr>
              <p:spPr bwMode="auto">
                <a:xfrm>
                  <a:off x="5284" y="2860"/>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703" name="Line 50"/>
                <p:cNvSpPr>
                  <a:spLocks noChangeShapeType="1"/>
                </p:cNvSpPr>
                <p:nvPr/>
              </p:nvSpPr>
              <p:spPr bwMode="auto">
                <a:xfrm flipH="1">
                  <a:off x="5248" y="2888"/>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grpSp>
          <p:nvGrpSpPr>
            <p:cNvPr id="19" name="Group 51"/>
            <p:cNvGrpSpPr>
              <a:grpSpLocks/>
            </p:cNvGrpSpPr>
            <p:nvPr/>
          </p:nvGrpSpPr>
          <p:grpSpPr bwMode="auto">
            <a:xfrm rot="5400000">
              <a:off x="3812" y="2940"/>
              <a:ext cx="92" cy="61"/>
              <a:chOff x="3724" y="3852"/>
              <a:chExt cx="92" cy="56"/>
            </a:xfrm>
          </p:grpSpPr>
          <p:sp>
            <p:nvSpPr>
              <p:cNvPr id="27695" name="Oval 52"/>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696" name="Line 53"/>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20" name="Group 54"/>
            <p:cNvGrpSpPr>
              <a:grpSpLocks/>
            </p:cNvGrpSpPr>
            <p:nvPr/>
          </p:nvGrpSpPr>
          <p:grpSpPr bwMode="auto">
            <a:xfrm rot="5400000">
              <a:off x="3354" y="2944"/>
              <a:ext cx="92" cy="61"/>
              <a:chOff x="3724" y="3852"/>
              <a:chExt cx="92" cy="56"/>
            </a:xfrm>
          </p:grpSpPr>
          <p:sp>
            <p:nvSpPr>
              <p:cNvPr id="27693" name="Oval 55"/>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694" name="Line 56"/>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21" name="Group 57"/>
            <p:cNvGrpSpPr>
              <a:grpSpLocks/>
            </p:cNvGrpSpPr>
            <p:nvPr/>
          </p:nvGrpSpPr>
          <p:grpSpPr bwMode="auto">
            <a:xfrm rot="5400000">
              <a:off x="2718" y="2932"/>
              <a:ext cx="92" cy="61"/>
              <a:chOff x="3724" y="3852"/>
              <a:chExt cx="92" cy="56"/>
            </a:xfrm>
          </p:grpSpPr>
          <p:sp>
            <p:nvSpPr>
              <p:cNvPr id="27691" name="Oval 58"/>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692" name="Line 59"/>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grpSp>
          <p:nvGrpSpPr>
            <p:cNvPr id="22" name="Group 60"/>
            <p:cNvGrpSpPr>
              <a:grpSpLocks/>
            </p:cNvGrpSpPr>
            <p:nvPr/>
          </p:nvGrpSpPr>
          <p:grpSpPr bwMode="auto">
            <a:xfrm rot="5400000">
              <a:off x="2909" y="2932"/>
              <a:ext cx="92" cy="61"/>
              <a:chOff x="3724" y="3852"/>
              <a:chExt cx="92" cy="56"/>
            </a:xfrm>
          </p:grpSpPr>
          <p:sp>
            <p:nvSpPr>
              <p:cNvPr id="27689" name="Oval 61"/>
              <p:cNvSpPr>
                <a:spLocks noChangeArrowheads="1"/>
              </p:cNvSpPr>
              <p:nvPr/>
            </p:nvSpPr>
            <p:spPr bwMode="auto">
              <a:xfrm>
                <a:off x="3760" y="3852"/>
                <a:ext cx="56" cy="56"/>
              </a:xfrm>
              <a:prstGeom prst="ellipse">
                <a:avLst/>
              </a:prstGeom>
              <a:solidFill>
                <a:srgbClr val="FF0000"/>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690" name="Line 62"/>
              <p:cNvSpPr>
                <a:spLocks noChangeShapeType="1"/>
              </p:cNvSpPr>
              <p:nvPr/>
            </p:nvSpPr>
            <p:spPr bwMode="auto">
              <a:xfrm flipH="1">
                <a:off x="3724" y="3880"/>
                <a:ext cx="40" cy="0"/>
              </a:xfrm>
              <a:prstGeom prst="line">
                <a:avLst/>
              </a:prstGeom>
              <a:noFill/>
              <a:ln w="9525">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sp>
          <p:nvSpPr>
            <p:cNvPr id="27675" name="Rectangle 63"/>
            <p:cNvSpPr>
              <a:spLocks noChangeArrowheads="1"/>
            </p:cNvSpPr>
            <p:nvPr/>
          </p:nvSpPr>
          <p:spPr bwMode="auto">
            <a:xfrm>
              <a:off x="3233" y="2567"/>
              <a:ext cx="1244" cy="27"/>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676" name="Rectangle 64"/>
            <p:cNvSpPr>
              <a:spLocks noChangeArrowheads="1"/>
            </p:cNvSpPr>
            <p:nvPr/>
          </p:nvSpPr>
          <p:spPr bwMode="auto">
            <a:xfrm>
              <a:off x="3877" y="2426"/>
              <a:ext cx="626" cy="27"/>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grpSp>
          <p:nvGrpSpPr>
            <p:cNvPr id="23" name="Group 65"/>
            <p:cNvGrpSpPr>
              <a:grpSpLocks/>
            </p:cNvGrpSpPr>
            <p:nvPr/>
          </p:nvGrpSpPr>
          <p:grpSpPr bwMode="auto">
            <a:xfrm>
              <a:off x="4070" y="2447"/>
              <a:ext cx="171" cy="122"/>
              <a:chOff x="3757" y="2447"/>
              <a:chExt cx="158" cy="122"/>
            </a:xfrm>
          </p:grpSpPr>
          <p:sp>
            <p:nvSpPr>
              <p:cNvPr id="27687" name="Rectangle 66"/>
              <p:cNvSpPr>
                <a:spLocks noChangeArrowheads="1"/>
              </p:cNvSpPr>
              <p:nvPr/>
            </p:nvSpPr>
            <p:spPr bwMode="auto">
              <a:xfrm>
                <a:off x="3757" y="2477"/>
                <a:ext cx="158" cy="92"/>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688" name="Rectangle 67"/>
              <p:cNvSpPr>
                <a:spLocks noChangeArrowheads="1"/>
              </p:cNvSpPr>
              <p:nvPr/>
            </p:nvSpPr>
            <p:spPr bwMode="auto">
              <a:xfrm>
                <a:off x="3855" y="2447"/>
                <a:ext cx="56" cy="35"/>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grpSp>
        <p:sp>
          <p:nvSpPr>
            <p:cNvPr id="27678" name="Rectangle 68"/>
            <p:cNvSpPr>
              <a:spLocks noChangeArrowheads="1"/>
            </p:cNvSpPr>
            <p:nvPr/>
          </p:nvSpPr>
          <p:spPr bwMode="auto">
            <a:xfrm>
              <a:off x="4079" y="2355"/>
              <a:ext cx="160" cy="74"/>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679" name="Rectangle 69"/>
            <p:cNvSpPr>
              <a:spLocks noChangeArrowheads="1"/>
            </p:cNvSpPr>
            <p:nvPr/>
          </p:nvSpPr>
          <p:spPr bwMode="auto">
            <a:xfrm rot="65269">
              <a:off x="3589" y="2331"/>
              <a:ext cx="1140" cy="27"/>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680" name="Rectangle 70"/>
            <p:cNvSpPr>
              <a:spLocks noChangeArrowheads="1"/>
            </p:cNvSpPr>
            <p:nvPr/>
          </p:nvSpPr>
          <p:spPr bwMode="auto">
            <a:xfrm>
              <a:off x="4727" y="2341"/>
              <a:ext cx="188" cy="29"/>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681" name="Oval 71"/>
            <p:cNvSpPr>
              <a:spLocks noChangeArrowheads="1"/>
            </p:cNvSpPr>
            <p:nvPr/>
          </p:nvSpPr>
          <p:spPr bwMode="auto">
            <a:xfrm>
              <a:off x="4876" y="2329"/>
              <a:ext cx="61" cy="56"/>
            </a:xfrm>
            <a:prstGeom prst="ellipse">
              <a:avLst/>
            </a:prstGeom>
            <a:solidFill>
              <a:srgbClr val="99CCFF"/>
            </a:solidFill>
            <a:ln w="9525">
              <a:no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682" name="Oval 72"/>
            <p:cNvSpPr>
              <a:spLocks noChangeArrowheads="1"/>
            </p:cNvSpPr>
            <p:nvPr/>
          </p:nvSpPr>
          <p:spPr bwMode="auto">
            <a:xfrm>
              <a:off x="5494" y="2329"/>
              <a:ext cx="60" cy="56"/>
            </a:xfrm>
            <a:prstGeom prst="ellipse">
              <a:avLst/>
            </a:prstGeom>
            <a:solidFill>
              <a:srgbClr val="99CCFF"/>
            </a:solidFill>
            <a:ln w="9525">
              <a:no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683" name="Rectangle 73"/>
            <p:cNvSpPr>
              <a:spLocks noChangeArrowheads="1"/>
            </p:cNvSpPr>
            <p:nvPr/>
          </p:nvSpPr>
          <p:spPr bwMode="auto">
            <a:xfrm>
              <a:off x="5543" y="2337"/>
              <a:ext cx="362" cy="33"/>
            </a:xfrm>
            <a:prstGeom prst="rect">
              <a:avLst/>
            </a:prstGeom>
            <a:solidFill>
              <a:srgbClr val="99CCFF"/>
            </a:solidFill>
            <a:ln w="9525">
              <a:noFill/>
              <a:miter lim="800000"/>
              <a:headEnd/>
              <a:tailEnd/>
            </a:ln>
          </p:spPr>
          <p:txBody>
            <a:bodyPr wrap="none" lIns="90000" tIns="46800" rIns="90000" bIns="46800" anchor="ctr"/>
            <a:lstStyle/>
            <a:p>
              <a:endParaRPr lang="de-DE">
                <a:ea typeface="Tahoma" pitchFamily="34" charset="0"/>
                <a:cs typeface="Tahoma" pitchFamily="34" charset="0"/>
              </a:endParaRPr>
            </a:p>
          </p:txBody>
        </p:sp>
        <p:sp>
          <p:nvSpPr>
            <p:cNvPr id="27684" name="Oval 86"/>
            <p:cNvSpPr>
              <a:spLocks noChangeArrowheads="1"/>
            </p:cNvSpPr>
            <p:nvPr/>
          </p:nvSpPr>
          <p:spPr bwMode="auto">
            <a:xfrm>
              <a:off x="5148" y="2016"/>
              <a:ext cx="52" cy="96"/>
            </a:xfrm>
            <a:prstGeom prst="ellipse">
              <a:avLst/>
            </a:prstGeom>
            <a:solidFill>
              <a:schemeClr val="bg1"/>
            </a:solidFill>
            <a:ln w="9525">
              <a:solidFill>
                <a:schemeClr val="tx1"/>
              </a:solidFill>
              <a:round/>
              <a:headEnd/>
              <a:tailEnd/>
            </a:ln>
          </p:spPr>
          <p:txBody>
            <a:bodyPr wrap="none" lIns="90000" tIns="46800" rIns="90000" bIns="46800" anchor="ctr"/>
            <a:lstStyle/>
            <a:p>
              <a:endParaRPr lang="de-DE">
                <a:ea typeface="Tahoma" pitchFamily="34" charset="0"/>
                <a:cs typeface="Tahoma" pitchFamily="34" charset="0"/>
              </a:endParaRPr>
            </a:p>
          </p:txBody>
        </p:sp>
        <p:sp>
          <p:nvSpPr>
            <p:cNvPr id="27685" name="Line 97"/>
            <p:cNvSpPr>
              <a:spLocks noChangeShapeType="1"/>
            </p:cNvSpPr>
            <p:nvPr/>
          </p:nvSpPr>
          <p:spPr bwMode="auto">
            <a:xfrm flipV="1">
              <a:off x="4163" y="2568"/>
              <a:ext cx="1" cy="224"/>
            </a:xfrm>
            <a:prstGeom prst="line">
              <a:avLst/>
            </a:prstGeom>
            <a:noFill/>
            <a:ln w="38100">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sp>
          <p:nvSpPr>
            <p:cNvPr id="27686" name="Line 98"/>
            <p:cNvSpPr>
              <a:spLocks noChangeShapeType="1"/>
            </p:cNvSpPr>
            <p:nvPr/>
          </p:nvSpPr>
          <p:spPr bwMode="auto">
            <a:xfrm flipV="1">
              <a:off x="5928" y="2352"/>
              <a:ext cx="250" cy="0"/>
            </a:xfrm>
            <a:prstGeom prst="line">
              <a:avLst/>
            </a:prstGeom>
            <a:noFill/>
            <a:ln w="38100">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sp>
        <p:nvSpPr>
          <p:cNvPr id="27659" name="Rectangle 101"/>
          <p:cNvSpPr>
            <a:spLocks noChangeArrowheads="1"/>
          </p:cNvSpPr>
          <p:nvPr/>
        </p:nvSpPr>
        <p:spPr bwMode="auto">
          <a:xfrm>
            <a:off x="622234" y="906364"/>
            <a:ext cx="5821974" cy="506412"/>
          </a:xfrm>
          <a:prstGeom prst="rect">
            <a:avLst/>
          </a:prstGeom>
          <a:noFill/>
          <a:ln w="9525">
            <a:noFill/>
            <a:miter lim="800000"/>
            <a:headEnd/>
            <a:tailEnd/>
          </a:ln>
        </p:spPr>
        <p:txBody>
          <a:bodyPr lIns="91427" tIns="45715" rIns="91427" bIns="45715" anchor="ctr"/>
          <a:lstStyle/>
          <a:p>
            <a:pPr eaLnBrk="0" hangingPunct="0"/>
            <a:r>
              <a:rPr lang="en-GB" sz="3400" b="1" dirty="0" err="1" smtClean="0">
                <a:solidFill>
                  <a:srgbClr val="C00000"/>
                </a:solidFill>
              </a:rPr>
              <a:t>LENUSpro</a:t>
            </a:r>
            <a:r>
              <a:rPr lang="en-GB" sz="3400" b="1" baseline="30000" dirty="0" smtClean="0">
                <a:solidFill>
                  <a:srgbClr val="C00000"/>
                </a:solidFill>
              </a:rPr>
              <a:t>®</a:t>
            </a:r>
            <a:r>
              <a:rPr lang="cs-CZ" sz="3400" b="1" dirty="0" smtClean="0">
                <a:solidFill>
                  <a:srgbClr val="C00000"/>
                </a:solidFill>
              </a:rPr>
              <a:t> pumpa</a:t>
            </a:r>
            <a:endParaRPr lang="de-DE" sz="3400" b="1" dirty="0">
              <a:solidFill>
                <a:srgbClr val="C00000"/>
              </a:solidFill>
            </a:endParaRPr>
          </a:p>
        </p:txBody>
      </p:sp>
      <p:sp>
        <p:nvSpPr>
          <p:cNvPr id="88" name="Line 97"/>
          <p:cNvSpPr>
            <a:spLocks noChangeShapeType="1"/>
          </p:cNvSpPr>
          <p:nvPr/>
        </p:nvSpPr>
        <p:spPr bwMode="auto">
          <a:xfrm>
            <a:off x="4283968" y="2728278"/>
            <a:ext cx="1465" cy="360040"/>
          </a:xfrm>
          <a:prstGeom prst="line">
            <a:avLst/>
          </a:prstGeom>
          <a:noFill/>
          <a:ln w="38100">
            <a:solidFill>
              <a:schemeClr val="tx1"/>
            </a:solidFill>
            <a:round/>
            <a:headEnd/>
            <a:tailEnd type="triangle" w="med" len="med"/>
          </a:ln>
        </p:spPr>
        <p:txBody>
          <a:bodyPr lIns="90000" tIns="46800" rIns="90000" bIns="46800"/>
          <a:lstStyle/>
          <a:p>
            <a:endParaRPr lang="de-DE">
              <a:ea typeface="Tahoma" pitchFamily="34" charset="0"/>
              <a:cs typeface="Tahoma" pitchFamily="34" charset="0"/>
            </a:endParaRPr>
          </a:p>
        </p:txBody>
      </p:sp>
      <p:grpSp>
        <p:nvGrpSpPr>
          <p:cNvPr id="24" name="Group 176"/>
          <p:cNvGrpSpPr>
            <a:grpSpLocks/>
          </p:cNvGrpSpPr>
          <p:nvPr/>
        </p:nvGrpSpPr>
        <p:grpSpPr bwMode="auto">
          <a:xfrm>
            <a:off x="7300870" y="2178336"/>
            <a:ext cx="550863" cy="1790643"/>
            <a:chOff x="3177" y="1082"/>
            <a:chExt cx="347" cy="2286"/>
          </a:xfrm>
        </p:grpSpPr>
        <p:sp>
          <p:nvSpPr>
            <p:cNvPr id="90" name="Rectangle 21"/>
            <p:cNvSpPr>
              <a:spLocks noChangeArrowheads="1"/>
            </p:cNvSpPr>
            <p:nvPr/>
          </p:nvSpPr>
          <p:spPr bwMode="auto">
            <a:xfrm>
              <a:off x="3259" y="1089"/>
              <a:ext cx="181" cy="51"/>
            </a:xfrm>
            <a:prstGeom prst="rect">
              <a:avLst/>
            </a:prstGeom>
            <a:solidFill>
              <a:srgbClr val="DF177A"/>
            </a:solidFill>
            <a:ln w="9525">
              <a:noFill/>
              <a:miter lim="800000"/>
              <a:headEnd/>
              <a:tailEnd/>
            </a:ln>
          </p:spPr>
          <p:txBody>
            <a:bodyPr/>
            <a:lstStyle/>
            <a:p>
              <a:endParaRPr lang="de-DE"/>
            </a:p>
          </p:txBody>
        </p:sp>
        <p:sp>
          <p:nvSpPr>
            <p:cNvPr id="91" name="Freeform 22"/>
            <p:cNvSpPr>
              <a:spLocks/>
            </p:cNvSpPr>
            <p:nvPr/>
          </p:nvSpPr>
          <p:spPr bwMode="auto">
            <a:xfrm>
              <a:off x="3259" y="1082"/>
              <a:ext cx="188" cy="14"/>
            </a:xfrm>
            <a:custGeom>
              <a:avLst/>
              <a:gdLst>
                <a:gd name="T0" fmla="*/ 188 w 188"/>
                <a:gd name="T1" fmla="*/ 7 h 14"/>
                <a:gd name="T2" fmla="*/ 181 w 188"/>
                <a:gd name="T3" fmla="*/ 0 h 14"/>
                <a:gd name="T4" fmla="*/ 0 w 188"/>
                <a:gd name="T5" fmla="*/ 0 h 14"/>
                <a:gd name="T6" fmla="*/ 0 w 188"/>
                <a:gd name="T7" fmla="*/ 14 h 14"/>
                <a:gd name="T8" fmla="*/ 181 w 188"/>
                <a:gd name="T9" fmla="*/ 14 h 14"/>
                <a:gd name="T10" fmla="*/ 173 w 188"/>
                <a:gd name="T11" fmla="*/ 7 h 14"/>
                <a:gd name="T12" fmla="*/ 188 w 188"/>
                <a:gd name="T13" fmla="*/ 7 h 14"/>
                <a:gd name="T14" fmla="*/ 188 w 188"/>
                <a:gd name="T15" fmla="*/ 0 h 14"/>
                <a:gd name="T16" fmla="*/ 181 w 188"/>
                <a:gd name="T17" fmla="*/ 0 h 14"/>
                <a:gd name="T18" fmla="*/ 188 w 188"/>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4"/>
                <a:gd name="T32" fmla="*/ 188 w 18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4">
                  <a:moveTo>
                    <a:pt x="188" y="7"/>
                  </a:moveTo>
                  <a:lnTo>
                    <a:pt x="181" y="0"/>
                  </a:lnTo>
                  <a:lnTo>
                    <a:pt x="0" y="0"/>
                  </a:lnTo>
                  <a:lnTo>
                    <a:pt x="0" y="14"/>
                  </a:lnTo>
                  <a:lnTo>
                    <a:pt x="181" y="14"/>
                  </a:lnTo>
                  <a:lnTo>
                    <a:pt x="173" y="7"/>
                  </a:lnTo>
                  <a:lnTo>
                    <a:pt x="188" y="7"/>
                  </a:lnTo>
                  <a:lnTo>
                    <a:pt x="188" y="0"/>
                  </a:lnTo>
                  <a:lnTo>
                    <a:pt x="181" y="0"/>
                  </a:lnTo>
                  <a:lnTo>
                    <a:pt x="188" y="7"/>
                  </a:lnTo>
                  <a:close/>
                </a:path>
              </a:pathLst>
            </a:custGeom>
            <a:solidFill>
              <a:srgbClr val="1F1A17"/>
            </a:solidFill>
            <a:ln w="9525">
              <a:noFill/>
              <a:round/>
              <a:headEnd/>
              <a:tailEnd/>
            </a:ln>
          </p:spPr>
          <p:txBody>
            <a:bodyPr/>
            <a:lstStyle/>
            <a:p>
              <a:endParaRPr lang="de-DE"/>
            </a:p>
          </p:txBody>
        </p:sp>
        <p:sp>
          <p:nvSpPr>
            <p:cNvPr id="92" name="Freeform 23"/>
            <p:cNvSpPr>
              <a:spLocks/>
            </p:cNvSpPr>
            <p:nvPr/>
          </p:nvSpPr>
          <p:spPr bwMode="auto">
            <a:xfrm>
              <a:off x="3432" y="1089"/>
              <a:ext cx="15" cy="58"/>
            </a:xfrm>
            <a:custGeom>
              <a:avLst/>
              <a:gdLst>
                <a:gd name="T0" fmla="*/ 8 w 15"/>
                <a:gd name="T1" fmla="*/ 58 h 58"/>
                <a:gd name="T2" fmla="*/ 15 w 15"/>
                <a:gd name="T3" fmla="*/ 51 h 58"/>
                <a:gd name="T4" fmla="*/ 15 w 15"/>
                <a:gd name="T5" fmla="*/ 0 h 58"/>
                <a:gd name="T6" fmla="*/ 0 w 15"/>
                <a:gd name="T7" fmla="*/ 0 h 58"/>
                <a:gd name="T8" fmla="*/ 0 w 15"/>
                <a:gd name="T9" fmla="*/ 51 h 58"/>
                <a:gd name="T10" fmla="*/ 8 w 15"/>
                <a:gd name="T11" fmla="*/ 44 h 58"/>
                <a:gd name="T12" fmla="*/ 8 w 15"/>
                <a:gd name="T13" fmla="*/ 58 h 58"/>
                <a:gd name="T14" fmla="*/ 15 w 15"/>
                <a:gd name="T15" fmla="*/ 58 h 58"/>
                <a:gd name="T16" fmla="*/ 15 w 15"/>
                <a:gd name="T17" fmla="*/ 51 h 58"/>
                <a:gd name="T18" fmla="*/ 8 w 15"/>
                <a:gd name="T19" fmla="*/ 58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58"/>
                <a:gd name="T32" fmla="*/ 15 w 15"/>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58">
                  <a:moveTo>
                    <a:pt x="8" y="58"/>
                  </a:moveTo>
                  <a:lnTo>
                    <a:pt x="15" y="51"/>
                  </a:lnTo>
                  <a:lnTo>
                    <a:pt x="15" y="0"/>
                  </a:lnTo>
                  <a:lnTo>
                    <a:pt x="0" y="0"/>
                  </a:lnTo>
                  <a:lnTo>
                    <a:pt x="0" y="51"/>
                  </a:lnTo>
                  <a:lnTo>
                    <a:pt x="8" y="44"/>
                  </a:lnTo>
                  <a:lnTo>
                    <a:pt x="8" y="58"/>
                  </a:lnTo>
                  <a:lnTo>
                    <a:pt x="15" y="58"/>
                  </a:lnTo>
                  <a:lnTo>
                    <a:pt x="15" y="51"/>
                  </a:lnTo>
                  <a:lnTo>
                    <a:pt x="8" y="58"/>
                  </a:lnTo>
                  <a:close/>
                </a:path>
              </a:pathLst>
            </a:custGeom>
            <a:solidFill>
              <a:srgbClr val="1F1A17"/>
            </a:solidFill>
            <a:ln w="9525">
              <a:noFill/>
              <a:round/>
              <a:headEnd/>
              <a:tailEnd/>
            </a:ln>
          </p:spPr>
          <p:txBody>
            <a:bodyPr/>
            <a:lstStyle/>
            <a:p>
              <a:endParaRPr lang="de-DE"/>
            </a:p>
          </p:txBody>
        </p:sp>
        <p:sp>
          <p:nvSpPr>
            <p:cNvPr id="93" name="Freeform 24"/>
            <p:cNvSpPr>
              <a:spLocks/>
            </p:cNvSpPr>
            <p:nvPr/>
          </p:nvSpPr>
          <p:spPr bwMode="auto">
            <a:xfrm>
              <a:off x="3251" y="1133"/>
              <a:ext cx="189" cy="14"/>
            </a:xfrm>
            <a:custGeom>
              <a:avLst/>
              <a:gdLst>
                <a:gd name="T0" fmla="*/ 0 w 189"/>
                <a:gd name="T1" fmla="*/ 7 h 14"/>
                <a:gd name="T2" fmla="*/ 8 w 189"/>
                <a:gd name="T3" fmla="*/ 14 h 14"/>
                <a:gd name="T4" fmla="*/ 189 w 189"/>
                <a:gd name="T5" fmla="*/ 14 h 14"/>
                <a:gd name="T6" fmla="*/ 189 w 189"/>
                <a:gd name="T7" fmla="*/ 0 h 14"/>
                <a:gd name="T8" fmla="*/ 8 w 189"/>
                <a:gd name="T9" fmla="*/ 0 h 14"/>
                <a:gd name="T10" fmla="*/ 17 w 189"/>
                <a:gd name="T11" fmla="*/ 7 h 14"/>
                <a:gd name="T12" fmla="*/ 0 w 189"/>
                <a:gd name="T13" fmla="*/ 7 h 14"/>
                <a:gd name="T14" fmla="*/ 0 w 189"/>
                <a:gd name="T15" fmla="*/ 14 h 14"/>
                <a:gd name="T16" fmla="*/ 8 w 189"/>
                <a:gd name="T17" fmla="*/ 14 h 14"/>
                <a:gd name="T18" fmla="*/ 0 w 189"/>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
                <a:gd name="T31" fmla="*/ 0 h 14"/>
                <a:gd name="T32" fmla="*/ 189 w 18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 h="14">
                  <a:moveTo>
                    <a:pt x="0" y="7"/>
                  </a:moveTo>
                  <a:lnTo>
                    <a:pt x="8" y="14"/>
                  </a:lnTo>
                  <a:lnTo>
                    <a:pt x="189" y="14"/>
                  </a:lnTo>
                  <a:lnTo>
                    <a:pt x="189" y="0"/>
                  </a:lnTo>
                  <a:lnTo>
                    <a:pt x="8" y="0"/>
                  </a:lnTo>
                  <a:lnTo>
                    <a:pt x="17" y="7"/>
                  </a:lnTo>
                  <a:lnTo>
                    <a:pt x="0" y="7"/>
                  </a:lnTo>
                  <a:lnTo>
                    <a:pt x="0" y="14"/>
                  </a:lnTo>
                  <a:lnTo>
                    <a:pt x="8" y="14"/>
                  </a:lnTo>
                  <a:lnTo>
                    <a:pt x="0" y="7"/>
                  </a:lnTo>
                  <a:close/>
                </a:path>
              </a:pathLst>
            </a:custGeom>
            <a:solidFill>
              <a:srgbClr val="1F1A17"/>
            </a:solidFill>
            <a:ln w="9525">
              <a:noFill/>
              <a:round/>
              <a:headEnd/>
              <a:tailEnd/>
            </a:ln>
          </p:spPr>
          <p:txBody>
            <a:bodyPr/>
            <a:lstStyle/>
            <a:p>
              <a:endParaRPr lang="de-DE"/>
            </a:p>
          </p:txBody>
        </p:sp>
        <p:sp>
          <p:nvSpPr>
            <p:cNvPr id="94" name="Freeform 25"/>
            <p:cNvSpPr>
              <a:spLocks/>
            </p:cNvSpPr>
            <p:nvPr/>
          </p:nvSpPr>
          <p:spPr bwMode="auto">
            <a:xfrm>
              <a:off x="3251" y="1082"/>
              <a:ext cx="17" cy="58"/>
            </a:xfrm>
            <a:custGeom>
              <a:avLst/>
              <a:gdLst>
                <a:gd name="T0" fmla="*/ 8 w 17"/>
                <a:gd name="T1" fmla="*/ 0 h 58"/>
                <a:gd name="T2" fmla="*/ 0 w 17"/>
                <a:gd name="T3" fmla="*/ 7 h 58"/>
                <a:gd name="T4" fmla="*/ 0 w 17"/>
                <a:gd name="T5" fmla="*/ 58 h 58"/>
                <a:gd name="T6" fmla="*/ 17 w 17"/>
                <a:gd name="T7" fmla="*/ 58 h 58"/>
                <a:gd name="T8" fmla="*/ 17 w 17"/>
                <a:gd name="T9" fmla="*/ 7 h 58"/>
                <a:gd name="T10" fmla="*/ 8 w 17"/>
                <a:gd name="T11" fmla="*/ 14 h 58"/>
                <a:gd name="T12" fmla="*/ 8 w 17"/>
                <a:gd name="T13" fmla="*/ 0 h 58"/>
                <a:gd name="T14" fmla="*/ 0 w 17"/>
                <a:gd name="T15" fmla="*/ 0 h 58"/>
                <a:gd name="T16" fmla="*/ 0 w 17"/>
                <a:gd name="T17" fmla="*/ 7 h 58"/>
                <a:gd name="T18" fmla="*/ 8 w 17"/>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58"/>
                <a:gd name="T32" fmla="*/ 17 w 17"/>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58">
                  <a:moveTo>
                    <a:pt x="8" y="0"/>
                  </a:moveTo>
                  <a:lnTo>
                    <a:pt x="0" y="7"/>
                  </a:lnTo>
                  <a:lnTo>
                    <a:pt x="0" y="58"/>
                  </a:lnTo>
                  <a:lnTo>
                    <a:pt x="17" y="58"/>
                  </a:lnTo>
                  <a:lnTo>
                    <a:pt x="17" y="7"/>
                  </a:lnTo>
                  <a:lnTo>
                    <a:pt x="8" y="14"/>
                  </a:lnTo>
                  <a:lnTo>
                    <a:pt x="8" y="0"/>
                  </a:lnTo>
                  <a:lnTo>
                    <a:pt x="0" y="0"/>
                  </a:lnTo>
                  <a:lnTo>
                    <a:pt x="0" y="7"/>
                  </a:lnTo>
                  <a:lnTo>
                    <a:pt x="8" y="0"/>
                  </a:lnTo>
                  <a:close/>
                </a:path>
              </a:pathLst>
            </a:custGeom>
            <a:solidFill>
              <a:srgbClr val="1F1A17"/>
            </a:solidFill>
            <a:ln w="9525">
              <a:noFill/>
              <a:round/>
              <a:headEnd/>
              <a:tailEnd/>
            </a:ln>
          </p:spPr>
          <p:txBody>
            <a:bodyPr/>
            <a:lstStyle/>
            <a:p>
              <a:endParaRPr lang="de-DE"/>
            </a:p>
          </p:txBody>
        </p:sp>
        <p:sp>
          <p:nvSpPr>
            <p:cNvPr id="95" name="Rectangle 26"/>
            <p:cNvSpPr>
              <a:spLocks noChangeArrowheads="1"/>
            </p:cNvSpPr>
            <p:nvPr/>
          </p:nvSpPr>
          <p:spPr bwMode="auto">
            <a:xfrm>
              <a:off x="3186" y="1142"/>
              <a:ext cx="326" cy="61"/>
            </a:xfrm>
            <a:prstGeom prst="rect">
              <a:avLst/>
            </a:prstGeom>
            <a:solidFill>
              <a:srgbClr val="DF177A"/>
            </a:solidFill>
            <a:ln w="9525">
              <a:noFill/>
              <a:miter lim="800000"/>
              <a:headEnd/>
              <a:tailEnd/>
            </a:ln>
          </p:spPr>
          <p:txBody>
            <a:bodyPr/>
            <a:lstStyle/>
            <a:p>
              <a:endParaRPr lang="de-DE"/>
            </a:p>
          </p:txBody>
        </p:sp>
        <p:sp>
          <p:nvSpPr>
            <p:cNvPr id="96" name="Freeform 27"/>
            <p:cNvSpPr>
              <a:spLocks/>
            </p:cNvSpPr>
            <p:nvPr/>
          </p:nvSpPr>
          <p:spPr bwMode="auto">
            <a:xfrm>
              <a:off x="3186" y="1135"/>
              <a:ext cx="336" cy="14"/>
            </a:xfrm>
            <a:custGeom>
              <a:avLst/>
              <a:gdLst>
                <a:gd name="T0" fmla="*/ 336 w 336"/>
                <a:gd name="T1" fmla="*/ 7 h 14"/>
                <a:gd name="T2" fmla="*/ 326 w 336"/>
                <a:gd name="T3" fmla="*/ 0 h 14"/>
                <a:gd name="T4" fmla="*/ 0 w 336"/>
                <a:gd name="T5" fmla="*/ 0 h 14"/>
                <a:gd name="T6" fmla="*/ 0 w 336"/>
                <a:gd name="T7" fmla="*/ 14 h 14"/>
                <a:gd name="T8" fmla="*/ 326 w 336"/>
                <a:gd name="T9" fmla="*/ 14 h 14"/>
                <a:gd name="T10" fmla="*/ 319 w 336"/>
                <a:gd name="T11" fmla="*/ 7 h 14"/>
                <a:gd name="T12" fmla="*/ 336 w 336"/>
                <a:gd name="T13" fmla="*/ 7 h 14"/>
                <a:gd name="T14" fmla="*/ 336 w 336"/>
                <a:gd name="T15" fmla="*/ 0 h 14"/>
                <a:gd name="T16" fmla="*/ 326 w 336"/>
                <a:gd name="T17" fmla="*/ 0 h 14"/>
                <a:gd name="T18" fmla="*/ 336 w 336"/>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14"/>
                <a:gd name="T32" fmla="*/ 336 w 33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14">
                  <a:moveTo>
                    <a:pt x="336" y="7"/>
                  </a:moveTo>
                  <a:lnTo>
                    <a:pt x="326" y="0"/>
                  </a:lnTo>
                  <a:lnTo>
                    <a:pt x="0" y="0"/>
                  </a:lnTo>
                  <a:lnTo>
                    <a:pt x="0" y="14"/>
                  </a:lnTo>
                  <a:lnTo>
                    <a:pt x="326" y="14"/>
                  </a:lnTo>
                  <a:lnTo>
                    <a:pt x="319" y="7"/>
                  </a:lnTo>
                  <a:lnTo>
                    <a:pt x="336" y="7"/>
                  </a:lnTo>
                  <a:lnTo>
                    <a:pt x="336" y="0"/>
                  </a:lnTo>
                  <a:lnTo>
                    <a:pt x="326" y="0"/>
                  </a:lnTo>
                  <a:lnTo>
                    <a:pt x="336" y="7"/>
                  </a:lnTo>
                  <a:close/>
                </a:path>
              </a:pathLst>
            </a:custGeom>
            <a:solidFill>
              <a:srgbClr val="1F1A17"/>
            </a:solidFill>
            <a:ln w="9525">
              <a:noFill/>
              <a:round/>
              <a:headEnd/>
              <a:tailEnd/>
            </a:ln>
          </p:spPr>
          <p:txBody>
            <a:bodyPr/>
            <a:lstStyle/>
            <a:p>
              <a:endParaRPr lang="de-DE"/>
            </a:p>
          </p:txBody>
        </p:sp>
        <p:sp>
          <p:nvSpPr>
            <p:cNvPr id="97" name="Freeform 28"/>
            <p:cNvSpPr>
              <a:spLocks/>
            </p:cNvSpPr>
            <p:nvPr/>
          </p:nvSpPr>
          <p:spPr bwMode="auto">
            <a:xfrm>
              <a:off x="3505" y="1142"/>
              <a:ext cx="17" cy="68"/>
            </a:xfrm>
            <a:custGeom>
              <a:avLst/>
              <a:gdLst>
                <a:gd name="T0" fmla="*/ 7 w 17"/>
                <a:gd name="T1" fmla="*/ 68 h 68"/>
                <a:gd name="T2" fmla="*/ 17 w 17"/>
                <a:gd name="T3" fmla="*/ 61 h 68"/>
                <a:gd name="T4" fmla="*/ 17 w 17"/>
                <a:gd name="T5" fmla="*/ 0 h 68"/>
                <a:gd name="T6" fmla="*/ 0 w 17"/>
                <a:gd name="T7" fmla="*/ 0 h 68"/>
                <a:gd name="T8" fmla="*/ 0 w 17"/>
                <a:gd name="T9" fmla="*/ 61 h 68"/>
                <a:gd name="T10" fmla="*/ 7 w 17"/>
                <a:gd name="T11" fmla="*/ 52 h 68"/>
                <a:gd name="T12" fmla="*/ 7 w 17"/>
                <a:gd name="T13" fmla="*/ 68 h 68"/>
                <a:gd name="T14" fmla="*/ 17 w 17"/>
                <a:gd name="T15" fmla="*/ 68 h 68"/>
                <a:gd name="T16" fmla="*/ 17 w 17"/>
                <a:gd name="T17" fmla="*/ 61 h 68"/>
                <a:gd name="T18" fmla="*/ 7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7" y="68"/>
                  </a:moveTo>
                  <a:lnTo>
                    <a:pt x="17" y="61"/>
                  </a:lnTo>
                  <a:lnTo>
                    <a:pt x="17" y="0"/>
                  </a:lnTo>
                  <a:lnTo>
                    <a:pt x="0" y="0"/>
                  </a:lnTo>
                  <a:lnTo>
                    <a:pt x="0" y="61"/>
                  </a:lnTo>
                  <a:lnTo>
                    <a:pt x="7" y="52"/>
                  </a:lnTo>
                  <a:lnTo>
                    <a:pt x="7" y="68"/>
                  </a:lnTo>
                  <a:lnTo>
                    <a:pt x="17" y="68"/>
                  </a:lnTo>
                  <a:lnTo>
                    <a:pt x="17" y="61"/>
                  </a:lnTo>
                  <a:lnTo>
                    <a:pt x="7" y="68"/>
                  </a:lnTo>
                  <a:close/>
                </a:path>
              </a:pathLst>
            </a:custGeom>
            <a:solidFill>
              <a:srgbClr val="1F1A17"/>
            </a:solidFill>
            <a:ln w="9525">
              <a:noFill/>
              <a:round/>
              <a:headEnd/>
              <a:tailEnd/>
            </a:ln>
          </p:spPr>
          <p:txBody>
            <a:bodyPr/>
            <a:lstStyle/>
            <a:p>
              <a:endParaRPr lang="de-DE"/>
            </a:p>
          </p:txBody>
        </p:sp>
        <p:sp>
          <p:nvSpPr>
            <p:cNvPr id="98" name="Freeform 29"/>
            <p:cNvSpPr>
              <a:spLocks/>
            </p:cNvSpPr>
            <p:nvPr/>
          </p:nvSpPr>
          <p:spPr bwMode="auto">
            <a:xfrm>
              <a:off x="3177" y="1194"/>
              <a:ext cx="335" cy="16"/>
            </a:xfrm>
            <a:custGeom>
              <a:avLst/>
              <a:gdLst>
                <a:gd name="T0" fmla="*/ 0 w 335"/>
                <a:gd name="T1" fmla="*/ 9 h 16"/>
                <a:gd name="T2" fmla="*/ 9 w 335"/>
                <a:gd name="T3" fmla="*/ 16 h 16"/>
                <a:gd name="T4" fmla="*/ 335 w 335"/>
                <a:gd name="T5" fmla="*/ 16 h 16"/>
                <a:gd name="T6" fmla="*/ 335 w 335"/>
                <a:gd name="T7" fmla="*/ 0 h 16"/>
                <a:gd name="T8" fmla="*/ 9 w 335"/>
                <a:gd name="T9" fmla="*/ 0 h 16"/>
                <a:gd name="T10" fmla="*/ 17 w 335"/>
                <a:gd name="T11" fmla="*/ 9 h 16"/>
                <a:gd name="T12" fmla="*/ 0 w 335"/>
                <a:gd name="T13" fmla="*/ 9 h 16"/>
                <a:gd name="T14" fmla="*/ 0 w 335"/>
                <a:gd name="T15" fmla="*/ 16 h 16"/>
                <a:gd name="T16" fmla="*/ 9 w 335"/>
                <a:gd name="T17" fmla="*/ 16 h 16"/>
                <a:gd name="T18" fmla="*/ 0 w 335"/>
                <a:gd name="T19" fmla="*/ 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5"/>
                <a:gd name="T31" fmla="*/ 0 h 16"/>
                <a:gd name="T32" fmla="*/ 335 w 33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5" h="16">
                  <a:moveTo>
                    <a:pt x="0" y="9"/>
                  </a:moveTo>
                  <a:lnTo>
                    <a:pt x="9" y="16"/>
                  </a:lnTo>
                  <a:lnTo>
                    <a:pt x="335" y="16"/>
                  </a:lnTo>
                  <a:lnTo>
                    <a:pt x="335" y="0"/>
                  </a:lnTo>
                  <a:lnTo>
                    <a:pt x="9" y="0"/>
                  </a:lnTo>
                  <a:lnTo>
                    <a:pt x="17" y="9"/>
                  </a:lnTo>
                  <a:lnTo>
                    <a:pt x="0" y="9"/>
                  </a:lnTo>
                  <a:lnTo>
                    <a:pt x="0" y="16"/>
                  </a:lnTo>
                  <a:lnTo>
                    <a:pt x="9" y="16"/>
                  </a:lnTo>
                  <a:lnTo>
                    <a:pt x="0" y="9"/>
                  </a:lnTo>
                  <a:close/>
                </a:path>
              </a:pathLst>
            </a:custGeom>
            <a:solidFill>
              <a:srgbClr val="1F1A17"/>
            </a:solidFill>
            <a:ln w="9525">
              <a:noFill/>
              <a:round/>
              <a:headEnd/>
              <a:tailEnd/>
            </a:ln>
          </p:spPr>
          <p:txBody>
            <a:bodyPr/>
            <a:lstStyle/>
            <a:p>
              <a:endParaRPr lang="de-DE"/>
            </a:p>
          </p:txBody>
        </p:sp>
        <p:sp>
          <p:nvSpPr>
            <p:cNvPr id="99" name="Freeform 30"/>
            <p:cNvSpPr>
              <a:spLocks/>
            </p:cNvSpPr>
            <p:nvPr/>
          </p:nvSpPr>
          <p:spPr bwMode="auto">
            <a:xfrm>
              <a:off x="3177" y="1135"/>
              <a:ext cx="17" cy="68"/>
            </a:xfrm>
            <a:custGeom>
              <a:avLst/>
              <a:gdLst>
                <a:gd name="T0" fmla="*/ 9 w 17"/>
                <a:gd name="T1" fmla="*/ 0 h 68"/>
                <a:gd name="T2" fmla="*/ 0 w 17"/>
                <a:gd name="T3" fmla="*/ 7 h 68"/>
                <a:gd name="T4" fmla="*/ 0 w 17"/>
                <a:gd name="T5" fmla="*/ 68 h 68"/>
                <a:gd name="T6" fmla="*/ 17 w 17"/>
                <a:gd name="T7" fmla="*/ 68 h 68"/>
                <a:gd name="T8" fmla="*/ 17 w 17"/>
                <a:gd name="T9" fmla="*/ 7 h 68"/>
                <a:gd name="T10" fmla="*/ 9 w 17"/>
                <a:gd name="T11" fmla="*/ 14 h 68"/>
                <a:gd name="T12" fmla="*/ 9 w 17"/>
                <a:gd name="T13" fmla="*/ 0 h 68"/>
                <a:gd name="T14" fmla="*/ 0 w 17"/>
                <a:gd name="T15" fmla="*/ 0 h 68"/>
                <a:gd name="T16" fmla="*/ 0 w 17"/>
                <a:gd name="T17" fmla="*/ 7 h 68"/>
                <a:gd name="T18" fmla="*/ 9 w 17"/>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9" y="0"/>
                  </a:moveTo>
                  <a:lnTo>
                    <a:pt x="0" y="7"/>
                  </a:lnTo>
                  <a:lnTo>
                    <a:pt x="0" y="68"/>
                  </a:lnTo>
                  <a:lnTo>
                    <a:pt x="17" y="68"/>
                  </a:lnTo>
                  <a:lnTo>
                    <a:pt x="17" y="7"/>
                  </a:lnTo>
                  <a:lnTo>
                    <a:pt x="9" y="14"/>
                  </a:lnTo>
                  <a:lnTo>
                    <a:pt x="9" y="0"/>
                  </a:lnTo>
                  <a:lnTo>
                    <a:pt x="0" y="0"/>
                  </a:lnTo>
                  <a:lnTo>
                    <a:pt x="0" y="7"/>
                  </a:lnTo>
                  <a:lnTo>
                    <a:pt x="9" y="0"/>
                  </a:lnTo>
                  <a:close/>
                </a:path>
              </a:pathLst>
            </a:custGeom>
            <a:solidFill>
              <a:srgbClr val="1F1A17"/>
            </a:solidFill>
            <a:ln w="9525">
              <a:noFill/>
              <a:round/>
              <a:headEnd/>
              <a:tailEnd/>
            </a:ln>
          </p:spPr>
          <p:txBody>
            <a:bodyPr/>
            <a:lstStyle/>
            <a:p>
              <a:endParaRPr lang="de-DE"/>
            </a:p>
          </p:txBody>
        </p:sp>
        <p:sp>
          <p:nvSpPr>
            <p:cNvPr id="100" name="Rectangle 31"/>
            <p:cNvSpPr>
              <a:spLocks noChangeArrowheads="1"/>
            </p:cNvSpPr>
            <p:nvPr/>
          </p:nvSpPr>
          <p:spPr bwMode="auto">
            <a:xfrm>
              <a:off x="3188" y="1731"/>
              <a:ext cx="326" cy="52"/>
            </a:xfrm>
            <a:prstGeom prst="rect">
              <a:avLst/>
            </a:prstGeom>
            <a:solidFill>
              <a:srgbClr val="DF177A"/>
            </a:solidFill>
            <a:ln w="9525">
              <a:noFill/>
              <a:miter lim="800000"/>
              <a:headEnd/>
              <a:tailEnd/>
            </a:ln>
          </p:spPr>
          <p:txBody>
            <a:bodyPr/>
            <a:lstStyle/>
            <a:p>
              <a:endParaRPr lang="de-DE"/>
            </a:p>
          </p:txBody>
        </p:sp>
        <p:sp>
          <p:nvSpPr>
            <p:cNvPr id="101" name="Freeform 32"/>
            <p:cNvSpPr>
              <a:spLocks/>
            </p:cNvSpPr>
            <p:nvPr/>
          </p:nvSpPr>
          <p:spPr bwMode="auto">
            <a:xfrm>
              <a:off x="3188" y="1724"/>
              <a:ext cx="336" cy="14"/>
            </a:xfrm>
            <a:custGeom>
              <a:avLst/>
              <a:gdLst>
                <a:gd name="T0" fmla="*/ 336 w 336"/>
                <a:gd name="T1" fmla="*/ 7 h 14"/>
                <a:gd name="T2" fmla="*/ 326 w 336"/>
                <a:gd name="T3" fmla="*/ 0 h 14"/>
                <a:gd name="T4" fmla="*/ 0 w 336"/>
                <a:gd name="T5" fmla="*/ 0 h 14"/>
                <a:gd name="T6" fmla="*/ 0 w 336"/>
                <a:gd name="T7" fmla="*/ 14 h 14"/>
                <a:gd name="T8" fmla="*/ 326 w 336"/>
                <a:gd name="T9" fmla="*/ 14 h 14"/>
                <a:gd name="T10" fmla="*/ 318 w 336"/>
                <a:gd name="T11" fmla="*/ 7 h 14"/>
                <a:gd name="T12" fmla="*/ 336 w 336"/>
                <a:gd name="T13" fmla="*/ 7 h 14"/>
                <a:gd name="T14" fmla="*/ 336 w 336"/>
                <a:gd name="T15" fmla="*/ 0 h 14"/>
                <a:gd name="T16" fmla="*/ 326 w 336"/>
                <a:gd name="T17" fmla="*/ 0 h 14"/>
                <a:gd name="T18" fmla="*/ 336 w 336"/>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14"/>
                <a:gd name="T32" fmla="*/ 336 w 33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14">
                  <a:moveTo>
                    <a:pt x="336" y="7"/>
                  </a:moveTo>
                  <a:lnTo>
                    <a:pt x="326" y="0"/>
                  </a:lnTo>
                  <a:lnTo>
                    <a:pt x="0" y="0"/>
                  </a:lnTo>
                  <a:lnTo>
                    <a:pt x="0" y="14"/>
                  </a:lnTo>
                  <a:lnTo>
                    <a:pt x="326" y="14"/>
                  </a:lnTo>
                  <a:lnTo>
                    <a:pt x="318" y="7"/>
                  </a:lnTo>
                  <a:lnTo>
                    <a:pt x="336" y="7"/>
                  </a:lnTo>
                  <a:lnTo>
                    <a:pt x="336" y="0"/>
                  </a:lnTo>
                  <a:lnTo>
                    <a:pt x="326" y="0"/>
                  </a:lnTo>
                  <a:lnTo>
                    <a:pt x="336" y="7"/>
                  </a:lnTo>
                  <a:close/>
                </a:path>
              </a:pathLst>
            </a:custGeom>
            <a:solidFill>
              <a:srgbClr val="1F1A17"/>
            </a:solidFill>
            <a:ln w="9525">
              <a:noFill/>
              <a:round/>
              <a:headEnd/>
              <a:tailEnd/>
            </a:ln>
          </p:spPr>
          <p:txBody>
            <a:bodyPr/>
            <a:lstStyle/>
            <a:p>
              <a:endParaRPr lang="de-DE"/>
            </a:p>
          </p:txBody>
        </p:sp>
        <p:sp>
          <p:nvSpPr>
            <p:cNvPr id="102" name="Freeform 33"/>
            <p:cNvSpPr>
              <a:spLocks/>
            </p:cNvSpPr>
            <p:nvPr/>
          </p:nvSpPr>
          <p:spPr bwMode="auto">
            <a:xfrm>
              <a:off x="3506" y="1731"/>
              <a:ext cx="18" cy="61"/>
            </a:xfrm>
            <a:custGeom>
              <a:avLst/>
              <a:gdLst>
                <a:gd name="T0" fmla="*/ 8 w 18"/>
                <a:gd name="T1" fmla="*/ 61 h 61"/>
                <a:gd name="T2" fmla="*/ 18 w 18"/>
                <a:gd name="T3" fmla="*/ 52 h 61"/>
                <a:gd name="T4" fmla="*/ 18 w 18"/>
                <a:gd name="T5" fmla="*/ 0 h 61"/>
                <a:gd name="T6" fmla="*/ 0 w 18"/>
                <a:gd name="T7" fmla="*/ 0 h 61"/>
                <a:gd name="T8" fmla="*/ 0 w 18"/>
                <a:gd name="T9" fmla="*/ 52 h 61"/>
                <a:gd name="T10" fmla="*/ 8 w 18"/>
                <a:gd name="T11" fmla="*/ 45 h 61"/>
                <a:gd name="T12" fmla="*/ 8 w 18"/>
                <a:gd name="T13" fmla="*/ 61 h 61"/>
                <a:gd name="T14" fmla="*/ 18 w 18"/>
                <a:gd name="T15" fmla="*/ 61 h 61"/>
                <a:gd name="T16" fmla="*/ 18 w 18"/>
                <a:gd name="T17" fmla="*/ 52 h 61"/>
                <a:gd name="T18" fmla="*/ 8 w 18"/>
                <a:gd name="T19" fmla="*/ 6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1"/>
                <a:gd name="T32" fmla="*/ 18 w 18"/>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1">
                  <a:moveTo>
                    <a:pt x="8" y="61"/>
                  </a:moveTo>
                  <a:lnTo>
                    <a:pt x="18" y="52"/>
                  </a:lnTo>
                  <a:lnTo>
                    <a:pt x="18" y="0"/>
                  </a:lnTo>
                  <a:lnTo>
                    <a:pt x="0" y="0"/>
                  </a:lnTo>
                  <a:lnTo>
                    <a:pt x="0" y="52"/>
                  </a:lnTo>
                  <a:lnTo>
                    <a:pt x="8" y="45"/>
                  </a:lnTo>
                  <a:lnTo>
                    <a:pt x="8" y="61"/>
                  </a:lnTo>
                  <a:lnTo>
                    <a:pt x="18" y="61"/>
                  </a:lnTo>
                  <a:lnTo>
                    <a:pt x="18" y="52"/>
                  </a:lnTo>
                  <a:lnTo>
                    <a:pt x="8" y="61"/>
                  </a:lnTo>
                  <a:close/>
                </a:path>
              </a:pathLst>
            </a:custGeom>
            <a:solidFill>
              <a:srgbClr val="1F1A17"/>
            </a:solidFill>
            <a:ln w="9525">
              <a:noFill/>
              <a:round/>
              <a:headEnd/>
              <a:tailEnd/>
            </a:ln>
          </p:spPr>
          <p:txBody>
            <a:bodyPr/>
            <a:lstStyle/>
            <a:p>
              <a:endParaRPr lang="de-DE"/>
            </a:p>
          </p:txBody>
        </p:sp>
        <p:sp>
          <p:nvSpPr>
            <p:cNvPr id="103" name="Freeform 34"/>
            <p:cNvSpPr>
              <a:spLocks/>
            </p:cNvSpPr>
            <p:nvPr/>
          </p:nvSpPr>
          <p:spPr bwMode="auto">
            <a:xfrm>
              <a:off x="3181" y="1776"/>
              <a:ext cx="333" cy="16"/>
            </a:xfrm>
            <a:custGeom>
              <a:avLst/>
              <a:gdLst>
                <a:gd name="T0" fmla="*/ 0 w 333"/>
                <a:gd name="T1" fmla="*/ 7 h 16"/>
                <a:gd name="T2" fmla="*/ 7 w 333"/>
                <a:gd name="T3" fmla="*/ 16 h 16"/>
                <a:gd name="T4" fmla="*/ 333 w 333"/>
                <a:gd name="T5" fmla="*/ 16 h 16"/>
                <a:gd name="T6" fmla="*/ 333 w 333"/>
                <a:gd name="T7" fmla="*/ 0 h 16"/>
                <a:gd name="T8" fmla="*/ 7 w 333"/>
                <a:gd name="T9" fmla="*/ 0 h 16"/>
                <a:gd name="T10" fmla="*/ 15 w 333"/>
                <a:gd name="T11" fmla="*/ 7 h 16"/>
                <a:gd name="T12" fmla="*/ 0 w 333"/>
                <a:gd name="T13" fmla="*/ 7 h 16"/>
                <a:gd name="T14" fmla="*/ 0 w 333"/>
                <a:gd name="T15" fmla="*/ 16 h 16"/>
                <a:gd name="T16" fmla="*/ 7 w 333"/>
                <a:gd name="T17" fmla="*/ 16 h 16"/>
                <a:gd name="T18" fmla="*/ 0 w 333"/>
                <a:gd name="T19" fmla="*/ 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3"/>
                <a:gd name="T31" fmla="*/ 0 h 16"/>
                <a:gd name="T32" fmla="*/ 333 w 33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3" h="16">
                  <a:moveTo>
                    <a:pt x="0" y="7"/>
                  </a:moveTo>
                  <a:lnTo>
                    <a:pt x="7" y="16"/>
                  </a:lnTo>
                  <a:lnTo>
                    <a:pt x="333" y="16"/>
                  </a:lnTo>
                  <a:lnTo>
                    <a:pt x="333" y="0"/>
                  </a:lnTo>
                  <a:lnTo>
                    <a:pt x="7" y="0"/>
                  </a:lnTo>
                  <a:lnTo>
                    <a:pt x="15" y="7"/>
                  </a:lnTo>
                  <a:lnTo>
                    <a:pt x="0" y="7"/>
                  </a:lnTo>
                  <a:lnTo>
                    <a:pt x="0" y="16"/>
                  </a:lnTo>
                  <a:lnTo>
                    <a:pt x="7" y="16"/>
                  </a:lnTo>
                  <a:lnTo>
                    <a:pt x="0" y="7"/>
                  </a:lnTo>
                  <a:close/>
                </a:path>
              </a:pathLst>
            </a:custGeom>
            <a:solidFill>
              <a:srgbClr val="1F1A17"/>
            </a:solidFill>
            <a:ln w="9525">
              <a:noFill/>
              <a:round/>
              <a:headEnd/>
              <a:tailEnd/>
            </a:ln>
          </p:spPr>
          <p:txBody>
            <a:bodyPr/>
            <a:lstStyle/>
            <a:p>
              <a:endParaRPr lang="de-DE"/>
            </a:p>
          </p:txBody>
        </p:sp>
        <p:sp>
          <p:nvSpPr>
            <p:cNvPr id="104" name="Freeform 35"/>
            <p:cNvSpPr>
              <a:spLocks/>
            </p:cNvSpPr>
            <p:nvPr/>
          </p:nvSpPr>
          <p:spPr bwMode="auto">
            <a:xfrm>
              <a:off x="3181" y="1724"/>
              <a:ext cx="15" cy="59"/>
            </a:xfrm>
            <a:custGeom>
              <a:avLst/>
              <a:gdLst>
                <a:gd name="T0" fmla="*/ 7 w 15"/>
                <a:gd name="T1" fmla="*/ 0 h 59"/>
                <a:gd name="T2" fmla="*/ 0 w 15"/>
                <a:gd name="T3" fmla="*/ 7 h 59"/>
                <a:gd name="T4" fmla="*/ 0 w 15"/>
                <a:gd name="T5" fmla="*/ 59 h 59"/>
                <a:gd name="T6" fmla="*/ 15 w 15"/>
                <a:gd name="T7" fmla="*/ 59 h 59"/>
                <a:gd name="T8" fmla="*/ 15 w 15"/>
                <a:gd name="T9" fmla="*/ 7 h 59"/>
                <a:gd name="T10" fmla="*/ 7 w 15"/>
                <a:gd name="T11" fmla="*/ 14 h 59"/>
                <a:gd name="T12" fmla="*/ 7 w 15"/>
                <a:gd name="T13" fmla="*/ 0 h 59"/>
                <a:gd name="T14" fmla="*/ 0 w 15"/>
                <a:gd name="T15" fmla="*/ 0 h 59"/>
                <a:gd name="T16" fmla="*/ 0 w 15"/>
                <a:gd name="T17" fmla="*/ 7 h 59"/>
                <a:gd name="T18" fmla="*/ 7 w 15"/>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59"/>
                <a:gd name="T32" fmla="*/ 15 w 1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59">
                  <a:moveTo>
                    <a:pt x="7" y="0"/>
                  </a:moveTo>
                  <a:lnTo>
                    <a:pt x="0" y="7"/>
                  </a:lnTo>
                  <a:lnTo>
                    <a:pt x="0" y="59"/>
                  </a:lnTo>
                  <a:lnTo>
                    <a:pt x="15" y="59"/>
                  </a:lnTo>
                  <a:lnTo>
                    <a:pt x="15" y="7"/>
                  </a:lnTo>
                  <a:lnTo>
                    <a:pt x="7" y="14"/>
                  </a:lnTo>
                  <a:lnTo>
                    <a:pt x="7" y="0"/>
                  </a:lnTo>
                  <a:lnTo>
                    <a:pt x="0" y="0"/>
                  </a:lnTo>
                  <a:lnTo>
                    <a:pt x="0" y="7"/>
                  </a:lnTo>
                  <a:lnTo>
                    <a:pt x="7" y="0"/>
                  </a:lnTo>
                  <a:close/>
                </a:path>
              </a:pathLst>
            </a:custGeom>
            <a:solidFill>
              <a:srgbClr val="1F1A17"/>
            </a:solidFill>
            <a:ln w="9525">
              <a:noFill/>
              <a:round/>
              <a:headEnd/>
              <a:tailEnd/>
            </a:ln>
          </p:spPr>
          <p:txBody>
            <a:bodyPr/>
            <a:lstStyle/>
            <a:p>
              <a:endParaRPr lang="de-DE"/>
            </a:p>
          </p:txBody>
        </p:sp>
        <p:sp>
          <p:nvSpPr>
            <p:cNvPr id="105" name="Rectangle 36"/>
            <p:cNvSpPr>
              <a:spLocks noChangeArrowheads="1"/>
            </p:cNvSpPr>
            <p:nvPr/>
          </p:nvSpPr>
          <p:spPr bwMode="auto">
            <a:xfrm>
              <a:off x="3261" y="1783"/>
              <a:ext cx="179" cy="116"/>
            </a:xfrm>
            <a:prstGeom prst="rect">
              <a:avLst/>
            </a:prstGeom>
            <a:solidFill>
              <a:srgbClr val="DF177A"/>
            </a:solidFill>
            <a:ln w="9525">
              <a:noFill/>
              <a:miter lim="800000"/>
              <a:headEnd/>
              <a:tailEnd/>
            </a:ln>
          </p:spPr>
          <p:txBody>
            <a:bodyPr/>
            <a:lstStyle/>
            <a:p>
              <a:endParaRPr lang="de-DE"/>
            </a:p>
          </p:txBody>
        </p:sp>
        <p:sp>
          <p:nvSpPr>
            <p:cNvPr id="106" name="Freeform 37"/>
            <p:cNvSpPr>
              <a:spLocks/>
            </p:cNvSpPr>
            <p:nvPr/>
          </p:nvSpPr>
          <p:spPr bwMode="auto">
            <a:xfrm>
              <a:off x="3261" y="1776"/>
              <a:ext cx="188" cy="16"/>
            </a:xfrm>
            <a:custGeom>
              <a:avLst/>
              <a:gdLst>
                <a:gd name="T0" fmla="*/ 188 w 188"/>
                <a:gd name="T1" fmla="*/ 7 h 16"/>
                <a:gd name="T2" fmla="*/ 179 w 188"/>
                <a:gd name="T3" fmla="*/ 0 h 16"/>
                <a:gd name="T4" fmla="*/ 0 w 188"/>
                <a:gd name="T5" fmla="*/ 0 h 16"/>
                <a:gd name="T6" fmla="*/ 0 w 188"/>
                <a:gd name="T7" fmla="*/ 16 h 16"/>
                <a:gd name="T8" fmla="*/ 179 w 188"/>
                <a:gd name="T9" fmla="*/ 16 h 16"/>
                <a:gd name="T10" fmla="*/ 171 w 188"/>
                <a:gd name="T11" fmla="*/ 7 h 16"/>
                <a:gd name="T12" fmla="*/ 188 w 188"/>
                <a:gd name="T13" fmla="*/ 7 h 16"/>
                <a:gd name="T14" fmla="*/ 188 w 188"/>
                <a:gd name="T15" fmla="*/ 0 h 16"/>
                <a:gd name="T16" fmla="*/ 179 w 188"/>
                <a:gd name="T17" fmla="*/ 0 h 16"/>
                <a:gd name="T18" fmla="*/ 188 w 188"/>
                <a:gd name="T19" fmla="*/ 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6"/>
                <a:gd name="T32" fmla="*/ 188 w 18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6">
                  <a:moveTo>
                    <a:pt x="188" y="7"/>
                  </a:moveTo>
                  <a:lnTo>
                    <a:pt x="179" y="0"/>
                  </a:lnTo>
                  <a:lnTo>
                    <a:pt x="0" y="0"/>
                  </a:lnTo>
                  <a:lnTo>
                    <a:pt x="0" y="16"/>
                  </a:lnTo>
                  <a:lnTo>
                    <a:pt x="179" y="16"/>
                  </a:lnTo>
                  <a:lnTo>
                    <a:pt x="171" y="7"/>
                  </a:lnTo>
                  <a:lnTo>
                    <a:pt x="188" y="7"/>
                  </a:lnTo>
                  <a:lnTo>
                    <a:pt x="188" y="0"/>
                  </a:lnTo>
                  <a:lnTo>
                    <a:pt x="179" y="0"/>
                  </a:lnTo>
                  <a:lnTo>
                    <a:pt x="188" y="7"/>
                  </a:lnTo>
                  <a:close/>
                </a:path>
              </a:pathLst>
            </a:custGeom>
            <a:solidFill>
              <a:srgbClr val="1F1A17"/>
            </a:solidFill>
            <a:ln w="9525">
              <a:noFill/>
              <a:round/>
              <a:headEnd/>
              <a:tailEnd/>
            </a:ln>
          </p:spPr>
          <p:txBody>
            <a:bodyPr/>
            <a:lstStyle/>
            <a:p>
              <a:endParaRPr lang="de-DE"/>
            </a:p>
          </p:txBody>
        </p:sp>
        <p:sp>
          <p:nvSpPr>
            <p:cNvPr id="107" name="Freeform 38"/>
            <p:cNvSpPr>
              <a:spLocks/>
            </p:cNvSpPr>
            <p:nvPr/>
          </p:nvSpPr>
          <p:spPr bwMode="auto">
            <a:xfrm>
              <a:off x="3432" y="1783"/>
              <a:ext cx="17" cy="125"/>
            </a:xfrm>
            <a:custGeom>
              <a:avLst/>
              <a:gdLst>
                <a:gd name="T0" fmla="*/ 8 w 17"/>
                <a:gd name="T1" fmla="*/ 125 h 125"/>
                <a:gd name="T2" fmla="*/ 17 w 17"/>
                <a:gd name="T3" fmla="*/ 116 h 125"/>
                <a:gd name="T4" fmla="*/ 17 w 17"/>
                <a:gd name="T5" fmla="*/ 0 h 125"/>
                <a:gd name="T6" fmla="*/ 0 w 17"/>
                <a:gd name="T7" fmla="*/ 0 h 125"/>
                <a:gd name="T8" fmla="*/ 0 w 17"/>
                <a:gd name="T9" fmla="*/ 116 h 125"/>
                <a:gd name="T10" fmla="*/ 8 w 17"/>
                <a:gd name="T11" fmla="*/ 109 h 125"/>
                <a:gd name="T12" fmla="*/ 8 w 17"/>
                <a:gd name="T13" fmla="*/ 125 h 125"/>
                <a:gd name="T14" fmla="*/ 17 w 17"/>
                <a:gd name="T15" fmla="*/ 125 h 125"/>
                <a:gd name="T16" fmla="*/ 17 w 17"/>
                <a:gd name="T17" fmla="*/ 116 h 125"/>
                <a:gd name="T18" fmla="*/ 8 w 17"/>
                <a:gd name="T19" fmla="*/ 125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25"/>
                <a:gd name="T32" fmla="*/ 17 w 17"/>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25">
                  <a:moveTo>
                    <a:pt x="8" y="125"/>
                  </a:moveTo>
                  <a:lnTo>
                    <a:pt x="17" y="116"/>
                  </a:lnTo>
                  <a:lnTo>
                    <a:pt x="17" y="0"/>
                  </a:lnTo>
                  <a:lnTo>
                    <a:pt x="0" y="0"/>
                  </a:lnTo>
                  <a:lnTo>
                    <a:pt x="0" y="116"/>
                  </a:lnTo>
                  <a:lnTo>
                    <a:pt x="8" y="109"/>
                  </a:lnTo>
                  <a:lnTo>
                    <a:pt x="8" y="125"/>
                  </a:lnTo>
                  <a:lnTo>
                    <a:pt x="17" y="125"/>
                  </a:lnTo>
                  <a:lnTo>
                    <a:pt x="17" y="116"/>
                  </a:lnTo>
                  <a:lnTo>
                    <a:pt x="8" y="125"/>
                  </a:lnTo>
                  <a:close/>
                </a:path>
              </a:pathLst>
            </a:custGeom>
            <a:solidFill>
              <a:srgbClr val="1F1A17"/>
            </a:solidFill>
            <a:ln w="9525">
              <a:noFill/>
              <a:round/>
              <a:headEnd/>
              <a:tailEnd/>
            </a:ln>
          </p:spPr>
          <p:txBody>
            <a:bodyPr/>
            <a:lstStyle/>
            <a:p>
              <a:endParaRPr lang="de-DE"/>
            </a:p>
          </p:txBody>
        </p:sp>
        <p:sp>
          <p:nvSpPr>
            <p:cNvPr id="108" name="Freeform 39"/>
            <p:cNvSpPr>
              <a:spLocks/>
            </p:cNvSpPr>
            <p:nvPr/>
          </p:nvSpPr>
          <p:spPr bwMode="auto">
            <a:xfrm>
              <a:off x="3253" y="1892"/>
              <a:ext cx="187" cy="16"/>
            </a:xfrm>
            <a:custGeom>
              <a:avLst/>
              <a:gdLst>
                <a:gd name="T0" fmla="*/ 0 w 187"/>
                <a:gd name="T1" fmla="*/ 7 h 16"/>
                <a:gd name="T2" fmla="*/ 8 w 187"/>
                <a:gd name="T3" fmla="*/ 16 h 16"/>
                <a:gd name="T4" fmla="*/ 187 w 187"/>
                <a:gd name="T5" fmla="*/ 16 h 16"/>
                <a:gd name="T6" fmla="*/ 187 w 187"/>
                <a:gd name="T7" fmla="*/ 0 h 16"/>
                <a:gd name="T8" fmla="*/ 8 w 187"/>
                <a:gd name="T9" fmla="*/ 0 h 16"/>
                <a:gd name="T10" fmla="*/ 15 w 187"/>
                <a:gd name="T11" fmla="*/ 7 h 16"/>
                <a:gd name="T12" fmla="*/ 0 w 187"/>
                <a:gd name="T13" fmla="*/ 7 h 16"/>
                <a:gd name="T14" fmla="*/ 0 w 187"/>
                <a:gd name="T15" fmla="*/ 16 h 16"/>
                <a:gd name="T16" fmla="*/ 8 w 187"/>
                <a:gd name="T17" fmla="*/ 16 h 16"/>
                <a:gd name="T18" fmla="*/ 0 w 187"/>
                <a:gd name="T19" fmla="*/ 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6"/>
                <a:gd name="T32" fmla="*/ 187 w 18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6">
                  <a:moveTo>
                    <a:pt x="0" y="7"/>
                  </a:moveTo>
                  <a:lnTo>
                    <a:pt x="8" y="16"/>
                  </a:lnTo>
                  <a:lnTo>
                    <a:pt x="187" y="16"/>
                  </a:lnTo>
                  <a:lnTo>
                    <a:pt x="187" y="0"/>
                  </a:lnTo>
                  <a:lnTo>
                    <a:pt x="8" y="0"/>
                  </a:lnTo>
                  <a:lnTo>
                    <a:pt x="15" y="7"/>
                  </a:lnTo>
                  <a:lnTo>
                    <a:pt x="0" y="7"/>
                  </a:lnTo>
                  <a:lnTo>
                    <a:pt x="0" y="16"/>
                  </a:lnTo>
                  <a:lnTo>
                    <a:pt x="8" y="16"/>
                  </a:lnTo>
                  <a:lnTo>
                    <a:pt x="0" y="7"/>
                  </a:lnTo>
                  <a:close/>
                </a:path>
              </a:pathLst>
            </a:custGeom>
            <a:solidFill>
              <a:srgbClr val="1F1A17"/>
            </a:solidFill>
            <a:ln w="9525">
              <a:noFill/>
              <a:round/>
              <a:headEnd/>
              <a:tailEnd/>
            </a:ln>
          </p:spPr>
          <p:txBody>
            <a:bodyPr/>
            <a:lstStyle/>
            <a:p>
              <a:endParaRPr lang="de-DE"/>
            </a:p>
          </p:txBody>
        </p:sp>
        <p:sp>
          <p:nvSpPr>
            <p:cNvPr id="109" name="Freeform 40"/>
            <p:cNvSpPr>
              <a:spLocks/>
            </p:cNvSpPr>
            <p:nvPr/>
          </p:nvSpPr>
          <p:spPr bwMode="auto">
            <a:xfrm>
              <a:off x="3253" y="1776"/>
              <a:ext cx="15" cy="123"/>
            </a:xfrm>
            <a:custGeom>
              <a:avLst/>
              <a:gdLst>
                <a:gd name="T0" fmla="*/ 8 w 15"/>
                <a:gd name="T1" fmla="*/ 0 h 123"/>
                <a:gd name="T2" fmla="*/ 0 w 15"/>
                <a:gd name="T3" fmla="*/ 7 h 123"/>
                <a:gd name="T4" fmla="*/ 0 w 15"/>
                <a:gd name="T5" fmla="*/ 123 h 123"/>
                <a:gd name="T6" fmla="*/ 15 w 15"/>
                <a:gd name="T7" fmla="*/ 123 h 123"/>
                <a:gd name="T8" fmla="*/ 15 w 15"/>
                <a:gd name="T9" fmla="*/ 7 h 123"/>
                <a:gd name="T10" fmla="*/ 8 w 15"/>
                <a:gd name="T11" fmla="*/ 16 h 123"/>
                <a:gd name="T12" fmla="*/ 8 w 15"/>
                <a:gd name="T13" fmla="*/ 0 h 123"/>
                <a:gd name="T14" fmla="*/ 0 w 15"/>
                <a:gd name="T15" fmla="*/ 0 h 123"/>
                <a:gd name="T16" fmla="*/ 0 w 15"/>
                <a:gd name="T17" fmla="*/ 7 h 123"/>
                <a:gd name="T18" fmla="*/ 8 w 15"/>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3"/>
                <a:gd name="T32" fmla="*/ 15 w 15"/>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3">
                  <a:moveTo>
                    <a:pt x="8" y="0"/>
                  </a:moveTo>
                  <a:lnTo>
                    <a:pt x="0" y="7"/>
                  </a:lnTo>
                  <a:lnTo>
                    <a:pt x="0" y="123"/>
                  </a:lnTo>
                  <a:lnTo>
                    <a:pt x="15" y="123"/>
                  </a:lnTo>
                  <a:lnTo>
                    <a:pt x="15" y="7"/>
                  </a:lnTo>
                  <a:lnTo>
                    <a:pt x="8" y="16"/>
                  </a:lnTo>
                  <a:lnTo>
                    <a:pt x="8" y="0"/>
                  </a:lnTo>
                  <a:lnTo>
                    <a:pt x="0" y="0"/>
                  </a:lnTo>
                  <a:lnTo>
                    <a:pt x="0" y="7"/>
                  </a:lnTo>
                  <a:lnTo>
                    <a:pt x="8" y="0"/>
                  </a:lnTo>
                  <a:close/>
                </a:path>
              </a:pathLst>
            </a:custGeom>
            <a:solidFill>
              <a:srgbClr val="1F1A17"/>
            </a:solidFill>
            <a:ln w="9525">
              <a:noFill/>
              <a:round/>
              <a:headEnd/>
              <a:tailEnd/>
            </a:ln>
          </p:spPr>
          <p:txBody>
            <a:bodyPr/>
            <a:lstStyle/>
            <a:p>
              <a:endParaRPr lang="de-DE"/>
            </a:p>
          </p:txBody>
        </p:sp>
        <p:sp>
          <p:nvSpPr>
            <p:cNvPr id="110" name="Rectangle 41"/>
            <p:cNvSpPr>
              <a:spLocks noChangeArrowheads="1"/>
            </p:cNvSpPr>
            <p:nvPr/>
          </p:nvSpPr>
          <p:spPr bwMode="auto">
            <a:xfrm>
              <a:off x="3263" y="1203"/>
              <a:ext cx="181" cy="528"/>
            </a:xfrm>
            <a:prstGeom prst="rect">
              <a:avLst/>
            </a:prstGeom>
            <a:solidFill>
              <a:srgbClr val="DF177A"/>
            </a:solidFill>
            <a:ln w="9525">
              <a:noFill/>
              <a:miter lim="800000"/>
              <a:headEnd/>
              <a:tailEnd/>
            </a:ln>
          </p:spPr>
          <p:txBody>
            <a:bodyPr/>
            <a:lstStyle/>
            <a:p>
              <a:endParaRPr lang="de-DE"/>
            </a:p>
          </p:txBody>
        </p:sp>
        <p:sp>
          <p:nvSpPr>
            <p:cNvPr id="111" name="Freeform 42"/>
            <p:cNvSpPr>
              <a:spLocks/>
            </p:cNvSpPr>
            <p:nvPr/>
          </p:nvSpPr>
          <p:spPr bwMode="auto">
            <a:xfrm>
              <a:off x="3438" y="1203"/>
              <a:ext cx="27" cy="262"/>
            </a:xfrm>
            <a:custGeom>
              <a:avLst/>
              <a:gdLst>
                <a:gd name="T0" fmla="*/ 27 w 27"/>
                <a:gd name="T1" fmla="*/ 0 h 262"/>
                <a:gd name="T2" fmla="*/ 0 w 27"/>
                <a:gd name="T3" fmla="*/ 0 h 262"/>
                <a:gd name="T4" fmla="*/ 0 w 27"/>
                <a:gd name="T5" fmla="*/ 262 h 262"/>
                <a:gd name="T6" fmla="*/ 27 w 27"/>
                <a:gd name="T7" fmla="*/ 0 h 262"/>
                <a:gd name="T8" fmla="*/ 0 60000 65536"/>
                <a:gd name="T9" fmla="*/ 0 60000 65536"/>
                <a:gd name="T10" fmla="*/ 0 60000 65536"/>
                <a:gd name="T11" fmla="*/ 0 60000 65536"/>
                <a:gd name="T12" fmla="*/ 0 w 27"/>
                <a:gd name="T13" fmla="*/ 0 h 262"/>
                <a:gd name="T14" fmla="*/ 27 w 27"/>
                <a:gd name="T15" fmla="*/ 262 h 262"/>
              </a:gdLst>
              <a:ahLst/>
              <a:cxnLst>
                <a:cxn ang="T8">
                  <a:pos x="T0" y="T1"/>
                </a:cxn>
                <a:cxn ang="T9">
                  <a:pos x="T2" y="T3"/>
                </a:cxn>
                <a:cxn ang="T10">
                  <a:pos x="T4" y="T5"/>
                </a:cxn>
                <a:cxn ang="T11">
                  <a:pos x="T6" y="T7"/>
                </a:cxn>
              </a:cxnLst>
              <a:rect l="T12" t="T13" r="T14" b="T15"/>
              <a:pathLst>
                <a:path w="27" h="262">
                  <a:moveTo>
                    <a:pt x="27" y="0"/>
                  </a:moveTo>
                  <a:lnTo>
                    <a:pt x="0" y="0"/>
                  </a:lnTo>
                  <a:lnTo>
                    <a:pt x="0" y="262"/>
                  </a:lnTo>
                  <a:lnTo>
                    <a:pt x="27" y="0"/>
                  </a:lnTo>
                  <a:close/>
                </a:path>
              </a:pathLst>
            </a:custGeom>
            <a:solidFill>
              <a:srgbClr val="DF177A"/>
            </a:solidFill>
            <a:ln w="9525">
              <a:noFill/>
              <a:round/>
              <a:headEnd/>
              <a:tailEnd/>
            </a:ln>
          </p:spPr>
          <p:txBody>
            <a:bodyPr/>
            <a:lstStyle/>
            <a:p>
              <a:endParaRPr lang="de-DE"/>
            </a:p>
          </p:txBody>
        </p:sp>
        <p:sp>
          <p:nvSpPr>
            <p:cNvPr id="112" name="Freeform 43"/>
            <p:cNvSpPr>
              <a:spLocks/>
            </p:cNvSpPr>
            <p:nvPr/>
          </p:nvSpPr>
          <p:spPr bwMode="auto">
            <a:xfrm>
              <a:off x="3442" y="1469"/>
              <a:ext cx="26" cy="262"/>
            </a:xfrm>
            <a:custGeom>
              <a:avLst/>
              <a:gdLst>
                <a:gd name="T0" fmla="*/ 26 w 26"/>
                <a:gd name="T1" fmla="*/ 262 h 262"/>
                <a:gd name="T2" fmla="*/ 0 w 26"/>
                <a:gd name="T3" fmla="*/ 262 h 262"/>
                <a:gd name="T4" fmla="*/ 0 w 26"/>
                <a:gd name="T5" fmla="*/ 0 h 262"/>
                <a:gd name="T6" fmla="*/ 26 w 26"/>
                <a:gd name="T7" fmla="*/ 262 h 262"/>
                <a:gd name="T8" fmla="*/ 0 60000 65536"/>
                <a:gd name="T9" fmla="*/ 0 60000 65536"/>
                <a:gd name="T10" fmla="*/ 0 60000 65536"/>
                <a:gd name="T11" fmla="*/ 0 60000 65536"/>
                <a:gd name="T12" fmla="*/ 0 w 26"/>
                <a:gd name="T13" fmla="*/ 0 h 262"/>
                <a:gd name="T14" fmla="*/ 26 w 26"/>
                <a:gd name="T15" fmla="*/ 262 h 262"/>
              </a:gdLst>
              <a:ahLst/>
              <a:cxnLst>
                <a:cxn ang="T8">
                  <a:pos x="T0" y="T1"/>
                </a:cxn>
                <a:cxn ang="T9">
                  <a:pos x="T2" y="T3"/>
                </a:cxn>
                <a:cxn ang="T10">
                  <a:pos x="T4" y="T5"/>
                </a:cxn>
                <a:cxn ang="T11">
                  <a:pos x="T6" y="T7"/>
                </a:cxn>
              </a:cxnLst>
              <a:rect l="T12" t="T13" r="T14" b="T15"/>
              <a:pathLst>
                <a:path w="26" h="262">
                  <a:moveTo>
                    <a:pt x="26" y="262"/>
                  </a:moveTo>
                  <a:lnTo>
                    <a:pt x="0" y="262"/>
                  </a:lnTo>
                  <a:lnTo>
                    <a:pt x="0" y="0"/>
                  </a:lnTo>
                  <a:lnTo>
                    <a:pt x="26" y="262"/>
                  </a:lnTo>
                  <a:close/>
                </a:path>
              </a:pathLst>
            </a:custGeom>
            <a:solidFill>
              <a:srgbClr val="DF177A"/>
            </a:solidFill>
            <a:ln w="9525">
              <a:noFill/>
              <a:round/>
              <a:headEnd/>
              <a:tailEnd/>
            </a:ln>
          </p:spPr>
          <p:txBody>
            <a:bodyPr/>
            <a:lstStyle/>
            <a:p>
              <a:endParaRPr lang="de-DE"/>
            </a:p>
          </p:txBody>
        </p:sp>
        <p:sp>
          <p:nvSpPr>
            <p:cNvPr id="113" name="Freeform 44"/>
            <p:cNvSpPr>
              <a:spLocks/>
            </p:cNvSpPr>
            <p:nvPr/>
          </p:nvSpPr>
          <p:spPr bwMode="auto">
            <a:xfrm>
              <a:off x="3236" y="1203"/>
              <a:ext cx="27" cy="262"/>
            </a:xfrm>
            <a:custGeom>
              <a:avLst/>
              <a:gdLst>
                <a:gd name="T0" fmla="*/ 0 w 27"/>
                <a:gd name="T1" fmla="*/ 0 h 262"/>
                <a:gd name="T2" fmla="*/ 27 w 27"/>
                <a:gd name="T3" fmla="*/ 0 h 262"/>
                <a:gd name="T4" fmla="*/ 27 w 27"/>
                <a:gd name="T5" fmla="*/ 262 h 262"/>
                <a:gd name="T6" fmla="*/ 0 w 27"/>
                <a:gd name="T7" fmla="*/ 0 h 262"/>
                <a:gd name="T8" fmla="*/ 0 60000 65536"/>
                <a:gd name="T9" fmla="*/ 0 60000 65536"/>
                <a:gd name="T10" fmla="*/ 0 60000 65536"/>
                <a:gd name="T11" fmla="*/ 0 60000 65536"/>
                <a:gd name="T12" fmla="*/ 0 w 27"/>
                <a:gd name="T13" fmla="*/ 0 h 262"/>
                <a:gd name="T14" fmla="*/ 27 w 27"/>
                <a:gd name="T15" fmla="*/ 262 h 262"/>
              </a:gdLst>
              <a:ahLst/>
              <a:cxnLst>
                <a:cxn ang="T8">
                  <a:pos x="T0" y="T1"/>
                </a:cxn>
                <a:cxn ang="T9">
                  <a:pos x="T2" y="T3"/>
                </a:cxn>
                <a:cxn ang="T10">
                  <a:pos x="T4" y="T5"/>
                </a:cxn>
                <a:cxn ang="T11">
                  <a:pos x="T6" y="T7"/>
                </a:cxn>
              </a:cxnLst>
              <a:rect l="T12" t="T13" r="T14" b="T15"/>
              <a:pathLst>
                <a:path w="27" h="262">
                  <a:moveTo>
                    <a:pt x="0" y="0"/>
                  </a:moveTo>
                  <a:lnTo>
                    <a:pt x="27" y="0"/>
                  </a:lnTo>
                  <a:lnTo>
                    <a:pt x="27" y="262"/>
                  </a:lnTo>
                  <a:lnTo>
                    <a:pt x="0" y="0"/>
                  </a:lnTo>
                  <a:close/>
                </a:path>
              </a:pathLst>
            </a:custGeom>
            <a:solidFill>
              <a:srgbClr val="DF177A"/>
            </a:solidFill>
            <a:ln w="9525">
              <a:noFill/>
              <a:round/>
              <a:headEnd/>
              <a:tailEnd/>
            </a:ln>
          </p:spPr>
          <p:txBody>
            <a:bodyPr/>
            <a:lstStyle/>
            <a:p>
              <a:endParaRPr lang="de-DE"/>
            </a:p>
          </p:txBody>
        </p:sp>
        <p:sp>
          <p:nvSpPr>
            <p:cNvPr id="114" name="Freeform 45"/>
            <p:cNvSpPr>
              <a:spLocks/>
            </p:cNvSpPr>
            <p:nvPr/>
          </p:nvSpPr>
          <p:spPr bwMode="auto">
            <a:xfrm>
              <a:off x="3236" y="1469"/>
              <a:ext cx="27" cy="262"/>
            </a:xfrm>
            <a:custGeom>
              <a:avLst/>
              <a:gdLst>
                <a:gd name="T0" fmla="*/ 0 w 27"/>
                <a:gd name="T1" fmla="*/ 262 h 262"/>
                <a:gd name="T2" fmla="*/ 27 w 27"/>
                <a:gd name="T3" fmla="*/ 262 h 262"/>
                <a:gd name="T4" fmla="*/ 27 w 27"/>
                <a:gd name="T5" fmla="*/ 0 h 262"/>
                <a:gd name="T6" fmla="*/ 0 w 27"/>
                <a:gd name="T7" fmla="*/ 262 h 262"/>
                <a:gd name="T8" fmla="*/ 0 60000 65536"/>
                <a:gd name="T9" fmla="*/ 0 60000 65536"/>
                <a:gd name="T10" fmla="*/ 0 60000 65536"/>
                <a:gd name="T11" fmla="*/ 0 60000 65536"/>
                <a:gd name="T12" fmla="*/ 0 w 27"/>
                <a:gd name="T13" fmla="*/ 0 h 262"/>
                <a:gd name="T14" fmla="*/ 27 w 27"/>
                <a:gd name="T15" fmla="*/ 262 h 262"/>
              </a:gdLst>
              <a:ahLst/>
              <a:cxnLst>
                <a:cxn ang="T8">
                  <a:pos x="T0" y="T1"/>
                </a:cxn>
                <a:cxn ang="T9">
                  <a:pos x="T2" y="T3"/>
                </a:cxn>
                <a:cxn ang="T10">
                  <a:pos x="T4" y="T5"/>
                </a:cxn>
                <a:cxn ang="T11">
                  <a:pos x="T6" y="T7"/>
                </a:cxn>
              </a:cxnLst>
              <a:rect l="T12" t="T13" r="T14" b="T15"/>
              <a:pathLst>
                <a:path w="27" h="262">
                  <a:moveTo>
                    <a:pt x="0" y="262"/>
                  </a:moveTo>
                  <a:lnTo>
                    <a:pt x="27" y="262"/>
                  </a:lnTo>
                  <a:lnTo>
                    <a:pt x="27" y="0"/>
                  </a:lnTo>
                  <a:lnTo>
                    <a:pt x="0" y="262"/>
                  </a:lnTo>
                  <a:close/>
                </a:path>
              </a:pathLst>
            </a:custGeom>
            <a:solidFill>
              <a:srgbClr val="DF177A"/>
            </a:solidFill>
            <a:ln w="9525">
              <a:noFill/>
              <a:round/>
              <a:headEnd/>
              <a:tailEnd/>
            </a:ln>
          </p:spPr>
          <p:txBody>
            <a:bodyPr/>
            <a:lstStyle/>
            <a:p>
              <a:endParaRPr lang="de-DE"/>
            </a:p>
          </p:txBody>
        </p:sp>
        <p:sp>
          <p:nvSpPr>
            <p:cNvPr id="115" name="Freeform 46"/>
            <p:cNvSpPr>
              <a:spLocks/>
            </p:cNvSpPr>
            <p:nvPr/>
          </p:nvSpPr>
          <p:spPr bwMode="auto">
            <a:xfrm>
              <a:off x="3230" y="1203"/>
              <a:ext cx="42" cy="264"/>
            </a:xfrm>
            <a:custGeom>
              <a:avLst/>
              <a:gdLst>
                <a:gd name="T0" fmla="*/ 42 w 42"/>
                <a:gd name="T1" fmla="*/ 264 h 264"/>
                <a:gd name="T2" fmla="*/ 42 w 42"/>
                <a:gd name="T3" fmla="*/ 262 h 264"/>
                <a:gd name="T4" fmla="*/ 16 w 42"/>
                <a:gd name="T5" fmla="*/ 0 h 264"/>
                <a:gd name="T6" fmla="*/ 0 w 42"/>
                <a:gd name="T7" fmla="*/ 2 h 264"/>
                <a:gd name="T8" fmla="*/ 25 w 42"/>
                <a:gd name="T9" fmla="*/ 264 h 264"/>
                <a:gd name="T10" fmla="*/ 25 w 42"/>
                <a:gd name="T11" fmla="*/ 262 h 264"/>
                <a:gd name="T12" fmla="*/ 42 w 42"/>
                <a:gd name="T13" fmla="*/ 264 h 264"/>
                <a:gd name="T14" fmla="*/ 0 60000 65536"/>
                <a:gd name="T15" fmla="*/ 0 60000 65536"/>
                <a:gd name="T16" fmla="*/ 0 60000 65536"/>
                <a:gd name="T17" fmla="*/ 0 60000 65536"/>
                <a:gd name="T18" fmla="*/ 0 60000 65536"/>
                <a:gd name="T19" fmla="*/ 0 60000 65536"/>
                <a:gd name="T20" fmla="*/ 0 60000 65536"/>
                <a:gd name="T21" fmla="*/ 0 w 42"/>
                <a:gd name="T22" fmla="*/ 0 h 264"/>
                <a:gd name="T23" fmla="*/ 42 w 42"/>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64">
                  <a:moveTo>
                    <a:pt x="42" y="264"/>
                  </a:moveTo>
                  <a:lnTo>
                    <a:pt x="42" y="262"/>
                  </a:lnTo>
                  <a:lnTo>
                    <a:pt x="16" y="0"/>
                  </a:lnTo>
                  <a:lnTo>
                    <a:pt x="0" y="2"/>
                  </a:lnTo>
                  <a:lnTo>
                    <a:pt x="25" y="264"/>
                  </a:lnTo>
                  <a:lnTo>
                    <a:pt x="25" y="262"/>
                  </a:lnTo>
                  <a:lnTo>
                    <a:pt x="42" y="264"/>
                  </a:lnTo>
                  <a:close/>
                </a:path>
              </a:pathLst>
            </a:custGeom>
            <a:solidFill>
              <a:srgbClr val="1F1A17"/>
            </a:solidFill>
            <a:ln w="9525">
              <a:noFill/>
              <a:round/>
              <a:headEnd/>
              <a:tailEnd/>
            </a:ln>
          </p:spPr>
          <p:txBody>
            <a:bodyPr/>
            <a:lstStyle/>
            <a:p>
              <a:endParaRPr lang="de-DE"/>
            </a:p>
          </p:txBody>
        </p:sp>
        <p:sp>
          <p:nvSpPr>
            <p:cNvPr id="116" name="Freeform 47"/>
            <p:cNvSpPr>
              <a:spLocks/>
            </p:cNvSpPr>
            <p:nvPr/>
          </p:nvSpPr>
          <p:spPr bwMode="auto">
            <a:xfrm>
              <a:off x="3232" y="1465"/>
              <a:ext cx="40" cy="264"/>
            </a:xfrm>
            <a:custGeom>
              <a:avLst/>
              <a:gdLst>
                <a:gd name="T0" fmla="*/ 8 w 40"/>
                <a:gd name="T1" fmla="*/ 262 h 264"/>
                <a:gd name="T2" fmla="*/ 15 w 40"/>
                <a:gd name="T3" fmla="*/ 264 h 264"/>
                <a:gd name="T4" fmla="*/ 40 w 40"/>
                <a:gd name="T5" fmla="*/ 2 h 264"/>
                <a:gd name="T6" fmla="*/ 23 w 40"/>
                <a:gd name="T7" fmla="*/ 0 h 264"/>
                <a:gd name="T8" fmla="*/ 0 w 40"/>
                <a:gd name="T9" fmla="*/ 262 h 264"/>
                <a:gd name="T10" fmla="*/ 8 w 40"/>
                <a:gd name="T11" fmla="*/ 262 h 264"/>
                <a:gd name="T12" fmla="*/ 0 60000 65536"/>
                <a:gd name="T13" fmla="*/ 0 60000 65536"/>
                <a:gd name="T14" fmla="*/ 0 60000 65536"/>
                <a:gd name="T15" fmla="*/ 0 60000 65536"/>
                <a:gd name="T16" fmla="*/ 0 60000 65536"/>
                <a:gd name="T17" fmla="*/ 0 60000 65536"/>
                <a:gd name="T18" fmla="*/ 0 w 40"/>
                <a:gd name="T19" fmla="*/ 0 h 264"/>
                <a:gd name="T20" fmla="*/ 40 w 40"/>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40" h="264">
                  <a:moveTo>
                    <a:pt x="8" y="262"/>
                  </a:moveTo>
                  <a:lnTo>
                    <a:pt x="15" y="264"/>
                  </a:lnTo>
                  <a:lnTo>
                    <a:pt x="40" y="2"/>
                  </a:lnTo>
                  <a:lnTo>
                    <a:pt x="23" y="0"/>
                  </a:lnTo>
                  <a:lnTo>
                    <a:pt x="0" y="262"/>
                  </a:lnTo>
                  <a:lnTo>
                    <a:pt x="8" y="262"/>
                  </a:lnTo>
                  <a:close/>
                </a:path>
              </a:pathLst>
            </a:custGeom>
            <a:solidFill>
              <a:srgbClr val="1F1A17"/>
            </a:solidFill>
            <a:ln w="9525">
              <a:noFill/>
              <a:round/>
              <a:headEnd/>
              <a:tailEnd/>
            </a:ln>
          </p:spPr>
          <p:txBody>
            <a:bodyPr/>
            <a:lstStyle/>
            <a:p>
              <a:endParaRPr lang="de-DE"/>
            </a:p>
          </p:txBody>
        </p:sp>
        <p:sp>
          <p:nvSpPr>
            <p:cNvPr id="117" name="Freeform 48"/>
            <p:cNvSpPr>
              <a:spLocks/>
            </p:cNvSpPr>
            <p:nvPr/>
          </p:nvSpPr>
          <p:spPr bwMode="auto">
            <a:xfrm>
              <a:off x="3432" y="1460"/>
              <a:ext cx="40" cy="267"/>
            </a:xfrm>
            <a:custGeom>
              <a:avLst/>
              <a:gdLst>
                <a:gd name="T0" fmla="*/ 0 w 40"/>
                <a:gd name="T1" fmla="*/ 0 h 267"/>
                <a:gd name="T2" fmla="*/ 0 w 40"/>
                <a:gd name="T3" fmla="*/ 2 h 267"/>
                <a:gd name="T4" fmla="*/ 25 w 40"/>
                <a:gd name="T5" fmla="*/ 267 h 267"/>
                <a:gd name="T6" fmla="*/ 40 w 40"/>
                <a:gd name="T7" fmla="*/ 265 h 267"/>
                <a:gd name="T8" fmla="*/ 15 w 40"/>
                <a:gd name="T9" fmla="*/ 0 h 267"/>
                <a:gd name="T10" fmla="*/ 15 w 40"/>
                <a:gd name="T11" fmla="*/ 0 h 267"/>
                <a:gd name="T12" fmla="*/ 0 w 40"/>
                <a:gd name="T13" fmla="*/ 0 h 267"/>
                <a:gd name="T14" fmla="*/ 0 60000 65536"/>
                <a:gd name="T15" fmla="*/ 0 60000 65536"/>
                <a:gd name="T16" fmla="*/ 0 60000 65536"/>
                <a:gd name="T17" fmla="*/ 0 60000 65536"/>
                <a:gd name="T18" fmla="*/ 0 60000 65536"/>
                <a:gd name="T19" fmla="*/ 0 60000 65536"/>
                <a:gd name="T20" fmla="*/ 0 60000 65536"/>
                <a:gd name="T21" fmla="*/ 0 w 40"/>
                <a:gd name="T22" fmla="*/ 0 h 267"/>
                <a:gd name="T23" fmla="*/ 40 w 40"/>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7">
                  <a:moveTo>
                    <a:pt x="0" y="0"/>
                  </a:moveTo>
                  <a:lnTo>
                    <a:pt x="0" y="2"/>
                  </a:lnTo>
                  <a:lnTo>
                    <a:pt x="25" y="267"/>
                  </a:lnTo>
                  <a:lnTo>
                    <a:pt x="40" y="265"/>
                  </a:lnTo>
                  <a:lnTo>
                    <a:pt x="15" y="0"/>
                  </a:lnTo>
                  <a:lnTo>
                    <a:pt x="0" y="0"/>
                  </a:lnTo>
                  <a:close/>
                </a:path>
              </a:pathLst>
            </a:custGeom>
            <a:solidFill>
              <a:srgbClr val="1F1A17"/>
            </a:solidFill>
            <a:ln w="9525">
              <a:noFill/>
              <a:round/>
              <a:headEnd/>
              <a:tailEnd/>
            </a:ln>
          </p:spPr>
          <p:txBody>
            <a:bodyPr/>
            <a:lstStyle/>
            <a:p>
              <a:endParaRPr lang="de-DE"/>
            </a:p>
          </p:txBody>
        </p:sp>
        <p:sp>
          <p:nvSpPr>
            <p:cNvPr id="118" name="Freeform 49"/>
            <p:cNvSpPr>
              <a:spLocks/>
            </p:cNvSpPr>
            <p:nvPr/>
          </p:nvSpPr>
          <p:spPr bwMode="auto">
            <a:xfrm>
              <a:off x="3432" y="1453"/>
              <a:ext cx="15" cy="7"/>
            </a:xfrm>
            <a:custGeom>
              <a:avLst/>
              <a:gdLst>
                <a:gd name="T0" fmla="*/ 0 w 15"/>
                <a:gd name="T1" fmla="*/ 0 h 7"/>
                <a:gd name="T2" fmla="*/ 0 w 15"/>
                <a:gd name="T3" fmla="*/ 0 h 7"/>
                <a:gd name="T4" fmla="*/ 0 w 15"/>
                <a:gd name="T5" fmla="*/ 7 h 7"/>
                <a:gd name="T6" fmla="*/ 15 w 15"/>
                <a:gd name="T7" fmla="*/ 7 h 7"/>
                <a:gd name="T8" fmla="*/ 15 w 15"/>
                <a:gd name="T9" fmla="*/ 0 h 7"/>
                <a:gd name="T10" fmla="*/ 15 w 15"/>
                <a:gd name="T11" fmla="*/ 0 h 7"/>
                <a:gd name="T12" fmla="*/ 0 w 15"/>
                <a:gd name="T13" fmla="*/ 0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0" y="0"/>
                  </a:moveTo>
                  <a:lnTo>
                    <a:pt x="0" y="0"/>
                  </a:lnTo>
                  <a:lnTo>
                    <a:pt x="0" y="7"/>
                  </a:lnTo>
                  <a:lnTo>
                    <a:pt x="15" y="7"/>
                  </a:lnTo>
                  <a:lnTo>
                    <a:pt x="15" y="0"/>
                  </a:lnTo>
                  <a:lnTo>
                    <a:pt x="0" y="0"/>
                  </a:lnTo>
                  <a:close/>
                </a:path>
              </a:pathLst>
            </a:custGeom>
            <a:solidFill>
              <a:srgbClr val="1F1A17"/>
            </a:solidFill>
            <a:ln w="9525">
              <a:noFill/>
              <a:round/>
              <a:headEnd/>
              <a:tailEnd/>
            </a:ln>
          </p:spPr>
          <p:txBody>
            <a:bodyPr/>
            <a:lstStyle/>
            <a:p>
              <a:endParaRPr lang="de-DE"/>
            </a:p>
          </p:txBody>
        </p:sp>
        <p:sp>
          <p:nvSpPr>
            <p:cNvPr id="119" name="Freeform 50"/>
            <p:cNvSpPr>
              <a:spLocks/>
            </p:cNvSpPr>
            <p:nvPr/>
          </p:nvSpPr>
          <p:spPr bwMode="auto">
            <a:xfrm>
              <a:off x="3432" y="1449"/>
              <a:ext cx="15" cy="4"/>
            </a:xfrm>
            <a:custGeom>
              <a:avLst/>
              <a:gdLst>
                <a:gd name="T0" fmla="*/ 0 w 15"/>
                <a:gd name="T1" fmla="*/ 0 h 4"/>
                <a:gd name="T2" fmla="*/ 0 w 15"/>
                <a:gd name="T3" fmla="*/ 2 h 4"/>
                <a:gd name="T4" fmla="*/ 0 w 15"/>
                <a:gd name="T5" fmla="*/ 4 h 4"/>
                <a:gd name="T6" fmla="*/ 15 w 15"/>
                <a:gd name="T7" fmla="*/ 4 h 4"/>
                <a:gd name="T8" fmla="*/ 15 w 15"/>
                <a:gd name="T9" fmla="*/ 2 h 4"/>
                <a:gd name="T10" fmla="*/ 15 w 15"/>
                <a:gd name="T11" fmla="*/ 2 h 4"/>
                <a:gd name="T12" fmla="*/ 0 w 15"/>
                <a:gd name="T13" fmla="*/ 0 h 4"/>
                <a:gd name="T14" fmla="*/ 0 60000 65536"/>
                <a:gd name="T15" fmla="*/ 0 60000 65536"/>
                <a:gd name="T16" fmla="*/ 0 60000 65536"/>
                <a:gd name="T17" fmla="*/ 0 60000 65536"/>
                <a:gd name="T18" fmla="*/ 0 60000 65536"/>
                <a:gd name="T19" fmla="*/ 0 60000 65536"/>
                <a:gd name="T20" fmla="*/ 0 60000 65536"/>
                <a:gd name="T21" fmla="*/ 0 w 15"/>
                <a:gd name="T22" fmla="*/ 0 h 4"/>
                <a:gd name="T23" fmla="*/ 15 w 1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
                  <a:moveTo>
                    <a:pt x="0" y="0"/>
                  </a:moveTo>
                  <a:lnTo>
                    <a:pt x="0" y="2"/>
                  </a:lnTo>
                  <a:lnTo>
                    <a:pt x="0" y="4"/>
                  </a:lnTo>
                  <a:lnTo>
                    <a:pt x="15" y="4"/>
                  </a:lnTo>
                  <a:lnTo>
                    <a:pt x="15" y="2"/>
                  </a:lnTo>
                  <a:lnTo>
                    <a:pt x="0" y="0"/>
                  </a:lnTo>
                  <a:close/>
                </a:path>
              </a:pathLst>
            </a:custGeom>
            <a:solidFill>
              <a:srgbClr val="1F1A17"/>
            </a:solidFill>
            <a:ln w="9525">
              <a:noFill/>
              <a:round/>
              <a:headEnd/>
              <a:tailEnd/>
            </a:ln>
          </p:spPr>
          <p:txBody>
            <a:bodyPr/>
            <a:lstStyle/>
            <a:p>
              <a:endParaRPr lang="de-DE"/>
            </a:p>
          </p:txBody>
        </p:sp>
        <p:sp>
          <p:nvSpPr>
            <p:cNvPr id="120" name="Freeform 51"/>
            <p:cNvSpPr>
              <a:spLocks/>
            </p:cNvSpPr>
            <p:nvPr/>
          </p:nvSpPr>
          <p:spPr bwMode="auto">
            <a:xfrm>
              <a:off x="3432" y="1200"/>
              <a:ext cx="40" cy="251"/>
            </a:xfrm>
            <a:custGeom>
              <a:avLst/>
              <a:gdLst>
                <a:gd name="T0" fmla="*/ 33 w 40"/>
                <a:gd name="T1" fmla="*/ 0 h 251"/>
                <a:gd name="T2" fmla="*/ 25 w 40"/>
                <a:gd name="T3" fmla="*/ 0 h 251"/>
                <a:gd name="T4" fmla="*/ 0 w 40"/>
                <a:gd name="T5" fmla="*/ 249 h 251"/>
                <a:gd name="T6" fmla="*/ 15 w 40"/>
                <a:gd name="T7" fmla="*/ 251 h 251"/>
                <a:gd name="T8" fmla="*/ 40 w 40"/>
                <a:gd name="T9" fmla="*/ 0 h 251"/>
                <a:gd name="T10" fmla="*/ 33 w 40"/>
                <a:gd name="T11" fmla="*/ 0 h 251"/>
                <a:gd name="T12" fmla="*/ 0 60000 65536"/>
                <a:gd name="T13" fmla="*/ 0 60000 65536"/>
                <a:gd name="T14" fmla="*/ 0 60000 65536"/>
                <a:gd name="T15" fmla="*/ 0 60000 65536"/>
                <a:gd name="T16" fmla="*/ 0 60000 65536"/>
                <a:gd name="T17" fmla="*/ 0 60000 65536"/>
                <a:gd name="T18" fmla="*/ 0 w 40"/>
                <a:gd name="T19" fmla="*/ 0 h 251"/>
                <a:gd name="T20" fmla="*/ 40 w 40"/>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40" h="251">
                  <a:moveTo>
                    <a:pt x="33" y="0"/>
                  </a:moveTo>
                  <a:lnTo>
                    <a:pt x="25" y="0"/>
                  </a:lnTo>
                  <a:lnTo>
                    <a:pt x="0" y="249"/>
                  </a:lnTo>
                  <a:lnTo>
                    <a:pt x="15" y="251"/>
                  </a:lnTo>
                  <a:lnTo>
                    <a:pt x="40" y="0"/>
                  </a:lnTo>
                  <a:lnTo>
                    <a:pt x="33" y="0"/>
                  </a:lnTo>
                  <a:close/>
                </a:path>
              </a:pathLst>
            </a:custGeom>
            <a:solidFill>
              <a:srgbClr val="1F1A17"/>
            </a:solidFill>
            <a:ln w="9525">
              <a:noFill/>
              <a:round/>
              <a:headEnd/>
              <a:tailEnd/>
            </a:ln>
          </p:spPr>
          <p:txBody>
            <a:bodyPr/>
            <a:lstStyle/>
            <a:p>
              <a:endParaRPr lang="de-DE"/>
            </a:p>
          </p:txBody>
        </p:sp>
        <p:sp>
          <p:nvSpPr>
            <p:cNvPr id="121" name="Freeform 52"/>
            <p:cNvSpPr>
              <a:spLocks/>
            </p:cNvSpPr>
            <p:nvPr/>
          </p:nvSpPr>
          <p:spPr bwMode="auto">
            <a:xfrm>
              <a:off x="3324" y="3306"/>
              <a:ext cx="38" cy="62"/>
            </a:xfrm>
            <a:custGeom>
              <a:avLst/>
              <a:gdLst>
                <a:gd name="T0" fmla="*/ 30 w 38"/>
                <a:gd name="T1" fmla="*/ 58 h 62"/>
                <a:gd name="T2" fmla="*/ 38 w 38"/>
                <a:gd name="T3" fmla="*/ 56 h 62"/>
                <a:gd name="T4" fmla="*/ 15 w 38"/>
                <a:gd name="T5" fmla="*/ 0 h 62"/>
                <a:gd name="T6" fmla="*/ 0 w 38"/>
                <a:gd name="T7" fmla="*/ 5 h 62"/>
                <a:gd name="T8" fmla="*/ 22 w 38"/>
                <a:gd name="T9" fmla="*/ 62 h 62"/>
                <a:gd name="T10" fmla="*/ 30 w 38"/>
                <a:gd name="T11" fmla="*/ 58 h 62"/>
                <a:gd name="T12" fmla="*/ 0 60000 65536"/>
                <a:gd name="T13" fmla="*/ 0 60000 65536"/>
                <a:gd name="T14" fmla="*/ 0 60000 65536"/>
                <a:gd name="T15" fmla="*/ 0 60000 65536"/>
                <a:gd name="T16" fmla="*/ 0 60000 65536"/>
                <a:gd name="T17" fmla="*/ 0 60000 65536"/>
                <a:gd name="T18" fmla="*/ 0 w 38"/>
                <a:gd name="T19" fmla="*/ 0 h 62"/>
                <a:gd name="T20" fmla="*/ 38 w 38"/>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8" h="62">
                  <a:moveTo>
                    <a:pt x="30" y="58"/>
                  </a:moveTo>
                  <a:lnTo>
                    <a:pt x="38" y="56"/>
                  </a:lnTo>
                  <a:lnTo>
                    <a:pt x="15" y="0"/>
                  </a:lnTo>
                  <a:lnTo>
                    <a:pt x="0" y="5"/>
                  </a:lnTo>
                  <a:lnTo>
                    <a:pt x="22" y="62"/>
                  </a:lnTo>
                  <a:lnTo>
                    <a:pt x="30" y="58"/>
                  </a:lnTo>
                  <a:close/>
                </a:path>
              </a:pathLst>
            </a:custGeom>
            <a:solidFill>
              <a:srgbClr val="1F1A17"/>
            </a:solidFill>
            <a:ln w="9525">
              <a:noFill/>
              <a:round/>
              <a:headEnd/>
              <a:tailEnd/>
            </a:ln>
          </p:spPr>
          <p:txBody>
            <a:bodyPr/>
            <a:lstStyle/>
            <a:p>
              <a:endParaRPr lang="de-DE"/>
            </a:p>
          </p:txBody>
        </p:sp>
        <p:sp>
          <p:nvSpPr>
            <p:cNvPr id="122" name="Freeform 53"/>
            <p:cNvSpPr>
              <a:spLocks/>
            </p:cNvSpPr>
            <p:nvPr/>
          </p:nvSpPr>
          <p:spPr bwMode="auto">
            <a:xfrm>
              <a:off x="3346" y="3308"/>
              <a:ext cx="39" cy="60"/>
            </a:xfrm>
            <a:custGeom>
              <a:avLst/>
              <a:gdLst>
                <a:gd name="T0" fmla="*/ 8 w 39"/>
                <a:gd name="T1" fmla="*/ 58 h 60"/>
                <a:gd name="T2" fmla="*/ 16 w 39"/>
                <a:gd name="T3" fmla="*/ 60 h 60"/>
                <a:gd name="T4" fmla="*/ 39 w 39"/>
                <a:gd name="T5" fmla="*/ 5 h 60"/>
                <a:gd name="T6" fmla="*/ 23 w 39"/>
                <a:gd name="T7" fmla="*/ 0 h 60"/>
                <a:gd name="T8" fmla="*/ 0 w 39"/>
                <a:gd name="T9" fmla="*/ 54 h 60"/>
                <a:gd name="T10" fmla="*/ 8 w 39"/>
                <a:gd name="T11" fmla="*/ 58 h 60"/>
                <a:gd name="T12" fmla="*/ 0 60000 65536"/>
                <a:gd name="T13" fmla="*/ 0 60000 65536"/>
                <a:gd name="T14" fmla="*/ 0 60000 65536"/>
                <a:gd name="T15" fmla="*/ 0 60000 65536"/>
                <a:gd name="T16" fmla="*/ 0 60000 65536"/>
                <a:gd name="T17" fmla="*/ 0 60000 65536"/>
                <a:gd name="T18" fmla="*/ 0 w 39"/>
                <a:gd name="T19" fmla="*/ 0 h 60"/>
                <a:gd name="T20" fmla="*/ 39 w 39"/>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9" h="60">
                  <a:moveTo>
                    <a:pt x="8" y="58"/>
                  </a:moveTo>
                  <a:lnTo>
                    <a:pt x="16" y="60"/>
                  </a:lnTo>
                  <a:lnTo>
                    <a:pt x="39" y="5"/>
                  </a:lnTo>
                  <a:lnTo>
                    <a:pt x="23" y="0"/>
                  </a:lnTo>
                  <a:lnTo>
                    <a:pt x="0" y="54"/>
                  </a:lnTo>
                  <a:lnTo>
                    <a:pt x="8" y="58"/>
                  </a:lnTo>
                  <a:close/>
                </a:path>
              </a:pathLst>
            </a:custGeom>
            <a:solidFill>
              <a:srgbClr val="1F1A17"/>
            </a:solidFill>
            <a:ln w="9525">
              <a:noFill/>
              <a:round/>
              <a:headEnd/>
              <a:tailEnd/>
            </a:ln>
          </p:spPr>
          <p:txBody>
            <a:bodyPr/>
            <a:lstStyle/>
            <a:p>
              <a:endParaRPr lang="de-DE"/>
            </a:p>
          </p:txBody>
        </p:sp>
        <p:sp>
          <p:nvSpPr>
            <p:cNvPr id="123" name="Freeform 54"/>
            <p:cNvSpPr>
              <a:spLocks/>
            </p:cNvSpPr>
            <p:nvPr/>
          </p:nvSpPr>
          <p:spPr bwMode="auto">
            <a:xfrm>
              <a:off x="3324" y="1898"/>
              <a:ext cx="15" cy="1410"/>
            </a:xfrm>
            <a:custGeom>
              <a:avLst/>
              <a:gdLst>
                <a:gd name="T0" fmla="*/ 7 w 15"/>
                <a:gd name="T1" fmla="*/ 0 h 1410"/>
                <a:gd name="T2" fmla="*/ 0 w 15"/>
                <a:gd name="T3" fmla="*/ 0 h 1410"/>
                <a:gd name="T4" fmla="*/ 0 w 15"/>
                <a:gd name="T5" fmla="*/ 1410 h 1410"/>
                <a:gd name="T6" fmla="*/ 15 w 15"/>
                <a:gd name="T7" fmla="*/ 1410 h 1410"/>
                <a:gd name="T8" fmla="*/ 15 w 15"/>
                <a:gd name="T9" fmla="*/ 0 h 1410"/>
                <a:gd name="T10" fmla="*/ 7 w 15"/>
                <a:gd name="T11" fmla="*/ 0 h 1410"/>
                <a:gd name="T12" fmla="*/ 0 60000 65536"/>
                <a:gd name="T13" fmla="*/ 0 60000 65536"/>
                <a:gd name="T14" fmla="*/ 0 60000 65536"/>
                <a:gd name="T15" fmla="*/ 0 60000 65536"/>
                <a:gd name="T16" fmla="*/ 0 60000 65536"/>
                <a:gd name="T17" fmla="*/ 0 60000 65536"/>
                <a:gd name="T18" fmla="*/ 0 w 15"/>
                <a:gd name="T19" fmla="*/ 0 h 1410"/>
                <a:gd name="T20" fmla="*/ 15 w 15"/>
                <a:gd name="T21" fmla="*/ 1410 h 1410"/>
              </a:gdLst>
              <a:ahLst/>
              <a:cxnLst>
                <a:cxn ang="T12">
                  <a:pos x="T0" y="T1"/>
                </a:cxn>
                <a:cxn ang="T13">
                  <a:pos x="T2" y="T3"/>
                </a:cxn>
                <a:cxn ang="T14">
                  <a:pos x="T4" y="T5"/>
                </a:cxn>
                <a:cxn ang="T15">
                  <a:pos x="T6" y="T7"/>
                </a:cxn>
                <a:cxn ang="T16">
                  <a:pos x="T8" y="T9"/>
                </a:cxn>
                <a:cxn ang="T17">
                  <a:pos x="T10" y="T11"/>
                </a:cxn>
              </a:cxnLst>
              <a:rect l="T18" t="T19" r="T20" b="T21"/>
              <a:pathLst>
                <a:path w="15" h="1410">
                  <a:moveTo>
                    <a:pt x="7" y="0"/>
                  </a:moveTo>
                  <a:lnTo>
                    <a:pt x="0" y="0"/>
                  </a:lnTo>
                  <a:lnTo>
                    <a:pt x="0" y="1410"/>
                  </a:lnTo>
                  <a:lnTo>
                    <a:pt x="15" y="1410"/>
                  </a:lnTo>
                  <a:lnTo>
                    <a:pt x="15" y="0"/>
                  </a:lnTo>
                  <a:lnTo>
                    <a:pt x="7" y="0"/>
                  </a:lnTo>
                  <a:close/>
                </a:path>
              </a:pathLst>
            </a:custGeom>
            <a:solidFill>
              <a:srgbClr val="1F1A17"/>
            </a:solidFill>
            <a:ln w="9525">
              <a:noFill/>
              <a:round/>
              <a:headEnd/>
              <a:tailEnd/>
            </a:ln>
          </p:spPr>
          <p:txBody>
            <a:bodyPr/>
            <a:lstStyle/>
            <a:p>
              <a:endParaRPr lang="de-DE"/>
            </a:p>
          </p:txBody>
        </p:sp>
        <p:sp>
          <p:nvSpPr>
            <p:cNvPr id="124" name="Freeform 55"/>
            <p:cNvSpPr>
              <a:spLocks/>
            </p:cNvSpPr>
            <p:nvPr/>
          </p:nvSpPr>
          <p:spPr bwMode="auto">
            <a:xfrm>
              <a:off x="3367" y="1901"/>
              <a:ext cx="18" cy="1409"/>
            </a:xfrm>
            <a:custGeom>
              <a:avLst/>
              <a:gdLst>
                <a:gd name="T0" fmla="*/ 10 w 18"/>
                <a:gd name="T1" fmla="*/ 0 h 1409"/>
                <a:gd name="T2" fmla="*/ 0 w 18"/>
                <a:gd name="T3" fmla="*/ 0 h 1409"/>
                <a:gd name="T4" fmla="*/ 0 w 18"/>
                <a:gd name="T5" fmla="*/ 1409 h 1409"/>
                <a:gd name="T6" fmla="*/ 18 w 18"/>
                <a:gd name="T7" fmla="*/ 1409 h 1409"/>
                <a:gd name="T8" fmla="*/ 18 w 18"/>
                <a:gd name="T9" fmla="*/ 0 h 1409"/>
                <a:gd name="T10" fmla="*/ 10 w 18"/>
                <a:gd name="T11" fmla="*/ 0 h 1409"/>
                <a:gd name="T12" fmla="*/ 0 60000 65536"/>
                <a:gd name="T13" fmla="*/ 0 60000 65536"/>
                <a:gd name="T14" fmla="*/ 0 60000 65536"/>
                <a:gd name="T15" fmla="*/ 0 60000 65536"/>
                <a:gd name="T16" fmla="*/ 0 60000 65536"/>
                <a:gd name="T17" fmla="*/ 0 60000 65536"/>
                <a:gd name="T18" fmla="*/ 0 w 18"/>
                <a:gd name="T19" fmla="*/ 0 h 1409"/>
                <a:gd name="T20" fmla="*/ 18 w 18"/>
                <a:gd name="T21" fmla="*/ 1409 h 1409"/>
              </a:gdLst>
              <a:ahLst/>
              <a:cxnLst>
                <a:cxn ang="T12">
                  <a:pos x="T0" y="T1"/>
                </a:cxn>
                <a:cxn ang="T13">
                  <a:pos x="T2" y="T3"/>
                </a:cxn>
                <a:cxn ang="T14">
                  <a:pos x="T4" y="T5"/>
                </a:cxn>
                <a:cxn ang="T15">
                  <a:pos x="T6" y="T7"/>
                </a:cxn>
                <a:cxn ang="T16">
                  <a:pos x="T8" y="T9"/>
                </a:cxn>
                <a:cxn ang="T17">
                  <a:pos x="T10" y="T11"/>
                </a:cxn>
              </a:cxnLst>
              <a:rect l="T18" t="T19" r="T20" b="T21"/>
              <a:pathLst>
                <a:path w="18" h="1409">
                  <a:moveTo>
                    <a:pt x="10" y="0"/>
                  </a:moveTo>
                  <a:lnTo>
                    <a:pt x="0" y="0"/>
                  </a:lnTo>
                  <a:lnTo>
                    <a:pt x="0" y="1409"/>
                  </a:lnTo>
                  <a:lnTo>
                    <a:pt x="18" y="1409"/>
                  </a:lnTo>
                  <a:lnTo>
                    <a:pt x="18" y="0"/>
                  </a:lnTo>
                  <a:lnTo>
                    <a:pt x="10" y="0"/>
                  </a:lnTo>
                  <a:close/>
                </a:path>
              </a:pathLst>
            </a:custGeom>
            <a:solidFill>
              <a:srgbClr val="1F1A17"/>
            </a:solidFill>
            <a:ln w="9525">
              <a:noFill/>
              <a:round/>
              <a:headEnd/>
              <a:tailEnd/>
            </a:ln>
          </p:spPr>
          <p:txBody>
            <a:bodyPr/>
            <a:lstStyle/>
            <a:p>
              <a:endParaRPr lang="de-DE"/>
            </a:p>
          </p:txBody>
        </p:sp>
        <p:sp>
          <p:nvSpPr>
            <p:cNvPr id="125" name="Freeform 56"/>
            <p:cNvSpPr>
              <a:spLocks/>
            </p:cNvSpPr>
            <p:nvPr/>
          </p:nvSpPr>
          <p:spPr bwMode="auto">
            <a:xfrm>
              <a:off x="3354" y="3137"/>
              <a:ext cx="31" cy="39"/>
            </a:xfrm>
            <a:custGeom>
              <a:avLst/>
              <a:gdLst>
                <a:gd name="T0" fmla="*/ 31 w 31"/>
                <a:gd name="T1" fmla="*/ 39 h 39"/>
                <a:gd name="T2" fmla="*/ 31 w 31"/>
                <a:gd name="T3" fmla="*/ 39 h 39"/>
                <a:gd name="T4" fmla="*/ 29 w 31"/>
                <a:gd name="T5" fmla="*/ 32 h 39"/>
                <a:gd name="T6" fmla="*/ 27 w 31"/>
                <a:gd name="T7" fmla="*/ 25 h 39"/>
                <a:gd name="T8" fmla="*/ 25 w 31"/>
                <a:gd name="T9" fmla="*/ 18 h 39"/>
                <a:gd name="T10" fmla="*/ 21 w 31"/>
                <a:gd name="T11" fmla="*/ 13 h 39"/>
                <a:gd name="T12" fmla="*/ 17 w 31"/>
                <a:gd name="T13" fmla="*/ 7 h 39"/>
                <a:gd name="T14" fmla="*/ 12 w 31"/>
                <a:gd name="T15" fmla="*/ 4 h 39"/>
                <a:gd name="T16" fmla="*/ 6 w 31"/>
                <a:gd name="T17" fmla="*/ 0 h 39"/>
                <a:gd name="T18" fmla="*/ 0 w 31"/>
                <a:gd name="T19" fmla="*/ 0 h 39"/>
                <a:gd name="T20" fmla="*/ 0 w 31"/>
                <a:gd name="T21" fmla="*/ 14 h 39"/>
                <a:gd name="T22" fmla="*/ 2 w 31"/>
                <a:gd name="T23" fmla="*/ 14 h 39"/>
                <a:gd name="T24" fmla="*/ 4 w 31"/>
                <a:gd name="T25" fmla="*/ 16 h 39"/>
                <a:gd name="T26" fmla="*/ 6 w 31"/>
                <a:gd name="T27" fmla="*/ 18 h 39"/>
                <a:gd name="T28" fmla="*/ 8 w 31"/>
                <a:gd name="T29" fmla="*/ 21 h 39"/>
                <a:gd name="T30" fmla="*/ 12 w 31"/>
                <a:gd name="T31" fmla="*/ 25 h 39"/>
                <a:gd name="T32" fmla="*/ 12 w 31"/>
                <a:gd name="T33" fmla="*/ 29 h 39"/>
                <a:gd name="T34" fmla="*/ 13 w 31"/>
                <a:gd name="T35" fmla="*/ 34 h 39"/>
                <a:gd name="T36" fmla="*/ 13 w 31"/>
                <a:gd name="T37" fmla="*/ 39 h 39"/>
                <a:gd name="T38" fmla="*/ 13 w 31"/>
                <a:gd name="T39" fmla="*/ 39 h 39"/>
                <a:gd name="T40" fmla="*/ 31 w 31"/>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9"/>
                <a:gd name="T65" fmla="*/ 31 w 3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9">
                  <a:moveTo>
                    <a:pt x="31" y="39"/>
                  </a:moveTo>
                  <a:lnTo>
                    <a:pt x="31" y="39"/>
                  </a:lnTo>
                  <a:lnTo>
                    <a:pt x="29" y="32"/>
                  </a:lnTo>
                  <a:lnTo>
                    <a:pt x="27" y="25"/>
                  </a:lnTo>
                  <a:lnTo>
                    <a:pt x="25" y="18"/>
                  </a:lnTo>
                  <a:lnTo>
                    <a:pt x="21" y="13"/>
                  </a:lnTo>
                  <a:lnTo>
                    <a:pt x="17" y="7"/>
                  </a:lnTo>
                  <a:lnTo>
                    <a:pt x="12" y="4"/>
                  </a:lnTo>
                  <a:lnTo>
                    <a:pt x="6" y="0"/>
                  </a:lnTo>
                  <a:lnTo>
                    <a:pt x="0" y="0"/>
                  </a:lnTo>
                  <a:lnTo>
                    <a:pt x="0" y="14"/>
                  </a:lnTo>
                  <a:lnTo>
                    <a:pt x="2" y="14"/>
                  </a:lnTo>
                  <a:lnTo>
                    <a:pt x="4" y="16"/>
                  </a:lnTo>
                  <a:lnTo>
                    <a:pt x="6" y="18"/>
                  </a:lnTo>
                  <a:lnTo>
                    <a:pt x="8" y="21"/>
                  </a:lnTo>
                  <a:lnTo>
                    <a:pt x="12" y="25"/>
                  </a:lnTo>
                  <a:lnTo>
                    <a:pt x="12" y="29"/>
                  </a:lnTo>
                  <a:lnTo>
                    <a:pt x="13" y="34"/>
                  </a:lnTo>
                  <a:lnTo>
                    <a:pt x="13" y="39"/>
                  </a:lnTo>
                  <a:lnTo>
                    <a:pt x="31" y="39"/>
                  </a:lnTo>
                  <a:close/>
                </a:path>
              </a:pathLst>
            </a:custGeom>
            <a:solidFill>
              <a:srgbClr val="1F1A17"/>
            </a:solidFill>
            <a:ln w="9525">
              <a:noFill/>
              <a:round/>
              <a:headEnd/>
              <a:tailEnd/>
            </a:ln>
          </p:spPr>
          <p:txBody>
            <a:bodyPr/>
            <a:lstStyle/>
            <a:p>
              <a:endParaRPr lang="de-DE"/>
            </a:p>
          </p:txBody>
        </p:sp>
        <p:sp>
          <p:nvSpPr>
            <p:cNvPr id="126" name="Freeform 57"/>
            <p:cNvSpPr>
              <a:spLocks/>
            </p:cNvSpPr>
            <p:nvPr/>
          </p:nvSpPr>
          <p:spPr bwMode="auto">
            <a:xfrm>
              <a:off x="3354" y="3176"/>
              <a:ext cx="31" cy="39"/>
            </a:xfrm>
            <a:custGeom>
              <a:avLst/>
              <a:gdLst>
                <a:gd name="T0" fmla="*/ 0 w 31"/>
                <a:gd name="T1" fmla="*/ 39 h 39"/>
                <a:gd name="T2" fmla="*/ 0 w 31"/>
                <a:gd name="T3" fmla="*/ 39 h 39"/>
                <a:gd name="T4" fmla="*/ 6 w 31"/>
                <a:gd name="T5" fmla="*/ 39 h 39"/>
                <a:gd name="T6" fmla="*/ 12 w 31"/>
                <a:gd name="T7" fmla="*/ 35 h 39"/>
                <a:gd name="T8" fmla="*/ 17 w 31"/>
                <a:gd name="T9" fmla="*/ 32 h 39"/>
                <a:gd name="T10" fmla="*/ 21 w 31"/>
                <a:gd name="T11" fmla="*/ 26 h 39"/>
                <a:gd name="T12" fmla="*/ 25 w 31"/>
                <a:gd name="T13" fmla="*/ 21 h 39"/>
                <a:gd name="T14" fmla="*/ 27 w 31"/>
                <a:gd name="T15" fmla="*/ 14 h 39"/>
                <a:gd name="T16" fmla="*/ 29 w 31"/>
                <a:gd name="T17" fmla="*/ 7 h 39"/>
                <a:gd name="T18" fmla="*/ 31 w 31"/>
                <a:gd name="T19" fmla="*/ 0 h 39"/>
                <a:gd name="T20" fmla="*/ 13 w 31"/>
                <a:gd name="T21" fmla="*/ 0 h 39"/>
                <a:gd name="T22" fmla="*/ 13 w 31"/>
                <a:gd name="T23" fmla="*/ 5 h 39"/>
                <a:gd name="T24" fmla="*/ 12 w 31"/>
                <a:gd name="T25" fmla="*/ 11 h 39"/>
                <a:gd name="T26" fmla="*/ 12 w 31"/>
                <a:gd name="T27" fmla="*/ 14 h 39"/>
                <a:gd name="T28" fmla="*/ 8 w 31"/>
                <a:gd name="T29" fmla="*/ 19 h 39"/>
                <a:gd name="T30" fmla="*/ 6 w 31"/>
                <a:gd name="T31" fmla="*/ 21 h 39"/>
                <a:gd name="T32" fmla="*/ 4 w 31"/>
                <a:gd name="T33" fmla="*/ 23 h 39"/>
                <a:gd name="T34" fmla="*/ 2 w 31"/>
                <a:gd name="T35" fmla="*/ 25 h 39"/>
                <a:gd name="T36" fmla="*/ 0 w 31"/>
                <a:gd name="T37" fmla="*/ 25 h 39"/>
                <a:gd name="T38" fmla="*/ 0 w 31"/>
                <a:gd name="T39" fmla="*/ 25 h 39"/>
                <a:gd name="T40" fmla="*/ 0 w 31"/>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9"/>
                <a:gd name="T65" fmla="*/ 31 w 3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9">
                  <a:moveTo>
                    <a:pt x="0" y="39"/>
                  </a:moveTo>
                  <a:lnTo>
                    <a:pt x="0" y="39"/>
                  </a:lnTo>
                  <a:lnTo>
                    <a:pt x="6" y="39"/>
                  </a:lnTo>
                  <a:lnTo>
                    <a:pt x="12" y="35"/>
                  </a:lnTo>
                  <a:lnTo>
                    <a:pt x="17" y="32"/>
                  </a:lnTo>
                  <a:lnTo>
                    <a:pt x="21" y="26"/>
                  </a:lnTo>
                  <a:lnTo>
                    <a:pt x="25" y="21"/>
                  </a:lnTo>
                  <a:lnTo>
                    <a:pt x="27" y="14"/>
                  </a:lnTo>
                  <a:lnTo>
                    <a:pt x="29" y="7"/>
                  </a:lnTo>
                  <a:lnTo>
                    <a:pt x="31" y="0"/>
                  </a:lnTo>
                  <a:lnTo>
                    <a:pt x="13" y="0"/>
                  </a:lnTo>
                  <a:lnTo>
                    <a:pt x="13" y="5"/>
                  </a:lnTo>
                  <a:lnTo>
                    <a:pt x="12" y="11"/>
                  </a:lnTo>
                  <a:lnTo>
                    <a:pt x="12" y="14"/>
                  </a:lnTo>
                  <a:lnTo>
                    <a:pt x="8" y="19"/>
                  </a:lnTo>
                  <a:lnTo>
                    <a:pt x="6" y="21"/>
                  </a:lnTo>
                  <a:lnTo>
                    <a:pt x="4" y="23"/>
                  </a:lnTo>
                  <a:lnTo>
                    <a:pt x="2" y="25"/>
                  </a:lnTo>
                  <a:lnTo>
                    <a:pt x="0" y="25"/>
                  </a:lnTo>
                  <a:lnTo>
                    <a:pt x="0" y="39"/>
                  </a:lnTo>
                  <a:close/>
                </a:path>
              </a:pathLst>
            </a:custGeom>
            <a:solidFill>
              <a:srgbClr val="1F1A17"/>
            </a:solidFill>
            <a:ln w="9525">
              <a:noFill/>
              <a:round/>
              <a:headEnd/>
              <a:tailEnd/>
            </a:ln>
          </p:spPr>
          <p:txBody>
            <a:bodyPr/>
            <a:lstStyle/>
            <a:p>
              <a:endParaRPr lang="de-DE"/>
            </a:p>
          </p:txBody>
        </p:sp>
        <p:sp>
          <p:nvSpPr>
            <p:cNvPr id="127" name="Freeform 58"/>
            <p:cNvSpPr>
              <a:spLocks/>
            </p:cNvSpPr>
            <p:nvPr/>
          </p:nvSpPr>
          <p:spPr bwMode="auto">
            <a:xfrm>
              <a:off x="3324" y="3176"/>
              <a:ext cx="30" cy="39"/>
            </a:xfrm>
            <a:custGeom>
              <a:avLst/>
              <a:gdLst>
                <a:gd name="T0" fmla="*/ 0 w 30"/>
                <a:gd name="T1" fmla="*/ 0 h 39"/>
                <a:gd name="T2" fmla="*/ 0 w 30"/>
                <a:gd name="T3" fmla="*/ 0 h 39"/>
                <a:gd name="T4" fmla="*/ 0 w 30"/>
                <a:gd name="T5" fmla="*/ 7 h 39"/>
                <a:gd name="T6" fmla="*/ 2 w 30"/>
                <a:gd name="T7" fmla="*/ 14 h 39"/>
                <a:gd name="T8" fmla="*/ 3 w 30"/>
                <a:gd name="T9" fmla="*/ 21 h 39"/>
                <a:gd name="T10" fmla="*/ 7 w 30"/>
                <a:gd name="T11" fmla="*/ 26 h 39"/>
                <a:gd name="T12" fmla="*/ 11 w 30"/>
                <a:gd name="T13" fmla="*/ 32 h 39"/>
                <a:gd name="T14" fmla="*/ 17 w 30"/>
                <a:gd name="T15" fmla="*/ 35 h 39"/>
                <a:gd name="T16" fmla="*/ 22 w 30"/>
                <a:gd name="T17" fmla="*/ 39 h 39"/>
                <a:gd name="T18" fmla="*/ 30 w 30"/>
                <a:gd name="T19" fmla="*/ 39 h 39"/>
                <a:gd name="T20" fmla="*/ 30 w 30"/>
                <a:gd name="T21" fmla="*/ 25 h 39"/>
                <a:gd name="T22" fmla="*/ 28 w 30"/>
                <a:gd name="T23" fmla="*/ 25 h 39"/>
                <a:gd name="T24" fmla="*/ 24 w 30"/>
                <a:gd name="T25" fmla="*/ 23 h 39"/>
                <a:gd name="T26" fmla="*/ 22 w 30"/>
                <a:gd name="T27" fmla="*/ 21 h 39"/>
                <a:gd name="T28" fmla="*/ 21 w 30"/>
                <a:gd name="T29" fmla="*/ 19 h 39"/>
                <a:gd name="T30" fmla="*/ 19 w 30"/>
                <a:gd name="T31" fmla="*/ 14 h 39"/>
                <a:gd name="T32" fmla="*/ 17 w 30"/>
                <a:gd name="T33" fmla="*/ 11 h 39"/>
                <a:gd name="T34" fmla="*/ 15 w 30"/>
                <a:gd name="T35" fmla="*/ 5 h 39"/>
                <a:gd name="T36" fmla="*/ 15 w 30"/>
                <a:gd name="T37" fmla="*/ 0 h 39"/>
                <a:gd name="T38" fmla="*/ 15 w 30"/>
                <a:gd name="T39" fmla="*/ 0 h 39"/>
                <a:gd name="T40" fmla="*/ 0 w 30"/>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9"/>
                <a:gd name="T65" fmla="*/ 30 w 3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9">
                  <a:moveTo>
                    <a:pt x="0" y="0"/>
                  </a:moveTo>
                  <a:lnTo>
                    <a:pt x="0" y="0"/>
                  </a:lnTo>
                  <a:lnTo>
                    <a:pt x="0" y="7"/>
                  </a:lnTo>
                  <a:lnTo>
                    <a:pt x="2" y="14"/>
                  </a:lnTo>
                  <a:lnTo>
                    <a:pt x="3" y="21"/>
                  </a:lnTo>
                  <a:lnTo>
                    <a:pt x="7" y="26"/>
                  </a:lnTo>
                  <a:lnTo>
                    <a:pt x="11" y="32"/>
                  </a:lnTo>
                  <a:lnTo>
                    <a:pt x="17" y="35"/>
                  </a:lnTo>
                  <a:lnTo>
                    <a:pt x="22" y="39"/>
                  </a:lnTo>
                  <a:lnTo>
                    <a:pt x="30" y="39"/>
                  </a:lnTo>
                  <a:lnTo>
                    <a:pt x="30" y="25"/>
                  </a:lnTo>
                  <a:lnTo>
                    <a:pt x="28" y="25"/>
                  </a:lnTo>
                  <a:lnTo>
                    <a:pt x="24" y="23"/>
                  </a:lnTo>
                  <a:lnTo>
                    <a:pt x="22" y="21"/>
                  </a:lnTo>
                  <a:lnTo>
                    <a:pt x="21" y="19"/>
                  </a:lnTo>
                  <a:lnTo>
                    <a:pt x="19" y="14"/>
                  </a:lnTo>
                  <a:lnTo>
                    <a:pt x="17" y="11"/>
                  </a:lnTo>
                  <a:lnTo>
                    <a:pt x="15" y="5"/>
                  </a:lnTo>
                  <a:lnTo>
                    <a:pt x="15" y="0"/>
                  </a:lnTo>
                  <a:lnTo>
                    <a:pt x="0" y="0"/>
                  </a:lnTo>
                  <a:close/>
                </a:path>
              </a:pathLst>
            </a:custGeom>
            <a:solidFill>
              <a:srgbClr val="1F1A17"/>
            </a:solidFill>
            <a:ln w="9525">
              <a:noFill/>
              <a:round/>
              <a:headEnd/>
              <a:tailEnd/>
            </a:ln>
          </p:spPr>
          <p:txBody>
            <a:bodyPr/>
            <a:lstStyle/>
            <a:p>
              <a:endParaRPr lang="de-DE"/>
            </a:p>
          </p:txBody>
        </p:sp>
        <p:sp>
          <p:nvSpPr>
            <p:cNvPr id="128" name="Freeform 59"/>
            <p:cNvSpPr>
              <a:spLocks/>
            </p:cNvSpPr>
            <p:nvPr/>
          </p:nvSpPr>
          <p:spPr bwMode="auto">
            <a:xfrm>
              <a:off x="3324" y="3137"/>
              <a:ext cx="30" cy="39"/>
            </a:xfrm>
            <a:custGeom>
              <a:avLst/>
              <a:gdLst>
                <a:gd name="T0" fmla="*/ 30 w 30"/>
                <a:gd name="T1" fmla="*/ 0 h 39"/>
                <a:gd name="T2" fmla="*/ 30 w 30"/>
                <a:gd name="T3" fmla="*/ 0 h 39"/>
                <a:gd name="T4" fmla="*/ 22 w 30"/>
                <a:gd name="T5" fmla="*/ 0 h 39"/>
                <a:gd name="T6" fmla="*/ 17 w 30"/>
                <a:gd name="T7" fmla="*/ 4 h 39"/>
                <a:gd name="T8" fmla="*/ 11 w 30"/>
                <a:gd name="T9" fmla="*/ 7 h 39"/>
                <a:gd name="T10" fmla="*/ 7 w 30"/>
                <a:gd name="T11" fmla="*/ 13 h 39"/>
                <a:gd name="T12" fmla="*/ 3 w 30"/>
                <a:gd name="T13" fmla="*/ 18 h 39"/>
                <a:gd name="T14" fmla="*/ 2 w 30"/>
                <a:gd name="T15" fmla="*/ 25 h 39"/>
                <a:gd name="T16" fmla="*/ 0 w 30"/>
                <a:gd name="T17" fmla="*/ 32 h 39"/>
                <a:gd name="T18" fmla="*/ 0 w 30"/>
                <a:gd name="T19" fmla="*/ 39 h 39"/>
                <a:gd name="T20" fmla="*/ 15 w 30"/>
                <a:gd name="T21" fmla="*/ 39 h 39"/>
                <a:gd name="T22" fmla="*/ 15 w 30"/>
                <a:gd name="T23" fmla="*/ 34 h 39"/>
                <a:gd name="T24" fmla="*/ 17 w 30"/>
                <a:gd name="T25" fmla="*/ 29 h 39"/>
                <a:gd name="T26" fmla="*/ 19 w 30"/>
                <a:gd name="T27" fmla="*/ 25 h 39"/>
                <a:gd name="T28" fmla="*/ 21 w 30"/>
                <a:gd name="T29" fmla="*/ 21 h 39"/>
                <a:gd name="T30" fmla="*/ 22 w 30"/>
                <a:gd name="T31" fmla="*/ 18 h 39"/>
                <a:gd name="T32" fmla="*/ 24 w 30"/>
                <a:gd name="T33" fmla="*/ 16 h 39"/>
                <a:gd name="T34" fmla="*/ 28 w 30"/>
                <a:gd name="T35" fmla="*/ 14 h 39"/>
                <a:gd name="T36" fmla="*/ 30 w 30"/>
                <a:gd name="T37" fmla="*/ 14 h 39"/>
                <a:gd name="T38" fmla="*/ 30 w 30"/>
                <a:gd name="T39" fmla="*/ 14 h 39"/>
                <a:gd name="T40" fmla="*/ 30 w 30"/>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9"/>
                <a:gd name="T65" fmla="*/ 30 w 3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9">
                  <a:moveTo>
                    <a:pt x="30" y="0"/>
                  </a:moveTo>
                  <a:lnTo>
                    <a:pt x="30" y="0"/>
                  </a:lnTo>
                  <a:lnTo>
                    <a:pt x="22" y="0"/>
                  </a:lnTo>
                  <a:lnTo>
                    <a:pt x="17" y="4"/>
                  </a:lnTo>
                  <a:lnTo>
                    <a:pt x="11" y="7"/>
                  </a:lnTo>
                  <a:lnTo>
                    <a:pt x="7" y="13"/>
                  </a:lnTo>
                  <a:lnTo>
                    <a:pt x="3" y="18"/>
                  </a:lnTo>
                  <a:lnTo>
                    <a:pt x="2" y="25"/>
                  </a:lnTo>
                  <a:lnTo>
                    <a:pt x="0" y="32"/>
                  </a:lnTo>
                  <a:lnTo>
                    <a:pt x="0" y="39"/>
                  </a:lnTo>
                  <a:lnTo>
                    <a:pt x="15" y="39"/>
                  </a:lnTo>
                  <a:lnTo>
                    <a:pt x="15" y="34"/>
                  </a:lnTo>
                  <a:lnTo>
                    <a:pt x="17" y="29"/>
                  </a:lnTo>
                  <a:lnTo>
                    <a:pt x="19" y="25"/>
                  </a:lnTo>
                  <a:lnTo>
                    <a:pt x="21" y="21"/>
                  </a:lnTo>
                  <a:lnTo>
                    <a:pt x="22" y="18"/>
                  </a:lnTo>
                  <a:lnTo>
                    <a:pt x="24" y="16"/>
                  </a:lnTo>
                  <a:lnTo>
                    <a:pt x="28" y="14"/>
                  </a:lnTo>
                  <a:lnTo>
                    <a:pt x="30" y="14"/>
                  </a:lnTo>
                  <a:lnTo>
                    <a:pt x="30" y="0"/>
                  </a:lnTo>
                  <a:close/>
                </a:path>
              </a:pathLst>
            </a:custGeom>
            <a:solidFill>
              <a:srgbClr val="1F1A17"/>
            </a:solidFill>
            <a:ln w="9525">
              <a:noFill/>
              <a:round/>
              <a:headEnd/>
              <a:tailEnd/>
            </a:ln>
          </p:spPr>
          <p:txBody>
            <a:bodyPr/>
            <a:lstStyle/>
            <a:p>
              <a:endParaRPr lang="de-DE"/>
            </a:p>
          </p:txBody>
        </p:sp>
        <p:sp>
          <p:nvSpPr>
            <p:cNvPr id="129" name="Freeform 60"/>
            <p:cNvSpPr>
              <a:spLocks/>
            </p:cNvSpPr>
            <p:nvPr/>
          </p:nvSpPr>
          <p:spPr bwMode="auto">
            <a:xfrm>
              <a:off x="3204" y="1228"/>
              <a:ext cx="289" cy="14"/>
            </a:xfrm>
            <a:custGeom>
              <a:avLst/>
              <a:gdLst>
                <a:gd name="T0" fmla="*/ 289 w 289"/>
                <a:gd name="T1" fmla="*/ 7 h 14"/>
                <a:gd name="T2" fmla="*/ 280 w 289"/>
                <a:gd name="T3" fmla="*/ 0 h 14"/>
                <a:gd name="T4" fmla="*/ 0 w 289"/>
                <a:gd name="T5" fmla="*/ 0 h 14"/>
                <a:gd name="T6" fmla="*/ 0 w 289"/>
                <a:gd name="T7" fmla="*/ 14 h 14"/>
                <a:gd name="T8" fmla="*/ 280 w 289"/>
                <a:gd name="T9" fmla="*/ 14 h 14"/>
                <a:gd name="T10" fmla="*/ 272 w 289"/>
                <a:gd name="T11" fmla="*/ 7 h 14"/>
                <a:gd name="T12" fmla="*/ 289 w 289"/>
                <a:gd name="T13" fmla="*/ 7 h 14"/>
                <a:gd name="T14" fmla="*/ 289 w 289"/>
                <a:gd name="T15" fmla="*/ 0 h 14"/>
                <a:gd name="T16" fmla="*/ 280 w 289"/>
                <a:gd name="T17" fmla="*/ 0 h 14"/>
                <a:gd name="T18" fmla="*/ 289 w 289"/>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
                <a:gd name="T31" fmla="*/ 0 h 14"/>
                <a:gd name="T32" fmla="*/ 289 w 28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 h="14">
                  <a:moveTo>
                    <a:pt x="289" y="7"/>
                  </a:moveTo>
                  <a:lnTo>
                    <a:pt x="280" y="0"/>
                  </a:lnTo>
                  <a:lnTo>
                    <a:pt x="0" y="0"/>
                  </a:lnTo>
                  <a:lnTo>
                    <a:pt x="0" y="14"/>
                  </a:lnTo>
                  <a:lnTo>
                    <a:pt x="280" y="14"/>
                  </a:lnTo>
                  <a:lnTo>
                    <a:pt x="272" y="7"/>
                  </a:lnTo>
                  <a:lnTo>
                    <a:pt x="289" y="7"/>
                  </a:lnTo>
                  <a:lnTo>
                    <a:pt x="289" y="0"/>
                  </a:lnTo>
                  <a:lnTo>
                    <a:pt x="280" y="0"/>
                  </a:lnTo>
                  <a:lnTo>
                    <a:pt x="289" y="7"/>
                  </a:lnTo>
                  <a:close/>
                </a:path>
              </a:pathLst>
            </a:custGeom>
            <a:solidFill>
              <a:srgbClr val="1F1A17"/>
            </a:solidFill>
            <a:ln w="9525">
              <a:noFill/>
              <a:round/>
              <a:headEnd/>
              <a:tailEnd/>
            </a:ln>
          </p:spPr>
          <p:txBody>
            <a:bodyPr/>
            <a:lstStyle/>
            <a:p>
              <a:endParaRPr lang="de-DE"/>
            </a:p>
          </p:txBody>
        </p:sp>
        <p:sp>
          <p:nvSpPr>
            <p:cNvPr id="130" name="Freeform 61"/>
            <p:cNvSpPr>
              <a:spLocks/>
            </p:cNvSpPr>
            <p:nvPr/>
          </p:nvSpPr>
          <p:spPr bwMode="auto">
            <a:xfrm>
              <a:off x="3476" y="1235"/>
              <a:ext cx="17" cy="30"/>
            </a:xfrm>
            <a:custGeom>
              <a:avLst/>
              <a:gdLst>
                <a:gd name="T0" fmla="*/ 8 w 17"/>
                <a:gd name="T1" fmla="*/ 30 h 30"/>
                <a:gd name="T2" fmla="*/ 17 w 17"/>
                <a:gd name="T3" fmla="*/ 23 h 30"/>
                <a:gd name="T4" fmla="*/ 17 w 17"/>
                <a:gd name="T5" fmla="*/ 0 h 30"/>
                <a:gd name="T6" fmla="*/ 0 w 17"/>
                <a:gd name="T7" fmla="*/ 0 h 30"/>
                <a:gd name="T8" fmla="*/ 0 w 17"/>
                <a:gd name="T9" fmla="*/ 23 h 30"/>
                <a:gd name="T10" fmla="*/ 8 w 17"/>
                <a:gd name="T11" fmla="*/ 16 h 30"/>
                <a:gd name="T12" fmla="*/ 8 w 17"/>
                <a:gd name="T13" fmla="*/ 30 h 30"/>
                <a:gd name="T14" fmla="*/ 17 w 17"/>
                <a:gd name="T15" fmla="*/ 30 h 30"/>
                <a:gd name="T16" fmla="*/ 17 w 17"/>
                <a:gd name="T17" fmla="*/ 23 h 30"/>
                <a:gd name="T18" fmla="*/ 8 w 17"/>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0"/>
                <a:gd name="T32" fmla="*/ 17 w 1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0">
                  <a:moveTo>
                    <a:pt x="8" y="30"/>
                  </a:moveTo>
                  <a:lnTo>
                    <a:pt x="17" y="23"/>
                  </a:lnTo>
                  <a:lnTo>
                    <a:pt x="17" y="0"/>
                  </a:lnTo>
                  <a:lnTo>
                    <a:pt x="0" y="0"/>
                  </a:lnTo>
                  <a:lnTo>
                    <a:pt x="0" y="23"/>
                  </a:lnTo>
                  <a:lnTo>
                    <a:pt x="8" y="16"/>
                  </a:lnTo>
                  <a:lnTo>
                    <a:pt x="8" y="30"/>
                  </a:lnTo>
                  <a:lnTo>
                    <a:pt x="17" y="30"/>
                  </a:lnTo>
                  <a:lnTo>
                    <a:pt x="17" y="23"/>
                  </a:lnTo>
                  <a:lnTo>
                    <a:pt x="8" y="30"/>
                  </a:lnTo>
                  <a:close/>
                </a:path>
              </a:pathLst>
            </a:custGeom>
            <a:solidFill>
              <a:srgbClr val="1F1A17"/>
            </a:solidFill>
            <a:ln w="9525">
              <a:noFill/>
              <a:round/>
              <a:headEnd/>
              <a:tailEnd/>
            </a:ln>
          </p:spPr>
          <p:txBody>
            <a:bodyPr/>
            <a:lstStyle/>
            <a:p>
              <a:endParaRPr lang="de-DE"/>
            </a:p>
          </p:txBody>
        </p:sp>
        <p:sp>
          <p:nvSpPr>
            <p:cNvPr id="131" name="Freeform 62"/>
            <p:cNvSpPr>
              <a:spLocks/>
            </p:cNvSpPr>
            <p:nvPr/>
          </p:nvSpPr>
          <p:spPr bwMode="auto">
            <a:xfrm>
              <a:off x="3194" y="1251"/>
              <a:ext cx="290" cy="14"/>
            </a:xfrm>
            <a:custGeom>
              <a:avLst/>
              <a:gdLst>
                <a:gd name="T0" fmla="*/ 0 w 290"/>
                <a:gd name="T1" fmla="*/ 7 h 14"/>
                <a:gd name="T2" fmla="*/ 10 w 290"/>
                <a:gd name="T3" fmla="*/ 14 h 14"/>
                <a:gd name="T4" fmla="*/ 290 w 290"/>
                <a:gd name="T5" fmla="*/ 14 h 14"/>
                <a:gd name="T6" fmla="*/ 290 w 290"/>
                <a:gd name="T7" fmla="*/ 0 h 14"/>
                <a:gd name="T8" fmla="*/ 10 w 290"/>
                <a:gd name="T9" fmla="*/ 0 h 14"/>
                <a:gd name="T10" fmla="*/ 17 w 290"/>
                <a:gd name="T11" fmla="*/ 7 h 14"/>
                <a:gd name="T12" fmla="*/ 0 w 290"/>
                <a:gd name="T13" fmla="*/ 7 h 14"/>
                <a:gd name="T14" fmla="*/ 0 w 290"/>
                <a:gd name="T15" fmla="*/ 14 h 14"/>
                <a:gd name="T16" fmla="*/ 10 w 290"/>
                <a:gd name="T17" fmla="*/ 14 h 14"/>
                <a:gd name="T18" fmla="*/ 0 w 290"/>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14"/>
                <a:gd name="T32" fmla="*/ 290 w 29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14">
                  <a:moveTo>
                    <a:pt x="0" y="7"/>
                  </a:moveTo>
                  <a:lnTo>
                    <a:pt x="10" y="14"/>
                  </a:lnTo>
                  <a:lnTo>
                    <a:pt x="290" y="14"/>
                  </a:lnTo>
                  <a:lnTo>
                    <a:pt x="290" y="0"/>
                  </a:lnTo>
                  <a:lnTo>
                    <a:pt x="10" y="0"/>
                  </a:lnTo>
                  <a:lnTo>
                    <a:pt x="17" y="7"/>
                  </a:lnTo>
                  <a:lnTo>
                    <a:pt x="0" y="7"/>
                  </a:lnTo>
                  <a:lnTo>
                    <a:pt x="0" y="14"/>
                  </a:lnTo>
                  <a:lnTo>
                    <a:pt x="10" y="14"/>
                  </a:lnTo>
                  <a:lnTo>
                    <a:pt x="0" y="7"/>
                  </a:lnTo>
                  <a:close/>
                </a:path>
              </a:pathLst>
            </a:custGeom>
            <a:solidFill>
              <a:srgbClr val="1F1A17"/>
            </a:solidFill>
            <a:ln w="9525">
              <a:noFill/>
              <a:round/>
              <a:headEnd/>
              <a:tailEnd/>
            </a:ln>
          </p:spPr>
          <p:txBody>
            <a:bodyPr/>
            <a:lstStyle/>
            <a:p>
              <a:endParaRPr lang="de-DE"/>
            </a:p>
          </p:txBody>
        </p:sp>
        <p:sp>
          <p:nvSpPr>
            <p:cNvPr id="132" name="Freeform 63"/>
            <p:cNvSpPr>
              <a:spLocks/>
            </p:cNvSpPr>
            <p:nvPr/>
          </p:nvSpPr>
          <p:spPr bwMode="auto">
            <a:xfrm>
              <a:off x="3194" y="1228"/>
              <a:ext cx="17" cy="30"/>
            </a:xfrm>
            <a:custGeom>
              <a:avLst/>
              <a:gdLst>
                <a:gd name="T0" fmla="*/ 10 w 17"/>
                <a:gd name="T1" fmla="*/ 0 h 30"/>
                <a:gd name="T2" fmla="*/ 0 w 17"/>
                <a:gd name="T3" fmla="*/ 7 h 30"/>
                <a:gd name="T4" fmla="*/ 0 w 17"/>
                <a:gd name="T5" fmla="*/ 30 h 30"/>
                <a:gd name="T6" fmla="*/ 17 w 17"/>
                <a:gd name="T7" fmla="*/ 30 h 30"/>
                <a:gd name="T8" fmla="*/ 17 w 17"/>
                <a:gd name="T9" fmla="*/ 7 h 30"/>
                <a:gd name="T10" fmla="*/ 10 w 17"/>
                <a:gd name="T11" fmla="*/ 14 h 30"/>
                <a:gd name="T12" fmla="*/ 10 w 17"/>
                <a:gd name="T13" fmla="*/ 0 h 30"/>
                <a:gd name="T14" fmla="*/ 0 w 17"/>
                <a:gd name="T15" fmla="*/ 0 h 30"/>
                <a:gd name="T16" fmla="*/ 0 w 17"/>
                <a:gd name="T17" fmla="*/ 7 h 30"/>
                <a:gd name="T18" fmla="*/ 10 w 17"/>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0"/>
                <a:gd name="T32" fmla="*/ 17 w 1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0">
                  <a:moveTo>
                    <a:pt x="10" y="0"/>
                  </a:moveTo>
                  <a:lnTo>
                    <a:pt x="0" y="7"/>
                  </a:lnTo>
                  <a:lnTo>
                    <a:pt x="0" y="30"/>
                  </a:lnTo>
                  <a:lnTo>
                    <a:pt x="17" y="30"/>
                  </a:lnTo>
                  <a:lnTo>
                    <a:pt x="17" y="7"/>
                  </a:lnTo>
                  <a:lnTo>
                    <a:pt x="10" y="14"/>
                  </a:lnTo>
                  <a:lnTo>
                    <a:pt x="10" y="0"/>
                  </a:lnTo>
                  <a:lnTo>
                    <a:pt x="0" y="0"/>
                  </a:lnTo>
                  <a:lnTo>
                    <a:pt x="0" y="7"/>
                  </a:lnTo>
                  <a:lnTo>
                    <a:pt x="10" y="0"/>
                  </a:lnTo>
                  <a:close/>
                </a:path>
              </a:pathLst>
            </a:custGeom>
            <a:solidFill>
              <a:srgbClr val="1F1A17"/>
            </a:solidFill>
            <a:ln w="9525">
              <a:noFill/>
              <a:round/>
              <a:headEnd/>
              <a:tailEnd/>
            </a:ln>
          </p:spPr>
          <p:txBody>
            <a:bodyPr/>
            <a:lstStyle/>
            <a:p>
              <a:endParaRPr lang="de-DE"/>
            </a:p>
          </p:txBody>
        </p:sp>
        <p:sp>
          <p:nvSpPr>
            <p:cNvPr id="133" name="Rectangle 64"/>
            <p:cNvSpPr>
              <a:spLocks noChangeArrowheads="1"/>
            </p:cNvSpPr>
            <p:nvPr/>
          </p:nvSpPr>
          <p:spPr bwMode="auto">
            <a:xfrm>
              <a:off x="3247" y="1449"/>
              <a:ext cx="212" cy="23"/>
            </a:xfrm>
            <a:prstGeom prst="rect">
              <a:avLst/>
            </a:prstGeom>
            <a:solidFill>
              <a:srgbClr val="DF177A"/>
            </a:solidFill>
            <a:ln w="9525">
              <a:noFill/>
              <a:miter lim="800000"/>
              <a:headEnd/>
              <a:tailEnd/>
            </a:ln>
          </p:spPr>
          <p:txBody>
            <a:bodyPr/>
            <a:lstStyle/>
            <a:p>
              <a:endParaRPr lang="de-DE"/>
            </a:p>
          </p:txBody>
        </p:sp>
        <p:sp>
          <p:nvSpPr>
            <p:cNvPr id="134" name="Freeform 65"/>
            <p:cNvSpPr>
              <a:spLocks/>
            </p:cNvSpPr>
            <p:nvPr/>
          </p:nvSpPr>
          <p:spPr bwMode="auto">
            <a:xfrm>
              <a:off x="3247" y="1442"/>
              <a:ext cx="219" cy="14"/>
            </a:xfrm>
            <a:custGeom>
              <a:avLst/>
              <a:gdLst>
                <a:gd name="T0" fmla="*/ 219 w 219"/>
                <a:gd name="T1" fmla="*/ 7 h 14"/>
                <a:gd name="T2" fmla="*/ 212 w 219"/>
                <a:gd name="T3" fmla="*/ 0 h 14"/>
                <a:gd name="T4" fmla="*/ 0 w 219"/>
                <a:gd name="T5" fmla="*/ 0 h 14"/>
                <a:gd name="T6" fmla="*/ 0 w 219"/>
                <a:gd name="T7" fmla="*/ 14 h 14"/>
                <a:gd name="T8" fmla="*/ 212 w 219"/>
                <a:gd name="T9" fmla="*/ 14 h 14"/>
                <a:gd name="T10" fmla="*/ 204 w 219"/>
                <a:gd name="T11" fmla="*/ 7 h 14"/>
                <a:gd name="T12" fmla="*/ 219 w 219"/>
                <a:gd name="T13" fmla="*/ 7 h 14"/>
                <a:gd name="T14" fmla="*/ 219 w 219"/>
                <a:gd name="T15" fmla="*/ 0 h 14"/>
                <a:gd name="T16" fmla="*/ 212 w 219"/>
                <a:gd name="T17" fmla="*/ 0 h 14"/>
                <a:gd name="T18" fmla="*/ 219 w 219"/>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4"/>
                <a:gd name="T32" fmla="*/ 219 w 21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4">
                  <a:moveTo>
                    <a:pt x="219" y="7"/>
                  </a:moveTo>
                  <a:lnTo>
                    <a:pt x="212" y="0"/>
                  </a:lnTo>
                  <a:lnTo>
                    <a:pt x="0" y="0"/>
                  </a:lnTo>
                  <a:lnTo>
                    <a:pt x="0" y="14"/>
                  </a:lnTo>
                  <a:lnTo>
                    <a:pt x="212" y="14"/>
                  </a:lnTo>
                  <a:lnTo>
                    <a:pt x="204" y="7"/>
                  </a:lnTo>
                  <a:lnTo>
                    <a:pt x="219" y="7"/>
                  </a:lnTo>
                  <a:lnTo>
                    <a:pt x="219" y="0"/>
                  </a:lnTo>
                  <a:lnTo>
                    <a:pt x="212" y="0"/>
                  </a:lnTo>
                  <a:lnTo>
                    <a:pt x="219" y="7"/>
                  </a:lnTo>
                  <a:close/>
                </a:path>
              </a:pathLst>
            </a:custGeom>
            <a:solidFill>
              <a:srgbClr val="1F1A17"/>
            </a:solidFill>
            <a:ln w="9525">
              <a:noFill/>
              <a:round/>
              <a:headEnd/>
              <a:tailEnd/>
            </a:ln>
          </p:spPr>
          <p:txBody>
            <a:bodyPr/>
            <a:lstStyle/>
            <a:p>
              <a:endParaRPr lang="de-DE"/>
            </a:p>
          </p:txBody>
        </p:sp>
        <p:sp>
          <p:nvSpPr>
            <p:cNvPr id="135" name="Freeform 66"/>
            <p:cNvSpPr>
              <a:spLocks/>
            </p:cNvSpPr>
            <p:nvPr/>
          </p:nvSpPr>
          <p:spPr bwMode="auto">
            <a:xfrm>
              <a:off x="3451" y="1449"/>
              <a:ext cx="15" cy="30"/>
            </a:xfrm>
            <a:custGeom>
              <a:avLst/>
              <a:gdLst>
                <a:gd name="T0" fmla="*/ 8 w 15"/>
                <a:gd name="T1" fmla="*/ 30 h 30"/>
                <a:gd name="T2" fmla="*/ 15 w 15"/>
                <a:gd name="T3" fmla="*/ 23 h 30"/>
                <a:gd name="T4" fmla="*/ 15 w 15"/>
                <a:gd name="T5" fmla="*/ 0 h 30"/>
                <a:gd name="T6" fmla="*/ 0 w 15"/>
                <a:gd name="T7" fmla="*/ 0 h 30"/>
                <a:gd name="T8" fmla="*/ 0 w 15"/>
                <a:gd name="T9" fmla="*/ 23 h 30"/>
                <a:gd name="T10" fmla="*/ 8 w 15"/>
                <a:gd name="T11" fmla="*/ 14 h 30"/>
                <a:gd name="T12" fmla="*/ 8 w 15"/>
                <a:gd name="T13" fmla="*/ 30 h 30"/>
                <a:gd name="T14" fmla="*/ 15 w 15"/>
                <a:gd name="T15" fmla="*/ 30 h 30"/>
                <a:gd name="T16" fmla="*/ 15 w 15"/>
                <a:gd name="T17" fmla="*/ 23 h 30"/>
                <a:gd name="T18" fmla="*/ 8 w 1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30"/>
                  </a:moveTo>
                  <a:lnTo>
                    <a:pt x="15" y="23"/>
                  </a:lnTo>
                  <a:lnTo>
                    <a:pt x="15" y="0"/>
                  </a:lnTo>
                  <a:lnTo>
                    <a:pt x="0" y="0"/>
                  </a:lnTo>
                  <a:lnTo>
                    <a:pt x="0" y="23"/>
                  </a:lnTo>
                  <a:lnTo>
                    <a:pt x="8" y="14"/>
                  </a:lnTo>
                  <a:lnTo>
                    <a:pt x="8" y="30"/>
                  </a:lnTo>
                  <a:lnTo>
                    <a:pt x="15" y="30"/>
                  </a:lnTo>
                  <a:lnTo>
                    <a:pt x="15" y="23"/>
                  </a:lnTo>
                  <a:lnTo>
                    <a:pt x="8" y="30"/>
                  </a:lnTo>
                  <a:close/>
                </a:path>
              </a:pathLst>
            </a:custGeom>
            <a:solidFill>
              <a:srgbClr val="1F1A17"/>
            </a:solidFill>
            <a:ln w="9525">
              <a:noFill/>
              <a:round/>
              <a:headEnd/>
              <a:tailEnd/>
            </a:ln>
          </p:spPr>
          <p:txBody>
            <a:bodyPr/>
            <a:lstStyle/>
            <a:p>
              <a:endParaRPr lang="de-DE"/>
            </a:p>
          </p:txBody>
        </p:sp>
        <p:sp>
          <p:nvSpPr>
            <p:cNvPr id="136" name="Freeform 67"/>
            <p:cNvSpPr>
              <a:spLocks/>
            </p:cNvSpPr>
            <p:nvPr/>
          </p:nvSpPr>
          <p:spPr bwMode="auto">
            <a:xfrm>
              <a:off x="3240" y="1463"/>
              <a:ext cx="219" cy="16"/>
            </a:xfrm>
            <a:custGeom>
              <a:avLst/>
              <a:gdLst>
                <a:gd name="T0" fmla="*/ 0 w 219"/>
                <a:gd name="T1" fmla="*/ 9 h 16"/>
                <a:gd name="T2" fmla="*/ 7 w 219"/>
                <a:gd name="T3" fmla="*/ 16 h 16"/>
                <a:gd name="T4" fmla="*/ 219 w 219"/>
                <a:gd name="T5" fmla="*/ 16 h 16"/>
                <a:gd name="T6" fmla="*/ 219 w 219"/>
                <a:gd name="T7" fmla="*/ 0 h 16"/>
                <a:gd name="T8" fmla="*/ 7 w 219"/>
                <a:gd name="T9" fmla="*/ 0 h 16"/>
                <a:gd name="T10" fmla="*/ 15 w 219"/>
                <a:gd name="T11" fmla="*/ 9 h 16"/>
                <a:gd name="T12" fmla="*/ 0 w 219"/>
                <a:gd name="T13" fmla="*/ 9 h 16"/>
                <a:gd name="T14" fmla="*/ 0 w 219"/>
                <a:gd name="T15" fmla="*/ 16 h 16"/>
                <a:gd name="T16" fmla="*/ 7 w 219"/>
                <a:gd name="T17" fmla="*/ 16 h 16"/>
                <a:gd name="T18" fmla="*/ 0 w 219"/>
                <a:gd name="T19" fmla="*/ 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6"/>
                <a:gd name="T32" fmla="*/ 219 w 21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6">
                  <a:moveTo>
                    <a:pt x="0" y="9"/>
                  </a:moveTo>
                  <a:lnTo>
                    <a:pt x="7" y="16"/>
                  </a:lnTo>
                  <a:lnTo>
                    <a:pt x="219" y="16"/>
                  </a:lnTo>
                  <a:lnTo>
                    <a:pt x="219" y="0"/>
                  </a:lnTo>
                  <a:lnTo>
                    <a:pt x="7" y="0"/>
                  </a:lnTo>
                  <a:lnTo>
                    <a:pt x="15" y="9"/>
                  </a:lnTo>
                  <a:lnTo>
                    <a:pt x="0" y="9"/>
                  </a:lnTo>
                  <a:lnTo>
                    <a:pt x="0" y="16"/>
                  </a:lnTo>
                  <a:lnTo>
                    <a:pt x="7" y="16"/>
                  </a:lnTo>
                  <a:lnTo>
                    <a:pt x="0" y="9"/>
                  </a:lnTo>
                  <a:close/>
                </a:path>
              </a:pathLst>
            </a:custGeom>
            <a:solidFill>
              <a:srgbClr val="1F1A17"/>
            </a:solidFill>
            <a:ln w="9525">
              <a:noFill/>
              <a:round/>
              <a:headEnd/>
              <a:tailEnd/>
            </a:ln>
          </p:spPr>
          <p:txBody>
            <a:bodyPr/>
            <a:lstStyle/>
            <a:p>
              <a:endParaRPr lang="de-DE"/>
            </a:p>
          </p:txBody>
        </p:sp>
        <p:sp>
          <p:nvSpPr>
            <p:cNvPr id="137" name="Freeform 68"/>
            <p:cNvSpPr>
              <a:spLocks/>
            </p:cNvSpPr>
            <p:nvPr/>
          </p:nvSpPr>
          <p:spPr bwMode="auto">
            <a:xfrm>
              <a:off x="3240" y="1442"/>
              <a:ext cx="15" cy="30"/>
            </a:xfrm>
            <a:custGeom>
              <a:avLst/>
              <a:gdLst>
                <a:gd name="T0" fmla="*/ 7 w 15"/>
                <a:gd name="T1" fmla="*/ 0 h 30"/>
                <a:gd name="T2" fmla="*/ 0 w 15"/>
                <a:gd name="T3" fmla="*/ 7 h 30"/>
                <a:gd name="T4" fmla="*/ 0 w 15"/>
                <a:gd name="T5" fmla="*/ 30 h 30"/>
                <a:gd name="T6" fmla="*/ 15 w 15"/>
                <a:gd name="T7" fmla="*/ 30 h 30"/>
                <a:gd name="T8" fmla="*/ 15 w 15"/>
                <a:gd name="T9" fmla="*/ 7 h 30"/>
                <a:gd name="T10" fmla="*/ 7 w 15"/>
                <a:gd name="T11" fmla="*/ 14 h 30"/>
                <a:gd name="T12" fmla="*/ 7 w 15"/>
                <a:gd name="T13" fmla="*/ 0 h 30"/>
                <a:gd name="T14" fmla="*/ 0 w 15"/>
                <a:gd name="T15" fmla="*/ 0 h 30"/>
                <a:gd name="T16" fmla="*/ 0 w 15"/>
                <a:gd name="T17" fmla="*/ 7 h 30"/>
                <a:gd name="T18" fmla="*/ 7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7" y="0"/>
                  </a:moveTo>
                  <a:lnTo>
                    <a:pt x="0" y="7"/>
                  </a:lnTo>
                  <a:lnTo>
                    <a:pt x="0" y="30"/>
                  </a:lnTo>
                  <a:lnTo>
                    <a:pt x="15" y="30"/>
                  </a:lnTo>
                  <a:lnTo>
                    <a:pt x="15" y="7"/>
                  </a:lnTo>
                  <a:lnTo>
                    <a:pt x="7" y="14"/>
                  </a:lnTo>
                  <a:lnTo>
                    <a:pt x="7" y="0"/>
                  </a:lnTo>
                  <a:lnTo>
                    <a:pt x="0" y="0"/>
                  </a:lnTo>
                  <a:lnTo>
                    <a:pt x="0" y="7"/>
                  </a:lnTo>
                  <a:lnTo>
                    <a:pt x="7" y="0"/>
                  </a:lnTo>
                  <a:close/>
                </a:path>
              </a:pathLst>
            </a:custGeom>
            <a:solidFill>
              <a:srgbClr val="1F1A17"/>
            </a:solidFill>
            <a:ln w="9525">
              <a:noFill/>
              <a:round/>
              <a:headEnd/>
              <a:tailEnd/>
            </a:ln>
          </p:spPr>
          <p:txBody>
            <a:bodyPr/>
            <a:lstStyle/>
            <a:p>
              <a:endParaRPr lang="de-DE"/>
            </a:p>
          </p:txBody>
        </p:sp>
        <p:sp>
          <p:nvSpPr>
            <p:cNvPr id="138" name="Rectangle 69"/>
            <p:cNvSpPr>
              <a:spLocks noChangeArrowheads="1"/>
            </p:cNvSpPr>
            <p:nvPr/>
          </p:nvSpPr>
          <p:spPr bwMode="auto">
            <a:xfrm>
              <a:off x="3217" y="1310"/>
              <a:ext cx="267" cy="23"/>
            </a:xfrm>
            <a:prstGeom prst="rect">
              <a:avLst/>
            </a:prstGeom>
            <a:solidFill>
              <a:srgbClr val="DF177A"/>
            </a:solidFill>
            <a:ln w="9525">
              <a:noFill/>
              <a:miter lim="800000"/>
              <a:headEnd/>
              <a:tailEnd/>
            </a:ln>
          </p:spPr>
          <p:txBody>
            <a:bodyPr/>
            <a:lstStyle/>
            <a:p>
              <a:endParaRPr lang="de-DE"/>
            </a:p>
          </p:txBody>
        </p:sp>
        <p:sp>
          <p:nvSpPr>
            <p:cNvPr id="139" name="Freeform 70"/>
            <p:cNvSpPr>
              <a:spLocks/>
            </p:cNvSpPr>
            <p:nvPr/>
          </p:nvSpPr>
          <p:spPr bwMode="auto">
            <a:xfrm>
              <a:off x="3217" y="1303"/>
              <a:ext cx="276" cy="16"/>
            </a:xfrm>
            <a:custGeom>
              <a:avLst/>
              <a:gdLst>
                <a:gd name="T0" fmla="*/ 276 w 276"/>
                <a:gd name="T1" fmla="*/ 7 h 16"/>
                <a:gd name="T2" fmla="*/ 267 w 276"/>
                <a:gd name="T3" fmla="*/ 0 h 16"/>
                <a:gd name="T4" fmla="*/ 0 w 276"/>
                <a:gd name="T5" fmla="*/ 0 h 16"/>
                <a:gd name="T6" fmla="*/ 0 w 276"/>
                <a:gd name="T7" fmla="*/ 16 h 16"/>
                <a:gd name="T8" fmla="*/ 267 w 276"/>
                <a:gd name="T9" fmla="*/ 16 h 16"/>
                <a:gd name="T10" fmla="*/ 259 w 276"/>
                <a:gd name="T11" fmla="*/ 7 h 16"/>
                <a:gd name="T12" fmla="*/ 276 w 276"/>
                <a:gd name="T13" fmla="*/ 7 h 16"/>
                <a:gd name="T14" fmla="*/ 276 w 276"/>
                <a:gd name="T15" fmla="*/ 0 h 16"/>
                <a:gd name="T16" fmla="*/ 267 w 276"/>
                <a:gd name="T17" fmla="*/ 0 h 16"/>
                <a:gd name="T18" fmla="*/ 276 w 276"/>
                <a:gd name="T19" fmla="*/ 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6"/>
                <a:gd name="T31" fmla="*/ 0 h 16"/>
                <a:gd name="T32" fmla="*/ 276 w 27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6" h="16">
                  <a:moveTo>
                    <a:pt x="276" y="7"/>
                  </a:moveTo>
                  <a:lnTo>
                    <a:pt x="267" y="0"/>
                  </a:lnTo>
                  <a:lnTo>
                    <a:pt x="0" y="0"/>
                  </a:lnTo>
                  <a:lnTo>
                    <a:pt x="0" y="16"/>
                  </a:lnTo>
                  <a:lnTo>
                    <a:pt x="267" y="16"/>
                  </a:lnTo>
                  <a:lnTo>
                    <a:pt x="259" y="7"/>
                  </a:lnTo>
                  <a:lnTo>
                    <a:pt x="276" y="7"/>
                  </a:lnTo>
                  <a:lnTo>
                    <a:pt x="276" y="0"/>
                  </a:lnTo>
                  <a:lnTo>
                    <a:pt x="267" y="0"/>
                  </a:lnTo>
                  <a:lnTo>
                    <a:pt x="276" y="7"/>
                  </a:lnTo>
                  <a:close/>
                </a:path>
              </a:pathLst>
            </a:custGeom>
            <a:solidFill>
              <a:srgbClr val="1F1A17"/>
            </a:solidFill>
            <a:ln w="9525">
              <a:noFill/>
              <a:round/>
              <a:headEnd/>
              <a:tailEnd/>
            </a:ln>
          </p:spPr>
          <p:txBody>
            <a:bodyPr/>
            <a:lstStyle/>
            <a:p>
              <a:endParaRPr lang="de-DE"/>
            </a:p>
          </p:txBody>
        </p:sp>
        <p:sp>
          <p:nvSpPr>
            <p:cNvPr id="140" name="Freeform 71"/>
            <p:cNvSpPr>
              <a:spLocks/>
            </p:cNvSpPr>
            <p:nvPr/>
          </p:nvSpPr>
          <p:spPr bwMode="auto">
            <a:xfrm>
              <a:off x="3476" y="1310"/>
              <a:ext cx="17" cy="30"/>
            </a:xfrm>
            <a:custGeom>
              <a:avLst/>
              <a:gdLst>
                <a:gd name="T0" fmla="*/ 8 w 17"/>
                <a:gd name="T1" fmla="*/ 30 h 30"/>
                <a:gd name="T2" fmla="*/ 17 w 17"/>
                <a:gd name="T3" fmla="*/ 23 h 30"/>
                <a:gd name="T4" fmla="*/ 17 w 17"/>
                <a:gd name="T5" fmla="*/ 0 h 30"/>
                <a:gd name="T6" fmla="*/ 0 w 17"/>
                <a:gd name="T7" fmla="*/ 0 h 30"/>
                <a:gd name="T8" fmla="*/ 0 w 17"/>
                <a:gd name="T9" fmla="*/ 23 h 30"/>
                <a:gd name="T10" fmla="*/ 8 w 17"/>
                <a:gd name="T11" fmla="*/ 16 h 30"/>
                <a:gd name="T12" fmla="*/ 8 w 17"/>
                <a:gd name="T13" fmla="*/ 30 h 30"/>
                <a:gd name="T14" fmla="*/ 17 w 17"/>
                <a:gd name="T15" fmla="*/ 30 h 30"/>
                <a:gd name="T16" fmla="*/ 17 w 17"/>
                <a:gd name="T17" fmla="*/ 23 h 30"/>
                <a:gd name="T18" fmla="*/ 8 w 17"/>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0"/>
                <a:gd name="T32" fmla="*/ 17 w 1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0">
                  <a:moveTo>
                    <a:pt x="8" y="30"/>
                  </a:moveTo>
                  <a:lnTo>
                    <a:pt x="17" y="23"/>
                  </a:lnTo>
                  <a:lnTo>
                    <a:pt x="17" y="0"/>
                  </a:lnTo>
                  <a:lnTo>
                    <a:pt x="0" y="0"/>
                  </a:lnTo>
                  <a:lnTo>
                    <a:pt x="0" y="23"/>
                  </a:lnTo>
                  <a:lnTo>
                    <a:pt x="8" y="16"/>
                  </a:lnTo>
                  <a:lnTo>
                    <a:pt x="8" y="30"/>
                  </a:lnTo>
                  <a:lnTo>
                    <a:pt x="17" y="30"/>
                  </a:lnTo>
                  <a:lnTo>
                    <a:pt x="17" y="23"/>
                  </a:lnTo>
                  <a:lnTo>
                    <a:pt x="8" y="30"/>
                  </a:lnTo>
                  <a:close/>
                </a:path>
              </a:pathLst>
            </a:custGeom>
            <a:solidFill>
              <a:srgbClr val="1F1A17"/>
            </a:solidFill>
            <a:ln w="9525">
              <a:noFill/>
              <a:round/>
              <a:headEnd/>
              <a:tailEnd/>
            </a:ln>
          </p:spPr>
          <p:txBody>
            <a:bodyPr/>
            <a:lstStyle/>
            <a:p>
              <a:endParaRPr lang="de-DE"/>
            </a:p>
          </p:txBody>
        </p:sp>
        <p:sp>
          <p:nvSpPr>
            <p:cNvPr id="141" name="Freeform 72"/>
            <p:cNvSpPr>
              <a:spLocks/>
            </p:cNvSpPr>
            <p:nvPr/>
          </p:nvSpPr>
          <p:spPr bwMode="auto">
            <a:xfrm>
              <a:off x="3209" y="1326"/>
              <a:ext cx="275" cy="14"/>
            </a:xfrm>
            <a:custGeom>
              <a:avLst/>
              <a:gdLst>
                <a:gd name="T0" fmla="*/ 0 w 275"/>
                <a:gd name="T1" fmla="*/ 7 h 14"/>
                <a:gd name="T2" fmla="*/ 8 w 275"/>
                <a:gd name="T3" fmla="*/ 14 h 14"/>
                <a:gd name="T4" fmla="*/ 275 w 275"/>
                <a:gd name="T5" fmla="*/ 14 h 14"/>
                <a:gd name="T6" fmla="*/ 275 w 275"/>
                <a:gd name="T7" fmla="*/ 0 h 14"/>
                <a:gd name="T8" fmla="*/ 8 w 275"/>
                <a:gd name="T9" fmla="*/ 0 h 14"/>
                <a:gd name="T10" fmla="*/ 16 w 275"/>
                <a:gd name="T11" fmla="*/ 7 h 14"/>
                <a:gd name="T12" fmla="*/ 0 w 275"/>
                <a:gd name="T13" fmla="*/ 7 h 14"/>
                <a:gd name="T14" fmla="*/ 0 w 275"/>
                <a:gd name="T15" fmla="*/ 14 h 14"/>
                <a:gd name="T16" fmla="*/ 8 w 275"/>
                <a:gd name="T17" fmla="*/ 14 h 14"/>
                <a:gd name="T18" fmla="*/ 0 w 275"/>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5"/>
                <a:gd name="T31" fmla="*/ 0 h 14"/>
                <a:gd name="T32" fmla="*/ 275 w 27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 h="14">
                  <a:moveTo>
                    <a:pt x="0" y="7"/>
                  </a:moveTo>
                  <a:lnTo>
                    <a:pt x="8" y="14"/>
                  </a:lnTo>
                  <a:lnTo>
                    <a:pt x="275" y="14"/>
                  </a:lnTo>
                  <a:lnTo>
                    <a:pt x="275" y="0"/>
                  </a:lnTo>
                  <a:lnTo>
                    <a:pt x="8" y="0"/>
                  </a:lnTo>
                  <a:lnTo>
                    <a:pt x="16" y="7"/>
                  </a:lnTo>
                  <a:lnTo>
                    <a:pt x="0" y="7"/>
                  </a:lnTo>
                  <a:lnTo>
                    <a:pt x="0" y="14"/>
                  </a:lnTo>
                  <a:lnTo>
                    <a:pt x="8" y="14"/>
                  </a:lnTo>
                  <a:lnTo>
                    <a:pt x="0" y="7"/>
                  </a:lnTo>
                  <a:close/>
                </a:path>
              </a:pathLst>
            </a:custGeom>
            <a:solidFill>
              <a:srgbClr val="1F1A17"/>
            </a:solidFill>
            <a:ln w="9525">
              <a:noFill/>
              <a:round/>
              <a:headEnd/>
              <a:tailEnd/>
            </a:ln>
          </p:spPr>
          <p:txBody>
            <a:bodyPr/>
            <a:lstStyle/>
            <a:p>
              <a:endParaRPr lang="de-DE"/>
            </a:p>
          </p:txBody>
        </p:sp>
        <p:sp>
          <p:nvSpPr>
            <p:cNvPr id="142" name="Freeform 73"/>
            <p:cNvSpPr>
              <a:spLocks/>
            </p:cNvSpPr>
            <p:nvPr/>
          </p:nvSpPr>
          <p:spPr bwMode="auto">
            <a:xfrm>
              <a:off x="3209" y="1303"/>
              <a:ext cx="16" cy="30"/>
            </a:xfrm>
            <a:custGeom>
              <a:avLst/>
              <a:gdLst>
                <a:gd name="T0" fmla="*/ 8 w 16"/>
                <a:gd name="T1" fmla="*/ 0 h 30"/>
                <a:gd name="T2" fmla="*/ 0 w 16"/>
                <a:gd name="T3" fmla="*/ 7 h 30"/>
                <a:gd name="T4" fmla="*/ 0 w 16"/>
                <a:gd name="T5" fmla="*/ 30 h 30"/>
                <a:gd name="T6" fmla="*/ 16 w 16"/>
                <a:gd name="T7" fmla="*/ 30 h 30"/>
                <a:gd name="T8" fmla="*/ 16 w 16"/>
                <a:gd name="T9" fmla="*/ 7 h 30"/>
                <a:gd name="T10" fmla="*/ 8 w 16"/>
                <a:gd name="T11" fmla="*/ 16 h 30"/>
                <a:gd name="T12" fmla="*/ 8 w 16"/>
                <a:gd name="T13" fmla="*/ 0 h 30"/>
                <a:gd name="T14" fmla="*/ 0 w 16"/>
                <a:gd name="T15" fmla="*/ 0 h 30"/>
                <a:gd name="T16" fmla="*/ 0 w 16"/>
                <a:gd name="T17" fmla="*/ 7 h 30"/>
                <a:gd name="T18" fmla="*/ 8 w 1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0"/>
                <a:gd name="T32" fmla="*/ 16 w 1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0">
                  <a:moveTo>
                    <a:pt x="8" y="0"/>
                  </a:moveTo>
                  <a:lnTo>
                    <a:pt x="0" y="7"/>
                  </a:lnTo>
                  <a:lnTo>
                    <a:pt x="0" y="30"/>
                  </a:lnTo>
                  <a:lnTo>
                    <a:pt x="16" y="30"/>
                  </a:lnTo>
                  <a:lnTo>
                    <a:pt x="16" y="7"/>
                  </a:lnTo>
                  <a:lnTo>
                    <a:pt x="8" y="16"/>
                  </a:lnTo>
                  <a:lnTo>
                    <a:pt x="8" y="0"/>
                  </a:lnTo>
                  <a:lnTo>
                    <a:pt x="0" y="0"/>
                  </a:lnTo>
                  <a:lnTo>
                    <a:pt x="0" y="7"/>
                  </a:lnTo>
                  <a:lnTo>
                    <a:pt x="8" y="0"/>
                  </a:lnTo>
                  <a:close/>
                </a:path>
              </a:pathLst>
            </a:custGeom>
            <a:solidFill>
              <a:srgbClr val="1F1A17"/>
            </a:solidFill>
            <a:ln w="9525">
              <a:noFill/>
              <a:round/>
              <a:headEnd/>
              <a:tailEnd/>
            </a:ln>
          </p:spPr>
          <p:txBody>
            <a:bodyPr/>
            <a:lstStyle/>
            <a:p>
              <a:endParaRPr lang="de-DE"/>
            </a:p>
          </p:txBody>
        </p:sp>
        <p:sp>
          <p:nvSpPr>
            <p:cNvPr id="143" name="Freeform 74"/>
            <p:cNvSpPr>
              <a:spLocks/>
            </p:cNvSpPr>
            <p:nvPr/>
          </p:nvSpPr>
          <p:spPr bwMode="auto">
            <a:xfrm>
              <a:off x="3213" y="1312"/>
              <a:ext cx="6" cy="21"/>
            </a:xfrm>
            <a:custGeom>
              <a:avLst/>
              <a:gdLst>
                <a:gd name="T0" fmla="*/ 6 w 6"/>
                <a:gd name="T1" fmla="*/ 21 h 21"/>
                <a:gd name="T2" fmla="*/ 0 w 6"/>
                <a:gd name="T3" fmla="*/ 0 h 21"/>
                <a:gd name="T4" fmla="*/ 6 w 6"/>
                <a:gd name="T5" fmla="*/ 0 h 21"/>
                <a:gd name="T6" fmla="*/ 6 w 6"/>
                <a:gd name="T7" fmla="*/ 21 h 21"/>
                <a:gd name="T8" fmla="*/ 0 60000 65536"/>
                <a:gd name="T9" fmla="*/ 0 60000 65536"/>
                <a:gd name="T10" fmla="*/ 0 60000 65536"/>
                <a:gd name="T11" fmla="*/ 0 60000 65536"/>
                <a:gd name="T12" fmla="*/ 0 w 6"/>
                <a:gd name="T13" fmla="*/ 0 h 21"/>
                <a:gd name="T14" fmla="*/ 6 w 6"/>
                <a:gd name="T15" fmla="*/ 21 h 21"/>
              </a:gdLst>
              <a:ahLst/>
              <a:cxnLst>
                <a:cxn ang="T8">
                  <a:pos x="T0" y="T1"/>
                </a:cxn>
                <a:cxn ang="T9">
                  <a:pos x="T2" y="T3"/>
                </a:cxn>
                <a:cxn ang="T10">
                  <a:pos x="T4" y="T5"/>
                </a:cxn>
                <a:cxn ang="T11">
                  <a:pos x="T6" y="T7"/>
                </a:cxn>
              </a:cxnLst>
              <a:rect l="T12" t="T13" r="T14" b="T15"/>
              <a:pathLst>
                <a:path w="6" h="21">
                  <a:moveTo>
                    <a:pt x="6" y="21"/>
                  </a:moveTo>
                  <a:lnTo>
                    <a:pt x="0" y="0"/>
                  </a:lnTo>
                  <a:lnTo>
                    <a:pt x="6" y="0"/>
                  </a:lnTo>
                  <a:lnTo>
                    <a:pt x="6" y="21"/>
                  </a:lnTo>
                  <a:close/>
                </a:path>
              </a:pathLst>
            </a:custGeom>
            <a:solidFill>
              <a:srgbClr val="DF177A"/>
            </a:solidFill>
            <a:ln w="9525">
              <a:noFill/>
              <a:round/>
              <a:headEnd/>
              <a:tailEnd/>
            </a:ln>
          </p:spPr>
          <p:txBody>
            <a:bodyPr/>
            <a:lstStyle/>
            <a:p>
              <a:endParaRPr lang="de-DE"/>
            </a:p>
          </p:txBody>
        </p:sp>
        <p:sp>
          <p:nvSpPr>
            <p:cNvPr id="144" name="Freeform 75"/>
            <p:cNvSpPr>
              <a:spLocks/>
            </p:cNvSpPr>
            <p:nvPr/>
          </p:nvSpPr>
          <p:spPr bwMode="auto">
            <a:xfrm>
              <a:off x="3204" y="1303"/>
              <a:ext cx="22" cy="32"/>
            </a:xfrm>
            <a:custGeom>
              <a:avLst/>
              <a:gdLst>
                <a:gd name="T0" fmla="*/ 9 w 22"/>
                <a:gd name="T1" fmla="*/ 0 h 32"/>
                <a:gd name="T2" fmla="*/ 1 w 22"/>
                <a:gd name="T3" fmla="*/ 9 h 32"/>
                <a:gd name="T4" fmla="*/ 7 w 22"/>
                <a:gd name="T5" fmla="*/ 32 h 32"/>
                <a:gd name="T6" fmla="*/ 22 w 22"/>
                <a:gd name="T7" fmla="*/ 29 h 32"/>
                <a:gd name="T8" fmla="*/ 17 w 22"/>
                <a:gd name="T9" fmla="*/ 7 h 32"/>
                <a:gd name="T10" fmla="*/ 9 w 22"/>
                <a:gd name="T11" fmla="*/ 16 h 32"/>
                <a:gd name="T12" fmla="*/ 9 w 22"/>
                <a:gd name="T13" fmla="*/ 0 h 32"/>
                <a:gd name="T14" fmla="*/ 0 w 22"/>
                <a:gd name="T15" fmla="*/ 0 h 32"/>
                <a:gd name="T16" fmla="*/ 1 w 22"/>
                <a:gd name="T17" fmla="*/ 9 h 32"/>
                <a:gd name="T18" fmla="*/ 9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9" y="0"/>
                  </a:moveTo>
                  <a:lnTo>
                    <a:pt x="1" y="9"/>
                  </a:lnTo>
                  <a:lnTo>
                    <a:pt x="7" y="32"/>
                  </a:lnTo>
                  <a:lnTo>
                    <a:pt x="22" y="29"/>
                  </a:lnTo>
                  <a:lnTo>
                    <a:pt x="17" y="7"/>
                  </a:lnTo>
                  <a:lnTo>
                    <a:pt x="9" y="16"/>
                  </a:lnTo>
                  <a:lnTo>
                    <a:pt x="9" y="0"/>
                  </a:lnTo>
                  <a:lnTo>
                    <a:pt x="0" y="0"/>
                  </a:lnTo>
                  <a:lnTo>
                    <a:pt x="1" y="9"/>
                  </a:lnTo>
                  <a:lnTo>
                    <a:pt x="9" y="0"/>
                  </a:lnTo>
                  <a:close/>
                </a:path>
              </a:pathLst>
            </a:custGeom>
            <a:solidFill>
              <a:srgbClr val="1F1A17"/>
            </a:solidFill>
            <a:ln w="9525">
              <a:noFill/>
              <a:round/>
              <a:headEnd/>
              <a:tailEnd/>
            </a:ln>
          </p:spPr>
          <p:txBody>
            <a:bodyPr/>
            <a:lstStyle/>
            <a:p>
              <a:endParaRPr lang="de-DE"/>
            </a:p>
          </p:txBody>
        </p:sp>
        <p:sp>
          <p:nvSpPr>
            <p:cNvPr id="145" name="Freeform 76"/>
            <p:cNvSpPr>
              <a:spLocks/>
            </p:cNvSpPr>
            <p:nvPr/>
          </p:nvSpPr>
          <p:spPr bwMode="auto">
            <a:xfrm>
              <a:off x="3211" y="1303"/>
              <a:ext cx="15" cy="16"/>
            </a:xfrm>
            <a:custGeom>
              <a:avLst/>
              <a:gdLst>
                <a:gd name="T0" fmla="*/ 15 w 15"/>
                <a:gd name="T1" fmla="*/ 9 h 16"/>
                <a:gd name="T2" fmla="*/ 8 w 15"/>
                <a:gd name="T3" fmla="*/ 0 h 16"/>
                <a:gd name="T4" fmla="*/ 2 w 15"/>
                <a:gd name="T5" fmla="*/ 0 h 16"/>
                <a:gd name="T6" fmla="*/ 2 w 15"/>
                <a:gd name="T7" fmla="*/ 16 h 16"/>
                <a:gd name="T8" fmla="*/ 8 w 15"/>
                <a:gd name="T9" fmla="*/ 16 h 16"/>
                <a:gd name="T10" fmla="*/ 0 w 15"/>
                <a:gd name="T11" fmla="*/ 9 h 16"/>
                <a:gd name="T12" fmla="*/ 15 w 15"/>
                <a:gd name="T13" fmla="*/ 9 h 16"/>
                <a:gd name="T14" fmla="*/ 15 w 15"/>
                <a:gd name="T15" fmla="*/ 0 h 16"/>
                <a:gd name="T16" fmla="*/ 8 w 15"/>
                <a:gd name="T17" fmla="*/ 0 h 16"/>
                <a:gd name="T18" fmla="*/ 15 w 15"/>
                <a:gd name="T19" fmla="*/ 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15" y="9"/>
                  </a:moveTo>
                  <a:lnTo>
                    <a:pt x="8" y="0"/>
                  </a:lnTo>
                  <a:lnTo>
                    <a:pt x="2" y="0"/>
                  </a:lnTo>
                  <a:lnTo>
                    <a:pt x="2" y="16"/>
                  </a:lnTo>
                  <a:lnTo>
                    <a:pt x="8" y="16"/>
                  </a:lnTo>
                  <a:lnTo>
                    <a:pt x="0" y="9"/>
                  </a:lnTo>
                  <a:lnTo>
                    <a:pt x="15" y="9"/>
                  </a:lnTo>
                  <a:lnTo>
                    <a:pt x="15" y="0"/>
                  </a:lnTo>
                  <a:lnTo>
                    <a:pt x="8" y="0"/>
                  </a:lnTo>
                  <a:lnTo>
                    <a:pt x="15" y="9"/>
                  </a:lnTo>
                  <a:close/>
                </a:path>
              </a:pathLst>
            </a:custGeom>
            <a:solidFill>
              <a:srgbClr val="1F1A17"/>
            </a:solidFill>
            <a:ln w="9525">
              <a:noFill/>
              <a:round/>
              <a:headEnd/>
              <a:tailEnd/>
            </a:ln>
          </p:spPr>
          <p:txBody>
            <a:bodyPr/>
            <a:lstStyle/>
            <a:p>
              <a:endParaRPr lang="de-DE"/>
            </a:p>
          </p:txBody>
        </p:sp>
        <p:sp>
          <p:nvSpPr>
            <p:cNvPr id="146" name="Freeform 77"/>
            <p:cNvSpPr>
              <a:spLocks/>
            </p:cNvSpPr>
            <p:nvPr/>
          </p:nvSpPr>
          <p:spPr bwMode="auto">
            <a:xfrm>
              <a:off x="3211" y="1312"/>
              <a:ext cx="15" cy="23"/>
            </a:xfrm>
            <a:custGeom>
              <a:avLst/>
              <a:gdLst>
                <a:gd name="T0" fmla="*/ 0 w 15"/>
                <a:gd name="T1" fmla="*/ 23 h 23"/>
                <a:gd name="T2" fmla="*/ 15 w 15"/>
                <a:gd name="T3" fmla="*/ 21 h 23"/>
                <a:gd name="T4" fmla="*/ 15 w 15"/>
                <a:gd name="T5" fmla="*/ 0 h 23"/>
                <a:gd name="T6" fmla="*/ 0 w 15"/>
                <a:gd name="T7" fmla="*/ 0 h 23"/>
                <a:gd name="T8" fmla="*/ 0 w 15"/>
                <a:gd name="T9" fmla="*/ 21 h 23"/>
                <a:gd name="T10" fmla="*/ 15 w 15"/>
                <a:gd name="T11" fmla="*/ 20 h 23"/>
                <a:gd name="T12" fmla="*/ 0 w 15"/>
                <a:gd name="T13" fmla="*/ 23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15" y="21"/>
                  </a:lnTo>
                  <a:lnTo>
                    <a:pt x="15" y="0"/>
                  </a:lnTo>
                  <a:lnTo>
                    <a:pt x="0" y="0"/>
                  </a:lnTo>
                  <a:lnTo>
                    <a:pt x="0" y="21"/>
                  </a:lnTo>
                  <a:lnTo>
                    <a:pt x="15" y="20"/>
                  </a:lnTo>
                  <a:lnTo>
                    <a:pt x="0" y="23"/>
                  </a:lnTo>
                  <a:close/>
                </a:path>
              </a:pathLst>
            </a:custGeom>
            <a:solidFill>
              <a:srgbClr val="1F1A17"/>
            </a:solidFill>
            <a:ln w="9525">
              <a:noFill/>
              <a:round/>
              <a:headEnd/>
              <a:tailEnd/>
            </a:ln>
          </p:spPr>
          <p:txBody>
            <a:bodyPr/>
            <a:lstStyle/>
            <a:p>
              <a:endParaRPr lang="de-DE"/>
            </a:p>
          </p:txBody>
        </p:sp>
        <p:sp>
          <p:nvSpPr>
            <p:cNvPr id="147" name="Freeform 78"/>
            <p:cNvSpPr>
              <a:spLocks/>
            </p:cNvSpPr>
            <p:nvPr/>
          </p:nvSpPr>
          <p:spPr bwMode="auto">
            <a:xfrm>
              <a:off x="3484" y="1312"/>
              <a:ext cx="5" cy="21"/>
            </a:xfrm>
            <a:custGeom>
              <a:avLst/>
              <a:gdLst>
                <a:gd name="T0" fmla="*/ 0 w 5"/>
                <a:gd name="T1" fmla="*/ 21 h 21"/>
                <a:gd name="T2" fmla="*/ 5 w 5"/>
                <a:gd name="T3" fmla="*/ 0 h 21"/>
                <a:gd name="T4" fmla="*/ 0 w 5"/>
                <a:gd name="T5" fmla="*/ 0 h 21"/>
                <a:gd name="T6" fmla="*/ 0 w 5"/>
                <a:gd name="T7" fmla="*/ 21 h 21"/>
                <a:gd name="T8" fmla="*/ 0 60000 65536"/>
                <a:gd name="T9" fmla="*/ 0 60000 65536"/>
                <a:gd name="T10" fmla="*/ 0 60000 65536"/>
                <a:gd name="T11" fmla="*/ 0 60000 65536"/>
                <a:gd name="T12" fmla="*/ 0 w 5"/>
                <a:gd name="T13" fmla="*/ 0 h 21"/>
                <a:gd name="T14" fmla="*/ 5 w 5"/>
                <a:gd name="T15" fmla="*/ 21 h 21"/>
              </a:gdLst>
              <a:ahLst/>
              <a:cxnLst>
                <a:cxn ang="T8">
                  <a:pos x="T0" y="T1"/>
                </a:cxn>
                <a:cxn ang="T9">
                  <a:pos x="T2" y="T3"/>
                </a:cxn>
                <a:cxn ang="T10">
                  <a:pos x="T4" y="T5"/>
                </a:cxn>
                <a:cxn ang="T11">
                  <a:pos x="T6" y="T7"/>
                </a:cxn>
              </a:cxnLst>
              <a:rect l="T12" t="T13" r="T14" b="T15"/>
              <a:pathLst>
                <a:path w="5" h="21">
                  <a:moveTo>
                    <a:pt x="0" y="21"/>
                  </a:moveTo>
                  <a:lnTo>
                    <a:pt x="5" y="0"/>
                  </a:lnTo>
                  <a:lnTo>
                    <a:pt x="0" y="0"/>
                  </a:lnTo>
                  <a:lnTo>
                    <a:pt x="0" y="21"/>
                  </a:lnTo>
                  <a:close/>
                </a:path>
              </a:pathLst>
            </a:custGeom>
            <a:solidFill>
              <a:srgbClr val="DF177A"/>
            </a:solidFill>
            <a:ln w="9525">
              <a:noFill/>
              <a:round/>
              <a:headEnd/>
              <a:tailEnd/>
            </a:ln>
          </p:spPr>
          <p:txBody>
            <a:bodyPr/>
            <a:lstStyle/>
            <a:p>
              <a:endParaRPr lang="de-DE"/>
            </a:p>
          </p:txBody>
        </p:sp>
        <p:sp>
          <p:nvSpPr>
            <p:cNvPr id="148" name="Freeform 79"/>
            <p:cNvSpPr>
              <a:spLocks/>
            </p:cNvSpPr>
            <p:nvPr/>
          </p:nvSpPr>
          <p:spPr bwMode="auto">
            <a:xfrm>
              <a:off x="3476" y="1303"/>
              <a:ext cx="23" cy="32"/>
            </a:xfrm>
            <a:custGeom>
              <a:avLst/>
              <a:gdLst>
                <a:gd name="T0" fmla="*/ 13 w 23"/>
                <a:gd name="T1" fmla="*/ 16 h 32"/>
                <a:gd name="T2" fmla="*/ 6 w 23"/>
                <a:gd name="T3" fmla="*/ 7 h 32"/>
                <a:gd name="T4" fmla="*/ 0 w 23"/>
                <a:gd name="T5" fmla="*/ 29 h 32"/>
                <a:gd name="T6" fmla="*/ 15 w 23"/>
                <a:gd name="T7" fmla="*/ 32 h 32"/>
                <a:gd name="T8" fmla="*/ 21 w 23"/>
                <a:gd name="T9" fmla="*/ 9 h 32"/>
                <a:gd name="T10" fmla="*/ 13 w 23"/>
                <a:gd name="T11" fmla="*/ 0 h 32"/>
                <a:gd name="T12" fmla="*/ 21 w 23"/>
                <a:gd name="T13" fmla="*/ 9 h 32"/>
                <a:gd name="T14" fmla="*/ 23 w 23"/>
                <a:gd name="T15" fmla="*/ 0 h 32"/>
                <a:gd name="T16" fmla="*/ 13 w 23"/>
                <a:gd name="T17" fmla="*/ 0 h 32"/>
                <a:gd name="T18" fmla="*/ 13 w 23"/>
                <a:gd name="T19" fmla="*/ 16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2"/>
                <a:gd name="T32" fmla="*/ 23 w 2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2">
                  <a:moveTo>
                    <a:pt x="13" y="16"/>
                  </a:moveTo>
                  <a:lnTo>
                    <a:pt x="6" y="7"/>
                  </a:lnTo>
                  <a:lnTo>
                    <a:pt x="0" y="29"/>
                  </a:lnTo>
                  <a:lnTo>
                    <a:pt x="15" y="32"/>
                  </a:lnTo>
                  <a:lnTo>
                    <a:pt x="21" y="9"/>
                  </a:lnTo>
                  <a:lnTo>
                    <a:pt x="13" y="0"/>
                  </a:lnTo>
                  <a:lnTo>
                    <a:pt x="21" y="9"/>
                  </a:lnTo>
                  <a:lnTo>
                    <a:pt x="23" y="0"/>
                  </a:lnTo>
                  <a:lnTo>
                    <a:pt x="13" y="0"/>
                  </a:lnTo>
                  <a:lnTo>
                    <a:pt x="13" y="16"/>
                  </a:lnTo>
                  <a:close/>
                </a:path>
              </a:pathLst>
            </a:custGeom>
            <a:solidFill>
              <a:srgbClr val="1F1A17"/>
            </a:solidFill>
            <a:ln w="9525">
              <a:noFill/>
              <a:round/>
              <a:headEnd/>
              <a:tailEnd/>
            </a:ln>
          </p:spPr>
          <p:txBody>
            <a:bodyPr/>
            <a:lstStyle/>
            <a:p>
              <a:endParaRPr lang="de-DE"/>
            </a:p>
          </p:txBody>
        </p:sp>
        <p:sp>
          <p:nvSpPr>
            <p:cNvPr id="149" name="Freeform 80"/>
            <p:cNvSpPr>
              <a:spLocks/>
            </p:cNvSpPr>
            <p:nvPr/>
          </p:nvSpPr>
          <p:spPr bwMode="auto">
            <a:xfrm>
              <a:off x="3476" y="1303"/>
              <a:ext cx="15" cy="16"/>
            </a:xfrm>
            <a:custGeom>
              <a:avLst/>
              <a:gdLst>
                <a:gd name="T0" fmla="*/ 15 w 15"/>
                <a:gd name="T1" fmla="*/ 9 h 16"/>
                <a:gd name="T2" fmla="*/ 8 w 15"/>
                <a:gd name="T3" fmla="*/ 16 h 16"/>
                <a:gd name="T4" fmla="*/ 13 w 15"/>
                <a:gd name="T5" fmla="*/ 16 h 16"/>
                <a:gd name="T6" fmla="*/ 13 w 15"/>
                <a:gd name="T7" fmla="*/ 0 h 16"/>
                <a:gd name="T8" fmla="*/ 8 w 15"/>
                <a:gd name="T9" fmla="*/ 0 h 16"/>
                <a:gd name="T10" fmla="*/ 0 w 15"/>
                <a:gd name="T11" fmla="*/ 9 h 16"/>
                <a:gd name="T12" fmla="*/ 8 w 15"/>
                <a:gd name="T13" fmla="*/ 0 h 16"/>
                <a:gd name="T14" fmla="*/ 0 w 15"/>
                <a:gd name="T15" fmla="*/ 0 h 16"/>
                <a:gd name="T16" fmla="*/ 0 w 15"/>
                <a:gd name="T17" fmla="*/ 9 h 16"/>
                <a:gd name="T18" fmla="*/ 15 w 15"/>
                <a:gd name="T19" fmla="*/ 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15" y="9"/>
                  </a:moveTo>
                  <a:lnTo>
                    <a:pt x="8" y="16"/>
                  </a:lnTo>
                  <a:lnTo>
                    <a:pt x="13" y="16"/>
                  </a:lnTo>
                  <a:lnTo>
                    <a:pt x="13" y="0"/>
                  </a:lnTo>
                  <a:lnTo>
                    <a:pt x="8" y="0"/>
                  </a:lnTo>
                  <a:lnTo>
                    <a:pt x="0" y="9"/>
                  </a:lnTo>
                  <a:lnTo>
                    <a:pt x="8" y="0"/>
                  </a:lnTo>
                  <a:lnTo>
                    <a:pt x="0" y="0"/>
                  </a:lnTo>
                  <a:lnTo>
                    <a:pt x="0" y="9"/>
                  </a:lnTo>
                  <a:lnTo>
                    <a:pt x="15" y="9"/>
                  </a:lnTo>
                  <a:close/>
                </a:path>
              </a:pathLst>
            </a:custGeom>
            <a:solidFill>
              <a:srgbClr val="1F1A17"/>
            </a:solidFill>
            <a:ln w="9525">
              <a:noFill/>
              <a:round/>
              <a:headEnd/>
              <a:tailEnd/>
            </a:ln>
          </p:spPr>
          <p:txBody>
            <a:bodyPr/>
            <a:lstStyle/>
            <a:p>
              <a:endParaRPr lang="de-DE"/>
            </a:p>
          </p:txBody>
        </p:sp>
        <p:sp>
          <p:nvSpPr>
            <p:cNvPr id="150" name="Freeform 81"/>
            <p:cNvSpPr>
              <a:spLocks/>
            </p:cNvSpPr>
            <p:nvPr/>
          </p:nvSpPr>
          <p:spPr bwMode="auto">
            <a:xfrm>
              <a:off x="3476" y="1312"/>
              <a:ext cx="15" cy="23"/>
            </a:xfrm>
            <a:custGeom>
              <a:avLst/>
              <a:gdLst>
                <a:gd name="T0" fmla="*/ 0 w 15"/>
                <a:gd name="T1" fmla="*/ 20 h 23"/>
                <a:gd name="T2" fmla="*/ 15 w 15"/>
                <a:gd name="T3" fmla="*/ 21 h 23"/>
                <a:gd name="T4" fmla="*/ 15 w 15"/>
                <a:gd name="T5" fmla="*/ 0 h 23"/>
                <a:gd name="T6" fmla="*/ 0 w 15"/>
                <a:gd name="T7" fmla="*/ 0 h 23"/>
                <a:gd name="T8" fmla="*/ 0 w 15"/>
                <a:gd name="T9" fmla="*/ 21 h 23"/>
                <a:gd name="T10" fmla="*/ 15 w 15"/>
                <a:gd name="T11" fmla="*/ 23 h 23"/>
                <a:gd name="T12" fmla="*/ 0 w 15"/>
                <a:gd name="T13" fmla="*/ 20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0"/>
                  </a:moveTo>
                  <a:lnTo>
                    <a:pt x="15" y="21"/>
                  </a:lnTo>
                  <a:lnTo>
                    <a:pt x="15" y="0"/>
                  </a:lnTo>
                  <a:lnTo>
                    <a:pt x="0" y="0"/>
                  </a:lnTo>
                  <a:lnTo>
                    <a:pt x="0" y="21"/>
                  </a:lnTo>
                  <a:lnTo>
                    <a:pt x="15" y="23"/>
                  </a:lnTo>
                  <a:lnTo>
                    <a:pt x="0" y="20"/>
                  </a:lnTo>
                  <a:close/>
                </a:path>
              </a:pathLst>
            </a:custGeom>
            <a:solidFill>
              <a:srgbClr val="1F1A17"/>
            </a:solidFill>
            <a:ln w="9525">
              <a:noFill/>
              <a:round/>
              <a:headEnd/>
              <a:tailEnd/>
            </a:ln>
          </p:spPr>
          <p:txBody>
            <a:bodyPr/>
            <a:lstStyle/>
            <a:p>
              <a:endParaRPr lang="de-DE"/>
            </a:p>
          </p:txBody>
        </p:sp>
        <p:sp>
          <p:nvSpPr>
            <p:cNvPr id="151" name="Freeform 82"/>
            <p:cNvSpPr>
              <a:spLocks/>
            </p:cNvSpPr>
            <p:nvPr/>
          </p:nvSpPr>
          <p:spPr bwMode="auto">
            <a:xfrm>
              <a:off x="3211" y="1303"/>
              <a:ext cx="278" cy="14"/>
            </a:xfrm>
            <a:custGeom>
              <a:avLst/>
              <a:gdLst>
                <a:gd name="T0" fmla="*/ 0 w 278"/>
                <a:gd name="T1" fmla="*/ 7 h 14"/>
                <a:gd name="T2" fmla="*/ 0 w 278"/>
                <a:gd name="T3" fmla="*/ 14 h 14"/>
                <a:gd name="T4" fmla="*/ 278 w 278"/>
                <a:gd name="T5" fmla="*/ 14 h 14"/>
                <a:gd name="T6" fmla="*/ 278 w 278"/>
                <a:gd name="T7" fmla="*/ 0 h 14"/>
                <a:gd name="T8" fmla="*/ 0 w 278"/>
                <a:gd name="T9" fmla="*/ 0 h 14"/>
                <a:gd name="T10" fmla="*/ 0 w 278"/>
                <a:gd name="T11" fmla="*/ 7 h 14"/>
                <a:gd name="T12" fmla="*/ 0 60000 65536"/>
                <a:gd name="T13" fmla="*/ 0 60000 65536"/>
                <a:gd name="T14" fmla="*/ 0 60000 65536"/>
                <a:gd name="T15" fmla="*/ 0 60000 65536"/>
                <a:gd name="T16" fmla="*/ 0 60000 65536"/>
                <a:gd name="T17" fmla="*/ 0 60000 65536"/>
                <a:gd name="T18" fmla="*/ 0 w 278"/>
                <a:gd name="T19" fmla="*/ 0 h 14"/>
                <a:gd name="T20" fmla="*/ 278 w 27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78" h="14">
                  <a:moveTo>
                    <a:pt x="0" y="7"/>
                  </a:moveTo>
                  <a:lnTo>
                    <a:pt x="0" y="14"/>
                  </a:lnTo>
                  <a:lnTo>
                    <a:pt x="278" y="14"/>
                  </a:lnTo>
                  <a:lnTo>
                    <a:pt x="278" y="0"/>
                  </a:lnTo>
                  <a:lnTo>
                    <a:pt x="0" y="0"/>
                  </a:lnTo>
                  <a:lnTo>
                    <a:pt x="0" y="7"/>
                  </a:lnTo>
                  <a:close/>
                </a:path>
              </a:pathLst>
            </a:custGeom>
            <a:solidFill>
              <a:srgbClr val="1F1A17"/>
            </a:solidFill>
            <a:ln w="9525">
              <a:noFill/>
              <a:round/>
              <a:headEnd/>
              <a:tailEnd/>
            </a:ln>
          </p:spPr>
          <p:txBody>
            <a:bodyPr/>
            <a:lstStyle/>
            <a:p>
              <a:endParaRPr lang="de-DE"/>
            </a:p>
          </p:txBody>
        </p:sp>
        <p:sp>
          <p:nvSpPr>
            <p:cNvPr id="152" name="Freeform 83"/>
            <p:cNvSpPr>
              <a:spLocks/>
            </p:cNvSpPr>
            <p:nvPr/>
          </p:nvSpPr>
          <p:spPr bwMode="auto">
            <a:xfrm>
              <a:off x="3205" y="1309"/>
              <a:ext cx="21" cy="24"/>
            </a:xfrm>
            <a:custGeom>
              <a:avLst/>
              <a:gdLst>
                <a:gd name="T0" fmla="*/ 14 w 21"/>
                <a:gd name="T1" fmla="*/ 23 h 24"/>
                <a:gd name="T2" fmla="*/ 21 w 21"/>
                <a:gd name="T3" fmla="*/ 21 h 24"/>
                <a:gd name="T4" fmla="*/ 16 w 21"/>
                <a:gd name="T5" fmla="*/ 0 h 24"/>
                <a:gd name="T6" fmla="*/ 0 w 21"/>
                <a:gd name="T7" fmla="*/ 3 h 24"/>
                <a:gd name="T8" fmla="*/ 6 w 21"/>
                <a:gd name="T9" fmla="*/ 24 h 24"/>
                <a:gd name="T10" fmla="*/ 14 w 21"/>
                <a:gd name="T11" fmla="*/ 23 h 24"/>
                <a:gd name="T12" fmla="*/ 0 60000 65536"/>
                <a:gd name="T13" fmla="*/ 0 60000 65536"/>
                <a:gd name="T14" fmla="*/ 0 60000 65536"/>
                <a:gd name="T15" fmla="*/ 0 60000 65536"/>
                <a:gd name="T16" fmla="*/ 0 60000 65536"/>
                <a:gd name="T17" fmla="*/ 0 60000 65536"/>
                <a:gd name="T18" fmla="*/ 0 w 21"/>
                <a:gd name="T19" fmla="*/ 0 h 24"/>
                <a:gd name="T20" fmla="*/ 21 w 2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1" h="24">
                  <a:moveTo>
                    <a:pt x="14" y="23"/>
                  </a:moveTo>
                  <a:lnTo>
                    <a:pt x="21" y="21"/>
                  </a:lnTo>
                  <a:lnTo>
                    <a:pt x="16" y="0"/>
                  </a:lnTo>
                  <a:lnTo>
                    <a:pt x="0" y="3"/>
                  </a:lnTo>
                  <a:lnTo>
                    <a:pt x="6" y="24"/>
                  </a:lnTo>
                  <a:lnTo>
                    <a:pt x="14" y="23"/>
                  </a:lnTo>
                  <a:close/>
                </a:path>
              </a:pathLst>
            </a:custGeom>
            <a:solidFill>
              <a:srgbClr val="1F1A17"/>
            </a:solidFill>
            <a:ln w="9525">
              <a:noFill/>
              <a:round/>
              <a:headEnd/>
              <a:tailEnd/>
            </a:ln>
          </p:spPr>
          <p:txBody>
            <a:bodyPr/>
            <a:lstStyle/>
            <a:p>
              <a:endParaRPr lang="de-DE"/>
            </a:p>
          </p:txBody>
        </p:sp>
        <p:sp>
          <p:nvSpPr>
            <p:cNvPr id="153" name="Freeform 84"/>
            <p:cNvSpPr>
              <a:spLocks/>
            </p:cNvSpPr>
            <p:nvPr/>
          </p:nvSpPr>
          <p:spPr bwMode="auto">
            <a:xfrm>
              <a:off x="3219" y="1326"/>
              <a:ext cx="274" cy="14"/>
            </a:xfrm>
            <a:custGeom>
              <a:avLst/>
              <a:gdLst>
                <a:gd name="T0" fmla="*/ 257 w 274"/>
                <a:gd name="T1" fmla="*/ 6 h 14"/>
                <a:gd name="T2" fmla="*/ 265 w 274"/>
                <a:gd name="T3" fmla="*/ 0 h 14"/>
                <a:gd name="T4" fmla="*/ 0 w 274"/>
                <a:gd name="T5" fmla="*/ 0 h 14"/>
                <a:gd name="T6" fmla="*/ 0 w 274"/>
                <a:gd name="T7" fmla="*/ 14 h 14"/>
                <a:gd name="T8" fmla="*/ 265 w 274"/>
                <a:gd name="T9" fmla="*/ 14 h 14"/>
                <a:gd name="T10" fmla="*/ 274 w 274"/>
                <a:gd name="T11" fmla="*/ 9 h 14"/>
                <a:gd name="T12" fmla="*/ 265 w 274"/>
                <a:gd name="T13" fmla="*/ 14 h 14"/>
                <a:gd name="T14" fmla="*/ 272 w 274"/>
                <a:gd name="T15" fmla="*/ 14 h 14"/>
                <a:gd name="T16" fmla="*/ 274 w 274"/>
                <a:gd name="T17" fmla="*/ 9 h 14"/>
                <a:gd name="T18" fmla="*/ 257 w 274"/>
                <a:gd name="T19" fmla="*/ 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14"/>
                <a:gd name="T32" fmla="*/ 274 w 27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14">
                  <a:moveTo>
                    <a:pt x="257" y="6"/>
                  </a:moveTo>
                  <a:lnTo>
                    <a:pt x="265" y="0"/>
                  </a:lnTo>
                  <a:lnTo>
                    <a:pt x="0" y="0"/>
                  </a:lnTo>
                  <a:lnTo>
                    <a:pt x="0" y="14"/>
                  </a:lnTo>
                  <a:lnTo>
                    <a:pt x="265" y="14"/>
                  </a:lnTo>
                  <a:lnTo>
                    <a:pt x="274" y="9"/>
                  </a:lnTo>
                  <a:lnTo>
                    <a:pt x="265" y="14"/>
                  </a:lnTo>
                  <a:lnTo>
                    <a:pt x="272" y="14"/>
                  </a:lnTo>
                  <a:lnTo>
                    <a:pt x="274" y="9"/>
                  </a:lnTo>
                  <a:lnTo>
                    <a:pt x="257" y="6"/>
                  </a:lnTo>
                  <a:close/>
                </a:path>
              </a:pathLst>
            </a:custGeom>
            <a:solidFill>
              <a:srgbClr val="1F1A17"/>
            </a:solidFill>
            <a:ln w="9525">
              <a:noFill/>
              <a:round/>
              <a:headEnd/>
              <a:tailEnd/>
            </a:ln>
          </p:spPr>
          <p:txBody>
            <a:bodyPr/>
            <a:lstStyle/>
            <a:p>
              <a:endParaRPr lang="de-DE"/>
            </a:p>
          </p:txBody>
        </p:sp>
        <p:sp>
          <p:nvSpPr>
            <p:cNvPr id="154" name="Freeform 85"/>
            <p:cNvSpPr>
              <a:spLocks/>
            </p:cNvSpPr>
            <p:nvPr/>
          </p:nvSpPr>
          <p:spPr bwMode="auto">
            <a:xfrm>
              <a:off x="3476" y="1309"/>
              <a:ext cx="21" cy="26"/>
            </a:xfrm>
            <a:custGeom>
              <a:avLst/>
              <a:gdLst>
                <a:gd name="T0" fmla="*/ 13 w 21"/>
                <a:gd name="T1" fmla="*/ 1 h 26"/>
                <a:gd name="T2" fmla="*/ 6 w 21"/>
                <a:gd name="T3" fmla="*/ 0 h 26"/>
                <a:gd name="T4" fmla="*/ 0 w 21"/>
                <a:gd name="T5" fmla="*/ 23 h 26"/>
                <a:gd name="T6" fmla="*/ 17 w 21"/>
                <a:gd name="T7" fmla="*/ 26 h 26"/>
                <a:gd name="T8" fmla="*/ 21 w 21"/>
                <a:gd name="T9" fmla="*/ 3 h 26"/>
                <a:gd name="T10" fmla="*/ 13 w 21"/>
                <a:gd name="T11" fmla="*/ 1 h 26"/>
                <a:gd name="T12" fmla="*/ 0 60000 65536"/>
                <a:gd name="T13" fmla="*/ 0 60000 65536"/>
                <a:gd name="T14" fmla="*/ 0 60000 65536"/>
                <a:gd name="T15" fmla="*/ 0 60000 65536"/>
                <a:gd name="T16" fmla="*/ 0 60000 65536"/>
                <a:gd name="T17" fmla="*/ 0 60000 65536"/>
                <a:gd name="T18" fmla="*/ 0 w 21"/>
                <a:gd name="T19" fmla="*/ 0 h 26"/>
                <a:gd name="T20" fmla="*/ 21 w 2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1" h="26">
                  <a:moveTo>
                    <a:pt x="13" y="1"/>
                  </a:moveTo>
                  <a:lnTo>
                    <a:pt x="6" y="0"/>
                  </a:lnTo>
                  <a:lnTo>
                    <a:pt x="0" y="23"/>
                  </a:lnTo>
                  <a:lnTo>
                    <a:pt x="17" y="26"/>
                  </a:lnTo>
                  <a:lnTo>
                    <a:pt x="21" y="3"/>
                  </a:lnTo>
                  <a:lnTo>
                    <a:pt x="13" y="1"/>
                  </a:lnTo>
                  <a:close/>
                </a:path>
              </a:pathLst>
            </a:custGeom>
            <a:solidFill>
              <a:srgbClr val="1F1A17"/>
            </a:solidFill>
            <a:ln w="9525">
              <a:noFill/>
              <a:round/>
              <a:headEnd/>
              <a:tailEnd/>
            </a:ln>
          </p:spPr>
          <p:txBody>
            <a:bodyPr/>
            <a:lstStyle/>
            <a:p>
              <a:endParaRPr lang="de-DE"/>
            </a:p>
          </p:txBody>
        </p:sp>
        <p:sp>
          <p:nvSpPr>
            <p:cNvPr id="155" name="Rectangle 86"/>
            <p:cNvSpPr>
              <a:spLocks noChangeArrowheads="1"/>
            </p:cNvSpPr>
            <p:nvPr/>
          </p:nvSpPr>
          <p:spPr bwMode="auto">
            <a:xfrm>
              <a:off x="3200" y="1235"/>
              <a:ext cx="301" cy="23"/>
            </a:xfrm>
            <a:prstGeom prst="rect">
              <a:avLst/>
            </a:prstGeom>
            <a:solidFill>
              <a:srgbClr val="DF177A"/>
            </a:solidFill>
            <a:ln w="9525">
              <a:noFill/>
              <a:miter lim="800000"/>
              <a:headEnd/>
              <a:tailEnd/>
            </a:ln>
          </p:spPr>
          <p:txBody>
            <a:bodyPr/>
            <a:lstStyle/>
            <a:p>
              <a:endParaRPr lang="de-DE"/>
            </a:p>
          </p:txBody>
        </p:sp>
        <p:sp>
          <p:nvSpPr>
            <p:cNvPr id="156" name="Freeform 87"/>
            <p:cNvSpPr>
              <a:spLocks/>
            </p:cNvSpPr>
            <p:nvPr/>
          </p:nvSpPr>
          <p:spPr bwMode="auto">
            <a:xfrm>
              <a:off x="3200" y="1228"/>
              <a:ext cx="308" cy="14"/>
            </a:xfrm>
            <a:custGeom>
              <a:avLst/>
              <a:gdLst>
                <a:gd name="T0" fmla="*/ 308 w 308"/>
                <a:gd name="T1" fmla="*/ 7 h 14"/>
                <a:gd name="T2" fmla="*/ 301 w 308"/>
                <a:gd name="T3" fmla="*/ 0 h 14"/>
                <a:gd name="T4" fmla="*/ 0 w 308"/>
                <a:gd name="T5" fmla="*/ 0 h 14"/>
                <a:gd name="T6" fmla="*/ 0 w 308"/>
                <a:gd name="T7" fmla="*/ 14 h 14"/>
                <a:gd name="T8" fmla="*/ 301 w 308"/>
                <a:gd name="T9" fmla="*/ 14 h 14"/>
                <a:gd name="T10" fmla="*/ 293 w 308"/>
                <a:gd name="T11" fmla="*/ 7 h 14"/>
                <a:gd name="T12" fmla="*/ 308 w 308"/>
                <a:gd name="T13" fmla="*/ 7 h 14"/>
                <a:gd name="T14" fmla="*/ 308 w 308"/>
                <a:gd name="T15" fmla="*/ 0 h 14"/>
                <a:gd name="T16" fmla="*/ 301 w 308"/>
                <a:gd name="T17" fmla="*/ 0 h 14"/>
                <a:gd name="T18" fmla="*/ 308 w 308"/>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
                <a:gd name="T31" fmla="*/ 0 h 14"/>
                <a:gd name="T32" fmla="*/ 308 w 30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 h="14">
                  <a:moveTo>
                    <a:pt x="308" y="7"/>
                  </a:moveTo>
                  <a:lnTo>
                    <a:pt x="301" y="0"/>
                  </a:lnTo>
                  <a:lnTo>
                    <a:pt x="0" y="0"/>
                  </a:lnTo>
                  <a:lnTo>
                    <a:pt x="0" y="14"/>
                  </a:lnTo>
                  <a:lnTo>
                    <a:pt x="301" y="14"/>
                  </a:lnTo>
                  <a:lnTo>
                    <a:pt x="293" y="7"/>
                  </a:lnTo>
                  <a:lnTo>
                    <a:pt x="308" y="7"/>
                  </a:lnTo>
                  <a:lnTo>
                    <a:pt x="308" y="0"/>
                  </a:lnTo>
                  <a:lnTo>
                    <a:pt x="301" y="0"/>
                  </a:lnTo>
                  <a:lnTo>
                    <a:pt x="308" y="7"/>
                  </a:lnTo>
                  <a:close/>
                </a:path>
              </a:pathLst>
            </a:custGeom>
            <a:solidFill>
              <a:srgbClr val="1F1A17"/>
            </a:solidFill>
            <a:ln w="9525">
              <a:noFill/>
              <a:round/>
              <a:headEnd/>
              <a:tailEnd/>
            </a:ln>
          </p:spPr>
          <p:txBody>
            <a:bodyPr/>
            <a:lstStyle/>
            <a:p>
              <a:endParaRPr lang="de-DE"/>
            </a:p>
          </p:txBody>
        </p:sp>
        <p:sp>
          <p:nvSpPr>
            <p:cNvPr id="157" name="Freeform 88"/>
            <p:cNvSpPr>
              <a:spLocks/>
            </p:cNvSpPr>
            <p:nvPr/>
          </p:nvSpPr>
          <p:spPr bwMode="auto">
            <a:xfrm>
              <a:off x="3493" y="1235"/>
              <a:ext cx="15" cy="30"/>
            </a:xfrm>
            <a:custGeom>
              <a:avLst/>
              <a:gdLst>
                <a:gd name="T0" fmla="*/ 8 w 15"/>
                <a:gd name="T1" fmla="*/ 30 h 30"/>
                <a:gd name="T2" fmla="*/ 15 w 15"/>
                <a:gd name="T3" fmla="*/ 23 h 30"/>
                <a:gd name="T4" fmla="*/ 15 w 15"/>
                <a:gd name="T5" fmla="*/ 0 h 30"/>
                <a:gd name="T6" fmla="*/ 0 w 15"/>
                <a:gd name="T7" fmla="*/ 0 h 30"/>
                <a:gd name="T8" fmla="*/ 0 w 15"/>
                <a:gd name="T9" fmla="*/ 23 h 30"/>
                <a:gd name="T10" fmla="*/ 8 w 15"/>
                <a:gd name="T11" fmla="*/ 16 h 30"/>
                <a:gd name="T12" fmla="*/ 8 w 15"/>
                <a:gd name="T13" fmla="*/ 30 h 30"/>
                <a:gd name="T14" fmla="*/ 15 w 15"/>
                <a:gd name="T15" fmla="*/ 30 h 30"/>
                <a:gd name="T16" fmla="*/ 15 w 15"/>
                <a:gd name="T17" fmla="*/ 23 h 30"/>
                <a:gd name="T18" fmla="*/ 8 w 1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30"/>
                  </a:moveTo>
                  <a:lnTo>
                    <a:pt x="15" y="23"/>
                  </a:lnTo>
                  <a:lnTo>
                    <a:pt x="15" y="0"/>
                  </a:lnTo>
                  <a:lnTo>
                    <a:pt x="0" y="0"/>
                  </a:lnTo>
                  <a:lnTo>
                    <a:pt x="0" y="23"/>
                  </a:lnTo>
                  <a:lnTo>
                    <a:pt x="8" y="16"/>
                  </a:lnTo>
                  <a:lnTo>
                    <a:pt x="8" y="30"/>
                  </a:lnTo>
                  <a:lnTo>
                    <a:pt x="15" y="30"/>
                  </a:lnTo>
                  <a:lnTo>
                    <a:pt x="15" y="23"/>
                  </a:lnTo>
                  <a:lnTo>
                    <a:pt x="8" y="30"/>
                  </a:lnTo>
                  <a:close/>
                </a:path>
              </a:pathLst>
            </a:custGeom>
            <a:solidFill>
              <a:srgbClr val="1F1A17"/>
            </a:solidFill>
            <a:ln w="9525">
              <a:noFill/>
              <a:round/>
              <a:headEnd/>
              <a:tailEnd/>
            </a:ln>
          </p:spPr>
          <p:txBody>
            <a:bodyPr/>
            <a:lstStyle/>
            <a:p>
              <a:endParaRPr lang="de-DE"/>
            </a:p>
          </p:txBody>
        </p:sp>
        <p:sp>
          <p:nvSpPr>
            <p:cNvPr id="158" name="Freeform 89"/>
            <p:cNvSpPr>
              <a:spLocks/>
            </p:cNvSpPr>
            <p:nvPr/>
          </p:nvSpPr>
          <p:spPr bwMode="auto">
            <a:xfrm>
              <a:off x="3190" y="1251"/>
              <a:ext cx="311" cy="14"/>
            </a:xfrm>
            <a:custGeom>
              <a:avLst/>
              <a:gdLst>
                <a:gd name="T0" fmla="*/ 0 w 311"/>
                <a:gd name="T1" fmla="*/ 7 h 14"/>
                <a:gd name="T2" fmla="*/ 10 w 311"/>
                <a:gd name="T3" fmla="*/ 14 h 14"/>
                <a:gd name="T4" fmla="*/ 311 w 311"/>
                <a:gd name="T5" fmla="*/ 14 h 14"/>
                <a:gd name="T6" fmla="*/ 311 w 311"/>
                <a:gd name="T7" fmla="*/ 0 h 14"/>
                <a:gd name="T8" fmla="*/ 10 w 311"/>
                <a:gd name="T9" fmla="*/ 0 h 14"/>
                <a:gd name="T10" fmla="*/ 17 w 311"/>
                <a:gd name="T11" fmla="*/ 7 h 14"/>
                <a:gd name="T12" fmla="*/ 0 w 311"/>
                <a:gd name="T13" fmla="*/ 7 h 14"/>
                <a:gd name="T14" fmla="*/ 0 w 311"/>
                <a:gd name="T15" fmla="*/ 14 h 14"/>
                <a:gd name="T16" fmla="*/ 10 w 311"/>
                <a:gd name="T17" fmla="*/ 14 h 14"/>
                <a:gd name="T18" fmla="*/ 0 w 311"/>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14"/>
                <a:gd name="T32" fmla="*/ 311 w 311"/>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14">
                  <a:moveTo>
                    <a:pt x="0" y="7"/>
                  </a:moveTo>
                  <a:lnTo>
                    <a:pt x="10" y="14"/>
                  </a:lnTo>
                  <a:lnTo>
                    <a:pt x="311" y="14"/>
                  </a:lnTo>
                  <a:lnTo>
                    <a:pt x="311" y="0"/>
                  </a:lnTo>
                  <a:lnTo>
                    <a:pt x="10" y="0"/>
                  </a:lnTo>
                  <a:lnTo>
                    <a:pt x="17" y="7"/>
                  </a:lnTo>
                  <a:lnTo>
                    <a:pt x="0" y="7"/>
                  </a:lnTo>
                  <a:lnTo>
                    <a:pt x="0" y="14"/>
                  </a:lnTo>
                  <a:lnTo>
                    <a:pt x="10" y="14"/>
                  </a:lnTo>
                  <a:lnTo>
                    <a:pt x="0" y="7"/>
                  </a:lnTo>
                  <a:close/>
                </a:path>
              </a:pathLst>
            </a:custGeom>
            <a:solidFill>
              <a:srgbClr val="1F1A17"/>
            </a:solidFill>
            <a:ln w="9525">
              <a:noFill/>
              <a:round/>
              <a:headEnd/>
              <a:tailEnd/>
            </a:ln>
          </p:spPr>
          <p:txBody>
            <a:bodyPr/>
            <a:lstStyle/>
            <a:p>
              <a:endParaRPr lang="de-DE"/>
            </a:p>
          </p:txBody>
        </p:sp>
        <p:sp>
          <p:nvSpPr>
            <p:cNvPr id="159" name="Freeform 90"/>
            <p:cNvSpPr>
              <a:spLocks/>
            </p:cNvSpPr>
            <p:nvPr/>
          </p:nvSpPr>
          <p:spPr bwMode="auto">
            <a:xfrm>
              <a:off x="3190" y="1228"/>
              <a:ext cx="17" cy="30"/>
            </a:xfrm>
            <a:custGeom>
              <a:avLst/>
              <a:gdLst>
                <a:gd name="T0" fmla="*/ 10 w 17"/>
                <a:gd name="T1" fmla="*/ 0 h 30"/>
                <a:gd name="T2" fmla="*/ 0 w 17"/>
                <a:gd name="T3" fmla="*/ 7 h 30"/>
                <a:gd name="T4" fmla="*/ 0 w 17"/>
                <a:gd name="T5" fmla="*/ 30 h 30"/>
                <a:gd name="T6" fmla="*/ 17 w 17"/>
                <a:gd name="T7" fmla="*/ 30 h 30"/>
                <a:gd name="T8" fmla="*/ 17 w 17"/>
                <a:gd name="T9" fmla="*/ 7 h 30"/>
                <a:gd name="T10" fmla="*/ 10 w 17"/>
                <a:gd name="T11" fmla="*/ 14 h 30"/>
                <a:gd name="T12" fmla="*/ 10 w 17"/>
                <a:gd name="T13" fmla="*/ 0 h 30"/>
                <a:gd name="T14" fmla="*/ 0 w 17"/>
                <a:gd name="T15" fmla="*/ 0 h 30"/>
                <a:gd name="T16" fmla="*/ 0 w 17"/>
                <a:gd name="T17" fmla="*/ 7 h 30"/>
                <a:gd name="T18" fmla="*/ 10 w 17"/>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0"/>
                <a:gd name="T32" fmla="*/ 17 w 1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0">
                  <a:moveTo>
                    <a:pt x="10" y="0"/>
                  </a:moveTo>
                  <a:lnTo>
                    <a:pt x="0" y="7"/>
                  </a:lnTo>
                  <a:lnTo>
                    <a:pt x="0" y="30"/>
                  </a:lnTo>
                  <a:lnTo>
                    <a:pt x="17" y="30"/>
                  </a:lnTo>
                  <a:lnTo>
                    <a:pt x="17" y="7"/>
                  </a:lnTo>
                  <a:lnTo>
                    <a:pt x="10" y="14"/>
                  </a:lnTo>
                  <a:lnTo>
                    <a:pt x="10" y="0"/>
                  </a:lnTo>
                  <a:lnTo>
                    <a:pt x="0" y="0"/>
                  </a:lnTo>
                  <a:lnTo>
                    <a:pt x="0" y="7"/>
                  </a:lnTo>
                  <a:lnTo>
                    <a:pt x="10" y="0"/>
                  </a:lnTo>
                  <a:close/>
                </a:path>
              </a:pathLst>
            </a:custGeom>
            <a:solidFill>
              <a:srgbClr val="1F1A17"/>
            </a:solidFill>
            <a:ln w="9525">
              <a:noFill/>
              <a:round/>
              <a:headEnd/>
              <a:tailEnd/>
            </a:ln>
          </p:spPr>
          <p:txBody>
            <a:bodyPr/>
            <a:lstStyle/>
            <a:p>
              <a:endParaRPr lang="de-DE"/>
            </a:p>
          </p:txBody>
        </p:sp>
        <p:sp>
          <p:nvSpPr>
            <p:cNvPr id="160" name="Freeform 91"/>
            <p:cNvSpPr>
              <a:spLocks/>
            </p:cNvSpPr>
            <p:nvPr/>
          </p:nvSpPr>
          <p:spPr bwMode="auto">
            <a:xfrm>
              <a:off x="3196" y="1235"/>
              <a:ext cx="6" cy="23"/>
            </a:xfrm>
            <a:custGeom>
              <a:avLst/>
              <a:gdLst>
                <a:gd name="T0" fmla="*/ 6 w 6"/>
                <a:gd name="T1" fmla="*/ 23 h 23"/>
                <a:gd name="T2" fmla="*/ 0 w 6"/>
                <a:gd name="T3" fmla="*/ 0 h 23"/>
                <a:gd name="T4" fmla="*/ 6 w 6"/>
                <a:gd name="T5" fmla="*/ 0 h 23"/>
                <a:gd name="T6" fmla="*/ 6 w 6"/>
                <a:gd name="T7" fmla="*/ 23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23"/>
                  </a:moveTo>
                  <a:lnTo>
                    <a:pt x="0" y="0"/>
                  </a:lnTo>
                  <a:lnTo>
                    <a:pt x="6" y="0"/>
                  </a:lnTo>
                  <a:lnTo>
                    <a:pt x="6" y="23"/>
                  </a:lnTo>
                  <a:close/>
                </a:path>
              </a:pathLst>
            </a:custGeom>
            <a:solidFill>
              <a:srgbClr val="DF177A"/>
            </a:solidFill>
            <a:ln w="9525">
              <a:noFill/>
              <a:round/>
              <a:headEnd/>
              <a:tailEnd/>
            </a:ln>
          </p:spPr>
          <p:txBody>
            <a:bodyPr/>
            <a:lstStyle/>
            <a:p>
              <a:endParaRPr lang="de-DE"/>
            </a:p>
          </p:txBody>
        </p:sp>
        <p:sp>
          <p:nvSpPr>
            <p:cNvPr id="161" name="Freeform 92"/>
            <p:cNvSpPr>
              <a:spLocks/>
            </p:cNvSpPr>
            <p:nvPr/>
          </p:nvSpPr>
          <p:spPr bwMode="auto">
            <a:xfrm>
              <a:off x="3185" y="1228"/>
              <a:ext cx="24" cy="31"/>
            </a:xfrm>
            <a:custGeom>
              <a:avLst/>
              <a:gdLst>
                <a:gd name="T0" fmla="*/ 11 w 24"/>
                <a:gd name="T1" fmla="*/ 0 h 31"/>
                <a:gd name="T2" fmla="*/ 3 w 24"/>
                <a:gd name="T3" fmla="*/ 9 h 31"/>
                <a:gd name="T4" fmla="*/ 9 w 24"/>
                <a:gd name="T5" fmla="*/ 31 h 31"/>
                <a:gd name="T6" fmla="*/ 24 w 24"/>
                <a:gd name="T7" fmla="*/ 28 h 31"/>
                <a:gd name="T8" fmla="*/ 19 w 24"/>
                <a:gd name="T9" fmla="*/ 5 h 31"/>
                <a:gd name="T10" fmla="*/ 11 w 24"/>
                <a:gd name="T11" fmla="*/ 14 h 31"/>
                <a:gd name="T12" fmla="*/ 11 w 24"/>
                <a:gd name="T13" fmla="*/ 0 h 31"/>
                <a:gd name="T14" fmla="*/ 0 w 24"/>
                <a:gd name="T15" fmla="*/ 0 h 31"/>
                <a:gd name="T16" fmla="*/ 3 w 24"/>
                <a:gd name="T17" fmla="*/ 9 h 31"/>
                <a:gd name="T18" fmla="*/ 11 w 24"/>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31"/>
                <a:gd name="T32" fmla="*/ 24 w 24"/>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31">
                  <a:moveTo>
                    <a:pt x="11" y="0"/>
                  </a:moveTo>
                  <a:lnTo>
                    <a:pt x="3" y="9"/>
                  </a:lnTo>
                  <a:lnTo>
                    <a:pt x="9" y="31"/>
                  </a:lnTo>
                  <a:lnTo>
                    <a:pt x="24" y="28"/>
                  </a:lnTo>
                  <a:lnTo>
                    <a:pt x="19" y="5"/>
                  </a:lnTo>
                  <a:lnTo>
                    <a:pt x="11" y="14"/>
                  </a:lnTo>
                  <a:lnTo>
                    <a:pt x="11" y="0"/>
                  </a:lnTo>
                  <a:lnTo>
                    <a:pt x="0" y="0"/>
                  </a:lnTo>
                  <a:lnTo>
                    <a:pt x="3" y="9"/>
                  </a:lnTo>
                  <a:lnTo>
                    <a:pt x="11" y="0"/>
                  </a:lnTo>
                  <a:close/>
                </a:path>
              </a:pathLst>
            </a:custGeom>
            <a:solidFill>
              <a:srgbClr val="1F1A17"/>
            </a:solidFill>
            <a:ln w="9525">
              <a:noFill/>
              <a:round/>
              <a:headEnd/>
              <a:tailEnd/>
            </a:ln>
          </p:spPr>
          <p:txBody>
            <a:bodyPr/>
            <a:lstStyle/>
            <a:p>
              <a:endParaRPr lang="de-DE"/>
            </a:p>
          </p:txBody>
        </p:sp>
        <p:sp>
          <p:nvSpPr>
            <p:cNvPr id="162" name="Freeform 93"/>
            <p:cNvSpPr>
              <a:spLocks/>
            </p:cNvSpPr>
            <p:nvPr/>
          </p:nvSpPr>
          <p:spPr bwMode="auto">
            <a:xfrm>
              <a:off x="3194" y="1228"/>
              <a:ext cx="15" cy="14"/>
            </a:xfrm>
            <a:custGeom>
              <a:avLst/>
              <a:gdLst>
                <a:gd name="T0" fmla="*/ 15 w 15"/>
                <a:gd name="T1" fmla="*/ 7 h 14"/>
                <a:gd name="T2" fmla="*/ 8 w 15"/>
                <a:gd name="T3" fmla="*/ 0 h 14"/>
                <a:gd name="T4" fmla="*/ 2 w 15"/>
                <a:gd name="T5" fmla="*/ 0 h 14"/>
                <a:gd name="T6" fmla="*/ 2 w 15"/>
                <a:gd name="T7" fmla="*/ 14 h 14"/>
                <a:gd name="T8" fmla="*/ 8 w 15"/>
                <a:gd name="T9" fmla="*/ 14 h 14"/>
                <a:gd name="T10" fmla="*/ 0 w 15"/>
                <a:gd name="T11" fmla="*/ 7 h 14"/>
                <a:gd name="T12" fmla="*/ 15 w 15"/>
                <a:gd name="T13" fmla="*/ 7 h 14"/>
                <a:gd name="T14" fmla="*/ 15 w 15"/>
                <a:gd name="T15" fmla="*/ 0 h 14"/>
                <a:gd name="T16" fmla="*/ 8 w 15"/>
                <a:gd name="T17" fmla="*/ 0 h 14"/>
                <a:gd name="T18" fmla="*/ 15 w 15"/>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4"/>
                <a:gd name="T32" fmla="*/ 15 w 1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4">
                  <a:moveTo>
                    <a:pt x="15" y="7"/>
                  </a:moveTo>
                  <a:lnTo>
                    <a:pt x="8" y="0"/>
                  </a:lnTo>
                  <a:lnTo>
                    <a:pt x="2" y="0"/>
                  </a:lnTo>
                  <a:lnTo>
                    <a:pt x="2" y="14"/>
                  </a:lnTo>
                  <a:lnTo>
                    <a:pt x="8" y="14"/>
                  </a:lnTo>
                  <a:lnTo>
                    <a:pt x="0" y="7"/>
                  </a:lnTo>
                  <a:lnTo>
                    <a:pt x="15" y="7"/>
                  </a:lnTo>
                  <a:lnTo>
                    <a:pt x="15" y="0"/>
                  </a:lnTo>
                  <a:lnTo>
                    <a:pt x="8" y="0"/>
                  </a:lnTo>
                  <a:lnTo>
                    <a:pt x="15" y="7"/>
                  </a:lnTo>
                  <a:close/>
                </a:path>
              </a:pathLst>
            </a:custGeom>
            <a:solidFill>
              <a:srgbClr val="1F1A17"/>
            </a:solidFill>
            <a:ln w="9525">
              <a:noFill/>
              <a:round/>
              <a:headEnd/>
              <a:tailEnd/>
            </a:ln>
          </p:spPr>
          <p:txBody>
            <a:bodyPr/>
            <a:lstStyle/>
            <a:p>
              <a:endParaRPr lang="de-DE"/>
            </a:p>
          </p:txBody>
        </p:sp>
        <p:sp>
          <p:nvSpPr>
            <p:cNvPr id="163" name="Freeform 94"/>
            <p:cNvSpPr>
              <a:spLocks/>
            </p:cNvSpPr>
            <p:nvPr/>
          </p:nvSpPr>
          <p:spPr bwMode="auto">
            <a:xfrm>
              <a:off x="3194" y="1235"/>
              <a:ext cx="15" cy="24"/>
            </a:xfrm>
            <a:custGeom>
              <a:avLst/>
              <a:gdLst>
                <a:gd name="T0" fmla="*/ 0 w 15"/>
                <a:gd name="T1" fmla="*/ 24 h 24"/>
                <a:gd name="T2" fmla="*/ 15 w 15"/>
                <a:gd name="T3" fmla="*/ 23 h 24"/>
                <a:gd name="T4" fmla="*/ 15 w 15"/>
                <a:gd name="T5" fmla="*/ 0 h 24"/>
                <a:gd name="T6" fmla="*/ 0 w 15"/>
                <a:gd name="T7" fmla="*/ 0 h 24"/>
                <a:gd name="T8" fmla="*/ 0 w 15"/>
                <a:gd name="T9" fmla="*/ 23 h 24"/>
                <a:gd name="T10" fmla="*/ 15 w 15"/>
                <a:gd name="T11" fmla="*/ 21 h 24"/>
                <a:gd name="T12" fmla="*/ 0 w 15"/>
                <a:gd name="T13" fmla="*/ 24 h 24"/>
                <a:gd name="T14" fmla="*/ 0 60000 65536"/>
                <a:gd name="T15" fmla="*/ 0 60000 65536"/>
                <a:gd name="T16" fmla="*/ 0 60000 65536"/>
                <a:gd name="T17" fmla="*/ 0 60000 65536"/>
                <a:gd name="T18" fmla="*/ 0 60000 65536"/>
                <a:gd name="T19" fmla="*/ 0 60000 65536"/>
                <a:gd name="T20" fmla="*/ 0 60000 65536"/>
                <a:gd name="T21" fmla="*/ 0 w 15"/>
                <a:gd name="T22" fmla="*/ 0 h 24"/>
                <a:gd name="T23" fmla="*/ 15 w 1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4">
                  <a:moveTo>
                    <a:pt x="0" y="24"/>
                  </a:moveTo>
                  <a:lnTo>
                    <a:pt x="15" y="23"/>
                  </a:lnTo>
                  <a:lnTo>
                    <a:pt x="15" y="0"/>
                  </a:lnTo>
                  <a:lnTo>
                    <a:pt x="0" y="0"/>
                  </a:lnTo>
                  <a:lnTo>
                    <a:pt x="0" y="23"/>
                  </a:lnTo>
                  <a:lnTo>
                    <a:pt x="15" y="21"/>
                  </a:lnTo>
                  <a:lnTo>
                    <a:pt x="0" y="24"/>
                  </a:lnTo>
                  <a:close/>
                </a:path>
              </a:pathLst>
            </a:custGeom>
            <a:solidFill>
              <a:srgbClr val="1F1A17"/>
            </a:solidFill>
            <a:ln w="9525">
              <a:noFill/>
              <a:round/>
              <a:headEnd/>
              <a:tailEnd/>
            </a:ln>
          </p:spPr>
          <p:txBody>
            <a:bodyPr/>
            <a:lstStyle/>
            <a:p>
              <a:endParaRPr lang="de-DE"/>
            </a:p>
          </p:txBody>
        </p:sp>
        <p:sp>
          <p:nvSpPr>
            <p:cNvPr id="164" name="Freeform 95"/>
            <p:cNvSpPr>
              <a:spLocks/>
            </p:cNvSpPr>
            <p:nvPr/>
          </p:nvSpPr>
          <p:spPr bwMode="auto">
            <a:xfrm>
              <a:off x="3501" y="1235"/>
              <a:ext cx="5" cy="23"/>
            </a:xfrm>
            <a:custGeom>
              <a:avLst/>
              <a:gdLst>
                <a:gd name="T0" fmla="*/ 0 w 5"/>
                <a:gd name="T1" fmla="*/ 23 h 23"/>
                <a:gd name="T2" fmla="*/ 5 w 5"/>
                <a:gd name="T3" fmla="*/ 0 h 23"/>
                <a:gd name="T4" fmla="*/ 0 w 5"/>
                <a:gd name="T5" fmla="*/ 0 h 23"/>
                <a:gd name="T6" fmla="*/ 0 w 5"/>
                <a:gd name="T7" fmla="*/ 23 h 23"/>
                <a:gd name="T8" fmla="*/ 0 60000 65536"/>
                <a:gd name="T9" fmla="*/ 0 60000 65536"/>
                <a:gd name="T10" fmla="*/ 0 60000 65536"/>
                <a:gd name="T11" fmla="*/ 0 60000 65536"/>
                <a:gd name="T12" fmla="*/ 0 w 5"/>
                <a:gd name="T13" fmla="*/ 0 h 23"/>
                <a:gd name="T14" fmla="*/ 5 w 5"/>
                <a:gd name="T15" fmla="*/ 23 h 23"/>
              </a:gdLst>
              <a:ahLst/>
              <a:cxnLst>
                <a:cxn ang="T8">
                  <a:pos x="T0" y="T1"/>
                </a:cxn>
                <a:cxn ang="T9">
                  <a:pos x="T2" y="T3"/>
                </a:cxn>
                <a:cxn ang="T10">
                  <a:pos x="T4" y="T5"/>
                </a:cxn>
                <a:cxn ang="T11">
                  <a:pos x="T6" y="T7"/>
                </a:cxn>
              </a:cxnLst>
              <a:rect l="T12" t="T13" r="T14" b="T15"/>
              <a:pathLst>
                <a:path w="5" h="23">
                  <a:moveTo>
                    <a:pt x="0" y="23"/>
                  </a:moveTo>
                  <a:lnTo>
                    <a:pt x="5" y="0"/>
                  </a:lnTo>
                  <a:lnTo>
                    <a:pt x="0" y="0"/>
                  </a:lnTo>
                  <a:lnTo>
                    <a:pt x="0" y="23"/>
                  </a:lnTo>
                  <a:close/>
                </a:path>
              </a:pathLst>
            </a:custGeom>
            <a:solidFill>
              <a:srgbClr val="DF177A"/>
            </a:solidFill>
            <a:ln w="9525">
              <a:noFill/>
              <a:round/>
              <a:headEnd/>
              <a:tailEnd/>
            </a:ln>
          </p:spPr>
          <p:txBody>
            <a:bodyPr/>
            <a:lstStyle/>
            <a:p>
              <a:endParaRPr lang="de-DE"/>
            </a:p>
          </p:txBody>
        </p:sp>
        <p:sp>
          <p:nvSpPr>
            <p:cNvPr id="165" name="Freeform 96"/>
            <p:cNvSpPr>
              <a:spLocks/>
            </p:cNvSpPr>
            <p:nvPr/>
          </p:nvSpPr>
          <p:spPr bwMode="auto">
            <a:xfrm>
              <a:off x="3491" y="1228"/>
              <a:ext cx="25" cy="31"/>
            </a:xfrm>
            <a:custGeom>
              <a:avLst/>
              <a:gdLst>
                <a:gd name="T0" fmla="*/ 15 w 25"/>
                <a:gd name="T1" fmla="*/ 14 h 31"/>
                <a:gd name="T2" fmla="*/ 8 w 25"/>
                <a:gd name="T3" fmla="*/ 5 h 31"/>
                <a:gd name="T4" fmla="*/ 0 w 25"/>
                <a:gd name="T5" fmla="*/ 28 h 31"/>
                <a:gd name="T6" fmla="*/ 17 w 25"/>
                <a:gd name="T7" fmla="*/ 31 h 31"/>
                <a:gd name="T8" fmla="*/ 23 w 25"/>
                <a:gd name="T9" fmla="*/ 9 h 31"/>
                <a:gd name="T10" fmla="*/ 15 w 25"/>
                <a:gd name="T11" fmla="*/ 0 h 31"/>
                <a:gd name="T12" fmla="*/ 23 w 25"/>
                <a:gd name="T13" fmla="*/ 9 h 31"/>
                <a:gd name="T14" fmla="*/ 25 w 25"/>
                <a:gd name="T15" fmla="*/ 0 h 31"/>
                <a:gd name="T16" fmla="*/ 15 w 25"/>
                <a:gd name="T17" fmla="*/ 0 h 31"/>
                <a:gd name="T18" fmla="*/ 15 w 25"/>
                <a:gd name="T19" fmla="*/ 14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1"/>
                <a:gd name="T32" fmla="*/ 25 w 2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1">
                  <a:moveTo>
                    <a:pt x="15" y="14"/>
                  </a:moveTo>
                  <a:lnTo>
                    <a:pt x="8" y="5"/>
                  </a:lnTo>
                  <a:lnTo>
                    <a:pt x="0" y="28"/>
                  </a:lnTo>
                  <a:lnTo>
                    <a:pt x="17" y="31"/>
                  </a:lnTo>
                  <a:lnTo>
                    <a:pt x="23" y="9"/>
                  </a:lnTo>
                  <a:lnTo>
                    <a:pt x="15" y="0"/>
                  </a:lnTo>
                  <a:lnTo>
                    <a:pt x="23" y="9"/>
                  </a:lnTo>
                  <a:lnTo>
                    <a:pt x="25" y="0"/>
                  </a:lnTo>
                  <a:lnTo>
                    <a:pt x="15" y="0"/>
                  </a:lnTo>
                  <a:lnTo>
                    <a:pt x="15" y="14"/>
                  </a:lnTo>
                  <a:close/>
                </a:path>
              </a:pathLst>
            </a:custGeom>
            <a:solidFill>
              <a:srgbClr val="1F1A17"/>
            </a:solidFill>
            <a:ln w="9525">
              <a:noFill/>
              <a:round/>
              <a:headEnd/>
              <a:tailEnd/>
            </a:ln>
          </p:spPr>
          <p:txBody>
            <a:bodyPr/>
            <a:lstStyle/>
            <a:p>
              <a:endParaRPr lang="de-DE"/>
            </a:p>
          </p:txBody>
        </p:sp>
        <p:sp>
          <p:nvSpPr>
            <p:cNvPr id="166" name="Freeform 97"/>
            <p:cNvSpPr>
              <a:spLocks/>
            </p:cNvSpPr>
            <p:nvPr/>
          </p:nvSpPr>
          <p:spPr bwMode="auto">
            <a:xfrm>
              <a:off x="3491" y="1228"/>
              <a:ext cx="17" cy="14"/>
            </a:xfrm>
            <a:custGeom>
              <a:avLst/>
              <a:gdLst>
                <a:gd name="T0" fmla="*/ 17 w 17"/>
                <a:gd name="T1" fmla="*/ 7 h 14"/>
                <a:gd name="T2" fmla="*/ 10 w 17"/>
                <a:gd name="T3" fmla="*/ 14 h 14"/>
                <a:gd name="T4" fmla="*/ 15 w 17"/>
                <a:gd name="T5" fmla="*/ 14 h 14"/>
                <a:gd name="T6" fmla="*/ 15 w 17"/>
                <a:gd name="T7" fmla="*/ 0 h 14"/>
                <a:gd name="T8" fmla="*/ 10 w 17"/>
                <a:gd name="T9" fmla="*/ 0 h 14"/>
                <a:gd name="T10" fmla="*/ 0 w 17"/>
                <a:gd name="T11" fmla="*/ 7 h 14"/>
                <a:gd name="T12" fmla="*/ 10 w 17"/>
                <a:gd name="T13" fmla="*/ 0 h 14"/>
                <a:gd name="T14" fmla="*/ 0 w 17"/>
                <a:gd name="T15" fmla="*/ 0 h 14"/>
                <a:gd name="T16" fmla="*/ 0 w 17"/>
                <a:gd name="T17" fmla="*/ 7 h 14"/>
                <a:gd name="T18" fmla="*/ 17 w 17"/>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17" y="7"/>
                  </a:moveTo>
                  <a:lnTo>
                    <a:pt x="10" y="14"/>
                  </a:lnTo>
                  <a:lnTo>
                    <a:pt x="15" y="14"/>
                  </a:lnTo>
                  <a:lnTo>
                    <a:pt x="15" y="0"/>
                  </a:lnTo>
                  <a:lnTo>
                    <a:pt x="10" y="0"/>
                  </a:lnTo>
                  <a:lnTo>
                    <a:pt x="0" y="7"/>
                  </a:lnTo>
                  <a:lnTo>
                    <a:pt x="10" y="0"/>
                  </a:lnTo>
                  <a:lnTo>
                    <a:pt x="0" y="0"/>
                  </a:lnTo>
                  <a:lnTo>
                    <a:pt x="0" y="7"/>
                  </a:lnTo>
                  <a:lnTo>
                    <a:pt x="17" y="7"/>
                  </a:lnTo>
                  <a:close/>
                </a:path>
              </a:pathLst>
            </a:custGeom>
            <a:solidFill>
              <a:srgbClr val="1F1A17"/>
            </a:solidFill>
            <a:ln w="9525">
              <a:noFill/>
              <a:round/>
              <a:headEnd/>
              <a:tailEnd/>
            </a:ln>
          </p:spPr>
          <p:txBody>
            <a:bodyPr/>
            <a:lstStyle/>
            <a:p>
              <a:endParaRPr lang="de-DE"/>
            </a:p>
          </p:txBody>
        </p:sp>
        <p:sp>
          <p:nvSpPr>
            <p:cNvPr id="167" name="Freeform 98"/>
            <p:cNvSpPr>
              <a:spLocks/>
            </p:cNvSpPr>
            <p:nvPr/>
          </p:nvSpPr>
          <p:spPr bwMode="auto">
            <a:xfrm>
              <a:off x="3491" y="1235"/>
              <a:ext cx="17" cy="24"/>
            </a:xfrm>
            <a:custGeom>
              <a:avLst/>
              <a:gdLst>
                <a:gd name="T0" fmla="*/ 0 w 17"/>
                <a:gd name="T1" fmla="*/ 21 h 24"/>
                <a:gd name="T2" fmla="*/ 17 w 17"/>
                <a:gd name="T3" fmla="*/ 23 h 24"/>
                <a:gd name="T4" fmla="*/ 17 w 17"/>
                <a:gd name="T5" fmla="*/ 0 h 24"/>
                <a:gd name="T6" fmla="*/ 0 w 17"/>
                <a:gd name="T7" fmla="*/ 0 h 24"/>
                <a:gd name="T8" fmla="*/ 0 w 17"/>
                <a:gd name="T9" fmla="*/ 23 h 24"/>
                <a:gd name="T10" fmla="*/ 17 w 17"/>
                <a:gd name="T11" fmla="*/ 24 h 24"/>
                <a:gd name="T12" fmla="*/ 0 w 17"/>
                <a:gd name="T13" fmla="*/ 21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0" y="21"/>
                  </a:moveTo>
                  <a:lnTo>
                    <a:pt x="17" y="23"/>
                  </a:lnTo>
                  <a:lnTo>
                    <a:pt x="17" y="0"/>
                  </a:lnTo>
                  <a:lnTo>
                    <a:pt x="0" y="0"/>
                  </a:lnTo>
                  <a:lnTo>
                    <a:pt x="0" y="23"/>
                  </a:lnTo>
                  <a:lnTo>
                    <a:pt x="17" y="24"/>
                  </a:lnTo>
                  <a:lnTo>
                    <a:pt x="0" y="21"/>
                  </a:lnTo>
                  <a:close/>
                </a:path>
              </a:pathLst>
            </a:custGeom>
            <a:solidFill>
              <a:srgbClr val="1F1A17"/>
            </a:solidFill>
            <a:ln w="9525">
              <a:noFill/>
              <a:round/>
              <a:headEnd/>
              <a:tailEnd/>
            </a:ln>
          </p:spPr>
          <p:txBody>
            <a:bodyPr/>
            <a:lstStyle/>
            <a:p>
              <a:endParaRPr lang="de-DE"/>
            </a:p>
          </p:txBody>
        </p:sp>
        <p:sp>
          <p:nvSpPr>
            <p:cNvPr id="168" name="Freeform 99"/>
            <p:cNvSpPr>
              <a:spLocks/>
            </p:cNvSpPr>
            <p:nvPr/>
          </p:nvSpPr>
          <p:spPr bwMode="auto">
            <a:xfrm>
              <a:off x="3192" y="1228"/>
              <a:ext cx="314" cy="14"/>
            </a:xfrm>
            <a:custGeom>
              <a:avLst/>
              <a:gdLst>
                <a:gd name="T0" fmla="*/ 0 w 314"/>
                <a:gd name="T1" fmla="*/ 7 h 14"/>
                <a:gd name="T2" fmla="*/ 0 w 314"/>
                <a:gd name="T3" fmla="*/ 14 h 14"/>
                <a:gd name="T4" fmla="*/ 314 w 314"/>
                <a:gd name="T5" fmla="*/ 14 h 14"/>
                <a:gd name="T6" fmla="*/ 314 w 314"/>
                <a:gd name="T7" fmla="*/ 0 h 14"/>
                <a:gd name="T8" fmla="*/ 0 w 314"/>
                <a:gd name="T9" fmla="*/ 0 h 14"/>
                <a:gd name="T10" fmla="*/ 0 w 314"/>
                <a:gd name="T11" fmla="*/ 7 h 14"/>
                <a:gd name="T12" fmla="*/ 0 60000 65536"/>
                <a:gd name="T13" fmla="*/ 0 60000 65536"/>
                <a:gd name="T14" fmla="*/ 0 60000 65536"/>
                <a:gd name="T15" fmla="*/ 0 60000 65536"/>
                <a:gd name="T16" fmla="*/ 0 60000 65536"/>
                <a:gd name="T17" fmla="*/ 0 60000 65536"/>
                <a:gd name="T18" fmla="*/ 0 w 314"/>
                <a:gd name="T19" fmla="*/ 0 h 14"/>
                <a:gd name="T20" fmla="*/ 314 w 3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14" h="14">
                  <a:moveTo>
                    <a:pt x="0" y="7"/>
                  </a:moveTo>
                  <a:lnTo>
                    <a:pt x="0" y="14"/>
                  </a:lnTo>
                  <a:lnTo>
                    <a:pt x="314" y="14"/>
                  </a:lnTo>
                  <a:lnTo>
                    <a:pt x="314" y="0"/>
                  </a:lnTo>
                  <a:lnTo>
                    <a:pt x="0" y="0"/>
                  </a:lnTo>
                  <a:lnTo>
                    <a:pt x="0" y="7"/>
                  </a:lnTo>
                  <a:close/>
                </a:path>
              </a:pathLst>
            </a:custGeom>
            <a:solidFill>
              <a:srgbClr val="1F1A17"/>
            </a:solidFill>
            <a:ln w="9525">
              <a:noFill/>
              <a:round/>
              <a:headEnd/>
              <a:tailEnd/>
            </a:ln>
          </p:spPr>
          <p:txBody>
            <a:bodyPr/>
            <a:lstStyle/>
            <a:p>
              <a:endParaRPr lang="de-DE"/>
            </a:p>
          </p:txBody>
        </p:sp>
        <p:sp>
          <p:nvSpPr>
            <p:cNvPr id="169" name="Freeform 100"/>
            <p:cNvSpPr>
              <a:spLocks/>
            </p:cNvSpPr>
            <p:nvPr/>
          </p:nvSpPr>
          <p:spPr bwMode="auto">
            <a:xfrm>
              <a:off x="3186" y="1233"/>
              <a:ext cx="23" cy="25"/>
            </a:xfrm>
            <a:custGeom>
              <a:avLst/>
              <a:gdLst>
                <a:gd name="T0" fmla="*/ 14 w 23"/>
                <a:gd name="T1" fmla="*/ 23 h 25"/>
                <a:gd name="T2" fmla="*/ 23 w 23"/>
                <a:gd name="T3" fmla="*/ 21 h 25"/>
                <a:gd name="T4" fmla="*/ 16 w 23"/>
                <a:gd name="T5" fmla="*/ 0 h 25"/>
                <a:gd name="T6" fmla="*/ 0 w 23"/>
                <a:gd name="T7" fmla="*/ 4 h 25"/>
                <a:gd name="T8" fmla="*/ 6 w 23"/>
                <a:gd name="T9" fmla="*/ 25 h 25"/>
                <a:gd name="T10" fmla="*/ 14 w 23"/>
                <a:gd name="T11" fmla="*/ 23 h 25"/>
                <a:gd name="T12" fmla="*/ 0 60000 65536"/>
                <a:gd name="T13" fmla="*/ 0 60000 65536"/>
                <a:gd name="T14" fmla="*/ 0 60000 65536"/>
                <a:gd name="T15" fmla="*/ 0 60000 65536"/>
                <a:gd name="T16" fmla="*/ 0 60000 65536"/>
                <a:gd name="T17" fmla="*/ 0 60000 65536"/>
                <a:gd name="T18" fmla="*/ 0 w 23"/>
                <a:gd name="T19" fmla="*/ 0 h 25"/>
                <a:gd name="T20" fmla="*/ 23 w 2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3" h="25">
                  <a:moveTo>
                    <a:pt x="14" y="23"/>
                  </a:moveTo>
                  <a:lnTo>
                    <a:pt x="23" y="21"/>
                  </a:lnTo>
                  <a:lnTo>
                    <a:pt x="16" y="0"/>
                  </a:lnTo>
                  <a:lnTo>
                    <a:pt x="0" y="4"/>
                  </a:lnTo>
                  <a:lnTo>
                    <a:pt x="6" y="25"/>
                  </a:lnTo>
                  <a:lnTo>
                    <a:pt x="14" y="23"/>
                  </a:lnTo>
                  <a:close/>
                </a:path>
              </a:pathLst>
            </a:custGeom>
            <a:solidFill>
              <a:srgbClr val="1F1A17"/>
            </a:solidFill>
            <a:ln w="9525">
              <a:noFill/>
              <a:round/>
              <a:headEnd/>
              <a:tailEnd/>
            </a:ln>
          </p:spPr>
          <p:txBody>
            <a:bodyPr/>
            <a:lstStyle/>
            <a:p>
              <a:endParaRPr lang="de-DE"/>
            </a:p>
          </p:txBody>
        </p:sp>
        <p:sp>
          <p:nvSpPr>
            <p:cNvPr id="170" name="Freeform 101"/>
            <p:cNvSpPr>
              <a:spLocks/>
            </p:cNvSpPr>
            <p:nvPr/>
          </p:nvSpPr>
          <p:spPr bwMode="auto">
            <a:xfrm>
              <a:off x="3202" y="1251"/>
              <a:ext cx="306" cy="14"/>
            </a:xfrm>
            <a:custGeom>
              <a:avLst/>
              <a:gdLst>
                <a:gd name="T0" fmla="*/ 291 w 306"/>
                <a:gd name="T1" fmla="*/ 5 h 14"/>
                <a:gd name="T2" fmla="*/ 299 w 306"/>
                <a:gd name="T3" fmla="*/ 0 h 14"/>
                <a:gd name="T4" fmla="*/ 0 w 306"/>
                <a:gd name="T5" fmla="*/ 0 h 14"/>
                <a:gd name="T6" fmla="*/ 0 w 306"/>
                <a:gd name="T7" fmla="*/ 14 h 14"/>
                <a:gd name="T8" fmla="*/ 299 w 306"/>
                <a:gd name="T9" fmla="*/ 14 h 14"/>
                <a:gd name="T10" fmla="*/ 306 w 306"/>
                <a:gd name="T11" fmla="*/ 8 h 14"/>
                <a:gd name="T12" fmla="*/ 299 w 306"/>
                <a:gd name="T13" fmla="*/ 14 h 14"/>
                <a:gd name="T14" fmla="*/ 304 w 306"/>
                <a:gd name="T15" fmla="*/ 14 h 14"/>
                <a:gd name="T16" fmla="*/ 306 w 306"/>
                <a:gd name="T17" fmla="*/ 8 h 14"/>
                <a:gd name="T18" fmla="*/ 291 w 306"/>
                <a:gd name="T19" fmla="*/ 5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6"/>
                <a:gd name="T31" fmla="*/ 0 h 14"/>
                <a:gd name="T32" fmla="*/ 306 w 30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6" h="14">
                  <a:moveTo>
                    <a:pt x="291" y="5"/>
                  </a:moveTo>
                  <a:lnTo>
                    <a:pt x="299" y="0"/>
                  </a:lnTo>
                  <a:lnTo>
                    <a:pt x="0" y="0"/>
                  </a:lnTo>
                  <a:lnTo>
                    <a:pt x="0" y="14"/>
                  </a:lnTo>
                  <a:lnTo>
                    <a:pt x="299" y="14"/>
                  </a:lnTo>
                  <a:lnTo>
                    <a:pt x="306" y="8"/>
                  </a:lnTo>
                  <a:lnTo>
                    <a:pt x="299" y="14"/>
                  </a:lnTo>
                  <a:lnTo>
                    <a:pt x="304" y="14"/>
                  </a:lnTo>
                  <a:lnTo>
                    <a:pt x="306" y="8"/>
                  </a:lnTo>
                  <a:lnTo>
                    <a:pt x="291" y="5"/>
                  </a:lnTo>
                  <a:close/>
                </a:path>
              </a:pathLst>
            </a:custGeom>
            <a:solidFill>
              <a:srgbClr val="1F1A17"/>
            </a:solidFill>
            <a:ln w="9525">
              <a:noFill/>
              <a:round/>
              <a:headEnd/>
              <a:tailEnd/>
            </a:ln>
          </p:spPr>
          <p:txBody>
            <a:bodyPr/>
            <a:lstStyle/>
            <a:p>
              <a:endParaRPr lang="de-DE"/>
            </a:p>
          </p:txBody>
        </p:sp>
        <p:sp>
          <p:nvSpPr>
            <p:cNvPr id="171" name="Freeform 102"/>
            <p:cNvSpPr>
              <a:spLocks/>
            </p:cNvSpPr>
            <p:nvPr/>
          </p:nvSpPr>
          <p:spPr bwMode="auto">
            <a:xfrm>
              <a:off x="3493" y="1233"/>
              <a:ext cx="21" cy="26"/>
            </a:xfrm>
            <a:custGeom>
              <a:avLst/>
              <a:gdLst>
                <a:gd name="T0" fmla="*/ 13 w 21"/>
                <a:gd name="T1" fmla="*/ 2 h 26"/>
                <a:gd name="T2" fmla="*/ 6 w 21"/>
                <a:gd name="T3" fmla="*/ 0 h 26"/>
                <a:gd name="T4" fmla="*/ 0 w 21"/>
                <a:gd name="T5" fmla="*/ 23 h 26"/>
                <a:gd name="T6" fmla="*/ 15 w 21"/>
                <a:gd name="T7" fmla="*/ 26 h 26"/>
                <a:gd name="T8" fmla="*/ 21 w 21"/>
                <a:gd name="T9" fmla="*/ 4 h 26"/>
                <a:gd name="T10" fmla="*/ 13 w 21"/>
                <a:gd name="T11" fmla="*/ 2 h 26"/>
                <a:gd name="T12" fmla="*/ 0 60000 65536"/>
                <a:gd name="T13" fmla="*/ 0 60000 65536"/>
                <a:gd name="T14" fmla="*/ 0 60000 65536"/>
                <a:gd name="T15" fmla="*/ 0 60000 65536"/>
                <a:gd name="T16" fmla="*/ 0 60000 65536"/>
                <a:gd name="T17" fmla="*/ 0 60000 65536"/>
                <a:gd name="T18" fmla="*/ 0 w 21"/>
                <a:gd name="T19" fmla="*/ 0 h 26"/>
                <a:gd name="T20" fmla="*/ 21 w 2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1" h="26">
                  <a:moveTo>
                    <a:pt x="13" y="2"/>
                  </a:moveTo>
                  <a:lnTo>
                    <a:pt x="6" y="0"/>
                  </a:lnTo>
                  <a:lnTo>
                    <a:pt x="0" y="23"/>
                  </a:lnTo>
                  <a:lnTo>
                    <a:pt x="15" y="26"/>
                  </a:lnTo>
                  <a:lnTo>
                    <a:pt x="21" y="4"/>
                  </a:lnTo>
                  <a:lnTo>
                    <a:pt x="13" y="2"/>
                  </a:lnTo>
                  <a:close/>
                </a:path>
              </a:pathLst>
            </a:custGeom>
            <a:solidFill>
              <a:srgbClr val="1F1A17"/>
            </a:solidFill>
            <a:ln w="9525">
              <a:noFill/>
              <a:round/>
              <a:headEnd/>
              <a:tailEnd/>
            </a:ln>
          </p:spPr>
          <p:txBody>
            <a:bodyPr/>
            <a:lstStyle/>
            <a:p>
              <a:endParaRPr lang="de-DE"/>
            </a:p>
          </p:txBody>
        </p:sp>
        <p:sp>
          <p:nvSpPr>
            <p:cNvPr id="172" name="Rectangle 103"/>
            <p:cNvSpPr>
              <a:spLocks noChangeArrowheads="1"/>
            </p:cNvSpPr>
            <p:nvPr/>
          </p:nvSpPr>
          <p:spPr bwMode="auto">
            <a:xfrm>
              <a:off x="3236" y="1381"/>
              <a:ext cx="232" cy="23"/>
            </a:xfrm>
            <a:prstGeom prst="rect">
              <a:avLst/>
            </a:prstGeom>
            <a:solidFill>
              <a:srgbClr val="DF177A"/>
            </a:solidFill>
            <a:ln w="9525">
              <a:noFill/>
              <a:miter lim="800000"/>
              <a:headEnd/>
              <a:tailEnd/>
            </a:ln>
          </p:spPr>
          <p:txBody>
            <a:bodyPr/>
            <a:lstStyle/>
            <a:p>
              <a:endParaRPr lang="de-DE"/>
            </a:p>
          </p:txBody>
        </p:sp>
        <p:sp>
          <p:nvSpPr>
            <p:cNvPr id="173" name="Freeform 104"/>
            <p:cNvSpPr>
              <a:spLocks/>
            </p:cNvSpPr>
            <p:nvPr/>
          </p:nvSpPr>
          <p:spPr bwMode="auto">
            <a:xfrm>
              <a:off x="3236" y="1374"/>
              <a:ext cx="242" cy="14"/>
            </a:xfrm>
            <a:custGeom>
              <a:avLst/>
              <a:gdLst>
                <a:gd name="T0" fmla="*/ 242 w 242"/>
                <a:gd name="T1" fmla="*/ 7 h 14"/>
                <a:gd name="T2" fmla="*/ 232 w 242"/>
                <a:gd name="T3" fmla="*/ 0 h 14"/>
                <a:gd name="T4" fmla="*/ 0 w 242"/>
                <a:gd name="T5" fmla="*/ 0 h 14"/>
                <a:gd name="T6" fmla="*/ 0 w 242"/>
                <a:gd name="T7" fmla="*/ 14 h 14"/>
                <a:gd name="T8" fmla="*/ 232 w 242"/>
                <a:gd name="T9" fmla="*/ 14 h 14"/>
                <a:gd name="T10" fmla="*/ 225 w 242"/>
                <a:gd name="T11" fmla="*/ 7 h 14"/>
                <a:gd name="T12" fmla="*/ 242 w 242"/>
                <a:gd name="T13" fmla="*/ 7 h 14"/>
                <a:gd name="T14" fmla="*/ 242 w 242"/>
                <a:gd name="T15" fmla="*/ 0 h 14"/>
                <a:gd name="T16" fmla="*/ 232 w 242"/>
                <a:gd name="T17" fmla="*/ 0 h 14"/>
                <a:gd name="T18" fmla="*/ 242 w 242"/>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
                <a:gd name="T31" fmla="*/ 0 h 14"/>
                <a:gd name="T32" fmla="*/ 242 w 24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 h="14">
                  <a:moveTo>
                    <a:pt x="242" y="7"/>
                  </a:moveTo>
                  <a:lnTo>
                    <a:pt x="232" y="0"/>
                  </a:lnTo>
                  <a:lnTo>
                    <a:pt x="0" y="0"/>
                  </a:lnTo>
                  <a:lnTo>
                    <a:pt x="0" y="14"/>
                  </a:lnTo>
                  <a:lnTo>
                    <a:pt x="232" y="14"/>
                  </a:lnTo>
                  <a:lnTo>
                    <a:pt x="225" y="7"/>
                  </a:lnTo>
                  <a:lnTo>
                    <a:pt x="242" y="7"/>
                  </a:lnTo>
                  <a:lnTo>
                    <a:pt x="242" y="0"/>
                  </a:lnTo>
                  <a:lnTo>
                    <a:pt x="232" y="0"/>
                  </a:lnTo>
                  <a:lnTo>
                    <a:pt x="242" y="7"/>
                  </a:lnTo>
                  <a:close/>
                </a:path>
              </a:pathLst>
            </a:custGeom>
            <a:solidFill>
              <a:srgbClr val="1F1A17"/>
            </a:solidFill>
            <a:ln w="9525">
              <a:noFill/>
              <a:round/>
              <a:headEnd/>
              <a:tailEnd/>
            </a:ln>
          </p:spPr>
          <p:txBody>
            <a:bodyPr/>
            <a:lstStyle/>
            <a:p>
              <a:endParaRPr lang="de-DE"/>
            </a:p>
          </p:txBody>
        </p:sp>
        <p:sp>
          <p:nvSpPr>
            <p:cNvPr id="174" name="Freeform 105"/>
            <p:cNvSpPr>
              <a:spLocks/>
            </p:cNvSpPr>
            <p:nvPr/>
          </p:nvSpPr>
          <p:spPr bwMode="auto">
            <a:xfrm>
              <a:off x="3461" y="1381"/>
              <a:ext cx="17" cy="30"/>
            </a:xfrm>
            <a:custGeom>
              <a:avLst/>
              <a:gdLst>
                <a:gd name="T0" fmla="*/ 7 w 17"/>
                <a:gd name="T1" fmla="*/ 30 h 30"/>
                <a:gd name="T2" fmla="*/ 17 w 17"/>
                <a:gd name="T3" fmla="*/ 23 h 30"/>
                <a:gd name="T4" fmla="*/ 17 w 17"/>
                <a:gd name="T5" fmla="*/ 0 h 30"/>
                <a:gd name="T6" fmla="*/ 0 w 17"/>
                <a:gd name="T7" fmla="*/ 0 h 30"/>
                <a:gd name="T8" fmla="*/ 0 w 17"/>
                <a:gd name="T9" fmla="*/ 23 h 30"/>
                <a:gd name="T10" fmla="*/ 7 w 17"/>
                <a:gd name="T11" fmla="*/ 16 h 30"/>
                <a:gd name="T12" fmla="*/ 7 w 17"/>
                <a:gd name="T13" fmla="*/ 30 h 30"/>
                <a:gd name="T14" fmla="*/ 17 w 17"/>
                <a:gd name="T15" fmla="*/ 30 h 30"/>
                <a:gd name="T16" fmla="*/ 17 w 17"/>
                <a:gd name="T17" fmla="*/ 23 h 30"/>
                <a:gd name="T18" fmla="*/ 7 w 17"/>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0"/>
                <a:gd name="T32" fmla="*/ 17 w 1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0">
                  <a:moveTo>
                    <a:pt x="7" y="30"/>
                  </a:moveTo>
                  <a:lnTo>
                    <a:pt x="17" y="23"/>
                  </a:lnTo>
                  <a:lnTo>
                    <a:pt x="17" y="0"/>
                  </a:lnTo>
                  <a:lnTo>
                    <a:pt x="0" y="0"/>
                  </a:lnTo>
                  <a:lnTo>
                    <a:pt x="0" y="23"/>
                  </a:lnTo>
                  <a:lnTo>
                    <a:pt x="7" y="16"/>
                  </a:lnTo>
                  <a:lnTo>
                    <a:pt x="7" y="30"/>
                  </a:lnTo>
                  <a:lnTo>
                    <a:pt x="17" y="30"/>
                  </a:lnTo>
                  <a:lnTo>
                    <a:pt x="17" y="23"/>
                  </a:lnTo>
                  <a:lnTo>
                    <a:pt x="7" y="30"/>
                  </a:lnTo>
                  <a:close/>
                </a:path>
              </a:pathLst>
            </a:custGeom>
            <a:solidFill>
              <a:srgbClr val="1F1A17"/>
            </a:solidFill>
            <a:ln w="9525">
              <a:noFill/>
              <a:round/>
              <a:headEnd/>
              <a:tailEnd/>
            </a:ln>
          </p:spPr>
          <p:txBody>
            <a:bodyPr/>
            <a:lstStyle/>
            <a:p>
              <a:endParaRPr lang="de-DE"/>
            </a:p>
          </p:txBody>
        </p:sp>
        <p:sp>
          <p:nvSpPr>
            <p:cNvPr id="175" name="Freeform 106"/>
            <p:cNvSpPr>
              <a:spLocks/>
            </p:cNvSpPr>
            <p:nvPr/>
          </p:nvSpPr>
          <p:spPr bwMode="auto">
            <a:xfrm>
              <a:off x="3226" y="1397"/>
              <a:ext cx="242" cy="14"/>
            </a:xfrm>
            <a:custGeom>
              <a:avLst/>
              <a:gdLst>
                <a:gd name="T0" fmla="*/ 0 w 242"/>
                <a:gd name="T1" fmla="*/ 7 h 14"/>
                <a:gd name="T2" fmla="*/ 10 w 242"/>
                <a:gd name="T3" fmla="*/ 14 h 14"/>
                <a:gd name="T4" fmla="*/ 242 w 242"/>
                <a:gd name="T5" fmla="*/ 14 h 14"/>
                <a:gd name="T6" fmla="*/ 242 w 242"/>
                <a:gd name="T7" fmla="*/ 0 h 14"/>
                <a:gd name="T8" fmla="*/ 10 w 242"/>
                <a:gd name="T9" fmla="*/ 0 h 14"/>
                <a:gd name="T10" fmla="*/ 18 w 242"/>
                <a:gd name="T11" fmla="*/ 7 h 14"/>
                <a:gd name="T12" fmla="*/ 0 w 242"/>
                <a:gd name="T13" fmla="*/ 7 h 14"/>
                <a:gd name="T14" fmla="*/ 0 w 242"/>
                <a:gd name="T15" fmla="*/ 14 h 14"/>
                <a:gd name="T16" fmla="*/ 10 w 242"/>
                <a:gd name="T17" fmla="*/ 14 h 14"/>
                <a:gd name="T18" fmla="*/ 0 w 242"/>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
                <a:gd name="T31" fmla="*/ 0 h 14"/>
                <a:gd name="T32" fmla="*/ 242 w 24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 h="14">
                  <a:moveTo>
                    <a:pt x="0" y="7"/>
                  </a:moveTo>
                  <a:lnTo>
                    <a:pt x="10" y="14"/>
                  </a:lnTo>
                  <a:lnTo>
                    <a:pt x="242" y="14"/>
                  </a:lnTo>
                  <a:lnTo>
                    <a:pt x="242" y="0"/>
                  </a:lnTo>
                  <a:lnTo>
                    <a:pt x="10" y="0"/>
                  </a:lnTo>
                  <a:lnTo>
                    <a:pt x="18" y="7"/>
                  </a:lnTo>
                  <a:lnTo>
                    <a:pt x="0" y="7"/>
                  </a:lnTo>
                  <a:lnTo>
                    <a:pt x="0" y="14"/>
                  </a:lnTo>
                  <a:lnTo>
                    <a:pt x="10" y="14"/>
                  </a:lnTo>
                  <a:lnTo>
                    <a:pt x="0" y="7"/>
                  </a:lnTo>
                  <a:close/>
                </a:path>
              </a:pathLst>
            </a:custGeom>
            <a:solidFill>
              <a:srgbClr val="1F1A17"/>
            </a:solidFill>
            <a:ln w="9525">
              <a:noFill/>
              <a:round/>
              <a:headEnd/>
              <a:tailEnd/>
            </a:ln>
          </p:spPr>
          <p:txBody>
            <a:bodyPr/>
            <a:lstStyle/>
            <a:p>
              <a:endParaRPr lang="de-DE"/>
            </a:p>
          </p:txBody>
        </p:sp>
        <p:sp>
          <p:nvSpPr>
            <p:cNvPr id="176" name="Freeform 107"/>
            <p:cNvSpPr>
              <a:spLocks/>
            </p:cNvSpPr>
            <p:nvPr/>
          </p:nvSpPr>
          <p:spPr bwMode="auto">
            <a:xfrm>
              <a:off x="3226" y="1374"/>
              <a:ext cx="18" cy="30"/>
            </a:xfrm>
            <a:custGeom>
              <a:avLst/>
              <a:gdLst>
                <a:gd name="T0" fmla="*/ 10 w 18"/>
                <a:gd name="T1" fmla="*/ 0 h 30"/>
                <a:gd name="T2" fmla="*/ 0 w 18"/>
                <a:gd name="T3" fmla="*/ 7 h 30"/>
                <a:gd name="T4" fmla="*/ 0 w 18"/>
                <a:gd name="T5" fmla="*/ 30 h 30"/>
                <a:gd name="T6" fmla="*/ 18 w 18"/>
                <a:gd name="T7" fmla="*/ 30 h 30"/>
                <a:gd name="T8" fmla="*/ 18 w 18"/>
                <a:gd name="T9" fmla="*/ 7 h 30"/>
                <a:gd name="T10" fmla="*/ 10 w 18"/>
                <a:gd name="T11" fmla="*/ 14 h 30"/>
                <a:gd name="T12" fmla="*/ 10 w 18"/>
                <a:gd name="T13" fmla="*/ 0 h 30"/>
                <a:gd name="T14" fmla="*/ 0 w 18"/>
                <a:gd name="T15" fmla="*/ 0 h 30"/>
                <a:gd name="T16" fmla="*/ 0 w 18"/>
                <a:gd name="T17" fmla="*/ 7 h 30"/>
                <a:gd name="T18" fmla="*/ 10 w 18"/>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0"/>
                <a:gd name="T32" fmla="*/ 18 w 1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0">
                  <a:moveTo>
                    <a:pt x="10" y="0"/>
                  </a:moveTo>
                  <a:lnTo>
                    <a:pt x="0" y="7"/>
                  </a:lnTo>
                  <a:lnTo>
                    <a:pt x="0" y="30"/>
                  </a:lnTo>
                  <a:lnTo>
                    <a:pt x="18" y="30"/>
                  </a:lnTo>
                  <a:lnTo>
                    <a:pt x="18" y="7"/>
                  </a:lnTo>
                  <a:lnTo>
                    <a:pt x="10" y="14"/>
                  </a:lnTo>
                  <a:lnTo>
                    <a:pt x="10" y="0"/>
                  </a:lnTo>
                  <a:lnTo>
                    <a:pt x="0" y="0"/>
                  </a:lnTo>
                  <a:lnTo>
                    <a:pt x="0" y="7"/>
                  </a:lnTo>
                  <a:lnTo>
                    <a:pt x="10" y="0"/>
                  </a:lnTo>
                  <a:close/>
                </a:path>
              </a:pathLst>
            </a:custGeom>
            <a:solidFill>
              <a:srgbClr val="1F1A17"/>
            </a:solidFill>
            <a:ln w="9525">
              <a:noFill/>
              <a:round/>
              <a:headEnd/>
              <a:tailEnd/>
            </a:ln>
          </p:spPr>
          <p:txBody>
            <a:bodyPr/>
            <a:lstStyle/>
            <a:p>
              <a:endParaRPr lang="de-DE"/>
            </a:p>
          </p:txBody>
        </p:sp>
        <p:sp>
          <p:nvSpPr>
            <p:cNvPr id="177" name="Freeform 108"/>
            <p:cNvSpPr>
              <a:spLocks/>
            </p:cNvSpPr>
            <p:nvPr/>
          </p:nvSpPr>
          <p:spPr bwMode="auto">
            <a:xfrm>
              <a:off x="3232" y="1381"/>
              <a:ext cx="6" cy="23"/>
            </a:xfrm>
            <a:custGeom>
              <a:avLst/>
              <a:gdLst>
                <a:gd name="T0" fmla="*/ 6 w 6"/>
                <a:gd name="T1" fmla="*/ 23 h 23"/>
                <a:gd name="T2" fmla="*/ 0 w 6"/>
                <a:gd name="T3" fmla="*/ 0 h 23"/>
                <a:gd name="T4" fmla="*/ 6 w 6"/>
                <a:gd name="T5" fmla="*/ 0 h 23"/>
                <a:gd name="T6" fmla="*/ 6 w 6"/>
                <a:gd name="T7" fmla="*/ 23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23"/>
                  </a:moveTo>
                  <a:lnTo>
                    <a:pt x="0" y="0"/>
                  </a:lnTo>
                  <a:lnTo>
                    <a:pt x="6" y="0"/>
                  </a:lnTo>
                  <a:lnTo>
                    <a:pt x="6" y="23"/>
                  </a:lnTo>
                  <a:close/>
                </a:path>
              </a:pathLst>
            </a:custGeom>
            <a:solidFill>
              <a:srgbClr val="DF177A"/>
            </a:solidFill>
            <a:ln w="9525">
              <a:noFill/>
              <a:round/>
              <a:headEnd/>
              <a:tailEnd/>
            </a:ln>
          </p:spPr>
          <p:txBody>
            <a:bodyPr/>
            <a:lstStyle/>
            <a:p>
              <a:endParaRPr lang="de-DE"/>
            </a:p>
          </p:txBody>
        </p:sp>
        <p:sp>
          <p:nvSpPr>
            <p:cNvPr id="178" name="Freeform 109"/>
            <p:cNvSpPr>
              <a:spLocks/>
            </p:cNvSpPr>
            <p:nvPr/>
          </p:nvSpPr>
          <p:spPr bwMode="auto">
            <a:xfrm>
              <a:off x="3223" y="1374"/>
              <a:ext cx="23" cy="31"/>
            </a:xfrm>
            <a:custGeom>
              <a:avLst/>
              <a:gdLst>
                <a:gd name="T0" fmla="*/ 9 w 23"/>
                <a:gd name="T1" fmla="*/ 0 h 31"/>
                <a:gd name="T2" fmla="*/ 2 w 23"/>
                <a:gd name="T3" fmla="*/ 9 h 31"/>
                <a:gd name="T4" fmla="*/ 7 w 23"/>
                <a:gd name="T5" fmla="*/ 31 h 31"/>
                <a:gd name="T6" fmla="*/ 23 w 23"/>
                <a:gd name="T7" fmla="*/ 28 h 31"/>
                <a:gd name="T8" fmla="*/ 17 w 23"/>
                <a:gd name="T9" fmla="*/ 5 h 31"/>
                <a:gd name="T10" fmla="*/ 9 w 23"/>
                <a:gd name="T11" fmla="*/ 14 h 31"/>
                <a:gd name="T12" fmla="*/ 9 w 23"/>
                <a:gd name="T13" fmla="*/ 0 h 31"/>
                <a:gd name="T14" fmla="*/ 0 w 23"/>
                <a:gd name="T15" fmla="*/ 0 h 31"/>
                <a:gd name="T16" fmla="*/ 2 w 23"/>
                <a:gd name="T17" fmla="*/ 9 h 31"/>
                <a:gd name="T18" fmla="*/ 9 w 2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1"/>
                <a:gd name="T32" fmla="*/ 23 w 2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1">
                  <a:moveTo>
                    <a:pt x="9" y="0"/>
                  </a:moveTo>
                  <a:lnTo>
                    <a:pt x="2" y="9"/>
                  </a:lnTo>
                  <a:lnTo>
                    <a:pt x="7" y="31"/>
                  </a:lnTo>
                  <a:lnTo>
                    <a:pt x="23" y="28"/>
                  </a:lnTo>
                  <a:lnTo>
                    <a:pt x="17" y="5"/>
                  </a:lnTo>
                  <a:lnTo>
                    <a:pt x="9" y="14"/>
                  </a:lnTo>
                  <a:lnTo>
                    <a:pt x="9" y="0"/>
                  </a:lnTo>
                  <a:lnTo>
                    <a:pt x="0" y="0"/>
                  </a:lnTo>
                  <a:lnTo>
                    <a:pt x="2" y="9"/>
                  </a:lnTo>
                  <a:lnTo>
                    <a:pt x="9" y="0"/>
                  </a:lnTo>
                  <a:close/>
                </a:path>
              </a:pathLst>
            </a:custGeom>
            <a:solidFill>
              <a:srgbClr val="1F1A17"/>
            </a:solidFill>
            <a:ln w="9525">
              <a:noFill/>
              <a:round/>
              <a:headEnd/>
              <a:tailEnd/>
            </a:ln>
          </p:spPr>
          <p:txBody>
            <a:bodyPr/>
            <a:lstStyle/>
            <a:p>
              <a:endParaRPr lang="de-DE"/>
            </a:p>
          </p:txBody>
        </p:sp>
        <p:sp>
          <p:nvSpPr>
            <p:cNvPr id="179" name="Freeform 110"/>
            <p:cNvSpPr>
              <a:spLocks/>
            </p:cNvSpPr>
            <p:nvPr/>
          </p:nvSpPr>
          <p:spPr bwMode="auto">
            <a:xfrm>
              <a:off x="3230" y="1374"/>
              <a:ext cx="16" cy="14"/>
            </a:xfrm>
            <a:custGeom>
              <a:avLst/>
              <a:gdLst>
                <a:gd name="T0" fmla="*/ 16 w 16"/>
                <a:gd name="T1" fmla="*/ 7 h 14"/>
                <a:gd name="T2" fmla="*/ 8 w 16"/>
                <a:gd name="T3" fmla="*/ 0 h 14"/>
                <a:gd name="T4" fmla="*/ 2 w 16"/>
                <a:gd name="T5" fmla="*/ 0 h 14"/>
                <a:gd name="T6" fmla="*/ 2 w 16"/>
                <a:gd name="T7" fmla="*/ 14 h 14"/>
                <a:gd name="T8" fmla="*/ 8 w 16"/>
                <a:gd name="T9" fmla="*/ 14 h 14"/>
                <a:gd name="T10" fmla="*/ 0 w 16"/>
                <a:gd name="T11" fmla="*/ 7 h 14"/>
                <a:gd name="T12" fmla="*/ 16 w 16"/>
                <a:gd name="T13" fmla="*/ 7 h 14"/>
                <a:gd name="T14" fmla="*/ 16 w 16"/>
                <a:gd name="T15" fmla="*/ 0 h 14"/>
                <a:gd name="T16" fmla="*/ 8 w 16"/>
                <a:gd name="T17" fmla="*/ 0 h 14"/>
                <a:gd name="T18" fmla="*/ 16 w 16"/>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16" y="7"/>
                  </a:moveTo>
                  <a:lnTo>
                    <a:pt x="8" y="0"/>
                  </a:lnTo>
                  <a:lnTo>
                    <a:pt x="2" y="0"/>
                  </a:lnTo>
                  <a:lnTo>
                    <a:pt x="2" y="14"/>
                  </a:lnTo>
                  <a:lnTo>
                    <a:pt x="8" y="14"/>
                  </a:lnTo>
                  <a:lnTo>
                    <a:pt x="0" y="7"/>
                  </a:lnTo>
                  <a:lnTo>
                    <a:pt x="16" y="7"/>
                  </a:lnTo>
                  <a:lnTo>
                    <a:pt x="16" y="0"/>
                  </a:lnTo>
                  <a:lnTo>
                    <a:pt x="8" y="0"/>
                  </a:lnTo>
                  <a:lnTo>
                    <a:pt x="16" y="7"/>
                  </a:lnTo>
                  <a:close/>
                </a:path>
              </a:pathLst>
            </a:custGeom>
            <a:solidFill>
              <a:srgbClr val="1F1A17"/>
            </a:solidFill>
            <a:ln w="9525">
              <a:noFill/>
              <a:round/>
              <a:headEnd/>
              <a:tailEnd/>
            </a:ln>
          </p:spPr>
          <p:txBody>
            <a:bodyPr/>
            <a:lstStyle/>
            <a:p>
              <a:endParaRPr lang="de-DE"/>
            </a:p>
          </p:txBody>
        </p:sp>
        <p:sp>
          <p:nvSpPr>
            <p:cNvPr id="180" name="Freeform 111"/>
            <p:cNvSpPr>
              <a:spLocks/>
            </p:cNvSpPr>
            <p:nvPr/>
          </p:nvSpPr>
          <p:spPr bwMode="auto">
            <a:xfrm>
              <a:off x="3230" y="1381"/>
              <a:ext cx="16" cy="24"/>
            </a:xfrm>
            <a:custGeom>
              <a:avLst/>
              <a:gdLst>
                <a:gd name="T0" fmla="*/ 0 w 16"/>
                <a:gd name="T1" fmla="*/ 24 h 24"/>
                <a:gd name="T2" fmla="*/ 16 w 16"/>
                <a:gd name="T3" fmla="*/ 23 h 24"/>
                <a:gd name="T4" fmla="*/ 16 w 16"/>
                <a:gd name="T5" fmla="*/ 0 h 24"/>
                <a:gd name="T6" fmla="*/ 0 w 16"/>
                <a:gd name="T7" fmla="*/ 0 h 24"/>
                <a:gd name="T8" fmla="*/ 0 w 16"/>
                <a:gd name="T9" fmla="*/ 23 h 24"/>
                <a:gd name="T10" fmla="*/ 16 w 16"/>
                <a:gd name="T11" fmla="*/ 21 h 24"/>
                <a:gd name="T12" fmla="*/ 0 w 16"/>
                <a:gd name="T13" fmla="*/ 24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0" y="24"/>
                  </a:moveTo>
                  <a:lnTo>
                    <a:pt x="16" y="23"/>
                  </a:lnTo>
                  <a:lnTo>
                    <a:pt x="16" y="0"/>
                  </a:lnTo>
                  <a:lnTo>
                    <a:pt x="0" y="0"/>
                  </a:lnTo>
                  <a:lnTo>
                    <a:pt x="0" y="23"/>
                  </a:lnTo>
                  <a:lnTo>
                    <a:pt x="16" y="21"/>
                  </a:lnTo>
                  <a:lnTo>
                    <a:pt x="0" y="24"/>
                  </a:lnTo>
                  <a:close/>
                </a:path>
              </a:pathLst>
            </a:custGeom>
            <a:solidFill>
              <a:srgbClr val="1F1A17"/>
            </a:solidFill>
            <a:ln w="9525">
              <a:noFill/>
              <a:round/>
              <a:headEnd/>
              <a:tailEnd/>
            </a:ln>
          </p:spPr>
          <p:txBody>
            <a:bodyPr/>
            <a:lstStyle/>
            <a:p>
              <a:endParaRPr lang="de-DE"/>
            </a:p>
          </p:txBody>
        </p:sp>
        <p:sp>
          <p:nvSpPr>
            <p:cNvPr id="181" name="Freeform 112"/>
            <p:cNvSpPr>
              <a:spLocks/>
            </p:cNvSpPr>
            <p:nvPr/>
          </p:nvSpPr>
          <p:spPr bwMode="auto">
            <a:xfrm>
              <a:off x="3468" y="1381"/>
              <a:ext cx="4" cy="23"/>
            </a:xfrm>
            <a:custGeom>
              <a:avLst/>
              <a:gdLst>
                <a:gd name="T0" fmla="*/ 0 w 4"/>
                <a:gd name="T1" fmla="*/ 23 h 23"/>
                <a:gd name="T2" fmla="*/ 4 w 4"/>
                <a:gd name="T3" fmla="*/ 0 h 23"/>
                <a:gd name="T4" fmla="*/ 0 w 4"/>
                <a:gd name="T5" fmla="*/ 0 h 23"/>
                <a:gd name="T6" fmla="*/ 0 w 4"/>
                <a:gd name="T7" fmla="*/ 23 h 23"/>
                <a:gd name="T8" fmla="*/ 0 60000 65536"/>
                <a:gd name="T9" fmla="*/ 0 60000 65536"/>
                <a:gd name="T10" fmla="*/ 0 60000 65536"/>
                <a:gd name="T11" fmla="*/ 0 60000 65536"/>
                <a:gd name="T12" fmla="*/ 0 w 4"/>
                <a:gd name="T13" fmla="*/ 0 h 23"/>
                <a:gd name="T14" fmla="*/ 4 w 4"/>
                <a:gd name="T15" fmla="*/ 23 h 23"/>
              </a:gdLst>
              <a:ahLst/>
              <a:cxnLst>
                <a:cxn ang="T8">
                  <a:pos x="T0" y="T1"/>
                </a:cxn>
                <a:cxn ang="T9">
                  <a:pos x="T2" y="T3"/>
                </a:cxn>
                <a:cxn ang="T10">
                  <a:pos x="T4" y="T5"/>
                </a:cxn>
                <a:cxn ang="T11">
                  <a:pos x="T6" y="T7"/>
                </a:cxn>
              </a:cxnLst>
              <a:rect l="T12" t="T13" r="T14" b="T15"/>
              <a:pathLst>
                <a:path w="4" h="23">
                  <a:moveTo>
                    <a:pt x="0" y="23"/>
                  </a:moveTo>
                  <a:lnTo>
                    <a:pt x="4" y="0"/>
                  </a:lnTo>
                  <a:lnTo>
                    <a:pt x="0" y="0"/>
                  </a:lnTo>
                  <a:lnTo>
                    <a:pt x="0" y="23"/>
                  </a:lnTo>
                  <a:close/>
                </a:path>
              </a:pathLst>
            </a:custGeom>
            <a:solidFill>
              <a:srgbClr val="DF177A"/>
            </a:solidFill>
            <a:ln w="9525">
              <a:noFill/>
              <a:round/>
              <a:headEnd/>
              <a:tailEnd/>
            </a:ln>
          </p:spPr>
          <p:txBody>
            <a:bodyPr/>
            <a:lstStyle/>
            <a:p>
              <a:endParaRPr lang="de-DE"/>
            </a:p>
          </p:txBody>
        </p:sp>
        <p:sp>
          <p:nvSpPr>
            <p:cNvPr id="182" name="Freeform 113"/>
            <p:cNvSpPr>
              <a:spLocks/>
            </p:cNvSpPr>
            <p:nvPr/>
          </p:nvSpPr>
          <p:spPr bwMode="auto">
            <a:xfrm>
              <a:off x="3461" y="1374"/>
              <a:ext cx="21" cy="31"/>
            </a:xfrm>
            <a:custGeom>
              <a:avLst/>
              <a:gdLst>
                <a:gd name="T0" fmla="*/ 11 w 21"/>
                <a:gd name="T1" fmla="*/ 14 h 31"/>
                <a:gd name="T2" fmla="*/ 4 w 21"/>
                <a:gd name="T3" fmla="*/ 5 h 31"/>
                <a:gd name="T4" fmla="*/ 0 w 21"/>
                <a:gd name="T5" fmla="*/ 28 h 31"/>
                <a:gd name="T6" fmla="*/ 15 w 21"/>
                <a:gd name="T7" fmla="*/ 31 h 31"/>
                <a:gd name="T8" fmla="*/ 19 w 21"/>
                <a:gd name="T9" fmla="*/ 9 h 31"/>
                <a:gd name="T10" fmla="*/ 11 w 21"/>
                <a:gd name="T11" fmla="*/ 0 h 31"/>
                <a:gd name="T12" fmla="*/ 19 w 21"/>
                <a:gd name="T13" fmla="*/ 9 h 31"/>
                <a:gd name="T14" fmla="*/ 21 w 21"/>
                <a:gd name="T15" fmla="*/ 0 h 31"/>
                <a:gd name="T16" fmla="*/ 11 w 21"/>
                <a:gd name="T17" fmla="*/ 0 h 31"/>
                <a:gd name="T18" fmla="*/ 11 w 21"/>
                <a:gd name="T19" fmla="*/ 14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1"/>
                <a:gd name="T32" fmla="*/ 21 w 2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1">
                  <a:moveTo>
                    <a:pt x="11" y="14"/>
                  </a:moveTo>
                  <a:lnTo>
                    <a:pt x="4" y="5"/>
                  </a:lnTo>
                  <a:lnTo>
                    <a:pt x="0" y="28"/>
                  </a:lnTo>
                  <a:lnTo>
                    <a:pt x="15" y="31"/>
                  </a:lnTo>
                  <a:lnTo>
                    <a:pt x="19" y="9"/>
                  </a:lnTo>
                  <a:lnTo>
                    <a:pt x="11" y="0"/>
                  </a:lnTo>
                  <a:lnTo>
                    <a:pt x="19" y="9"/>
                  </a:lnTo>
                  <a:lnTo>
                    <a:pt x="21" y="0"/>
                  </a:lnTo>
                  <a:lnTo>
                    <a:pt x="11" y="0"/>
                  </a:lnTo>
                  <a:lnTo>
                    <a:pt x="11" y="14"/>
                  </a:lnTo>
                  <a:close/>
                </a:path>
              </a:pathLst>
            </a:custGeom>
            <a:solidFill>
              <a:srgbClr val="1F1A17"/>
            </a:solidFill>
            <a:ln w="9525">
              <a:noFill/>
              <a:round/>
              <a:headEnd/>
              <a:tailEnd/>
            </a:ln>
          </p:spPr>
          <p:txBody>
            <a:bodyPr/>
            <a:lstStyle/>
            <a:p>
              <a:endParaRPr lang="de-DE"/>
            </a:p>
          </p:txBody>
        </p:sp>
        <p:sp>
          <p:nvSpPr>
            <p:cNvPr id="183" name="Freeform 114"/>
            <p:cNvSpPr>
              <a:spLocks/>
            </p:cNvSpPr>
            <p:nvPr/>
          </p:nvSpPr>
          <p:spPr bwMode="auto">
            <a:xfrm>
              <a:off x="3461" y="1374"/>
              <a:ext cx="15" cy="14"/>
            </a:xfrm>
            <a:custGeom>
              <a:avLst/>
              <a:gdLst>
                <a:gd name="T0" fmla="*/ 15 w 15"/>
                <a:gd name="T1" fmla="*/ 7 h 14"/>
                <a:gd name="T2" fmla="*/ 7 w 15"/>
                <a:gd name="T3" fmla="*/ 14 h 14"/>
                <a:gd name="T4" fmla="*/ 11 w 15"/>
                <a:gd name="T5" fmla="*/ 14 h 14"/>
                <a:gd name="T6" fmla="*/ 11 w 15"/>
                <a:gd name="T7" fmla="*/ 0 h 14"/>
                <a:gd name="T8" fmla="*/ 7 w 15"/>
                <a:gd name="T9" fmla="*/ 0 h 14"/>
                <a:gd name="T10" fmla="*/ 0 w 15"/>
                <a:gd name="T11" fmla="*/ 7 h 14"/>
                <a:gd name="T12" fmla="*/ 7 w 15"/>
                <a:gd name="T13" fmla="*/ 0 h 14"/>
                <a:gd name="T14" fmla="*/ 0 w 15"/>
                <a:gd name="T15" fmla="*/ 0 h 14"/>
                <a:gd name="T16" fmla="*/ 0 w 15"/>
                <a:gd name="T17" fmla="*/ 7 h 14"/>
                <a:gd name="T18" fmla="*/ 15 w 15"/>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4"/>
                <a:gd name="T32" fmla="*/ 15 w 1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4">
                  <a:moveTo>
                    <a:pt x="15" y="7"/>
                  </a:moveTo>
                  <a:lnTo>
                    <a:pt x="7" y="14"/>
                  </a:lnTo>
                  <a:lnTo>
                    <a:pt x="11" y="14"/>
                  </a:lnTo>
                  <a:lnTo>
                    <a:pt x="11" y="0"/>
                  </a:lnTo>
                  <a:lnTo>
                    <a:pt x="7" y="0"/>
                  </a:lnTo>
                  <a:lnTo>
                    <a:pt x="0" y="7"/>
                  </a:lnTo>
                  <a:lnTo>
                    <a:pt x="7" y="0"/>
                  </a:lnTo>
                  <a:lnTo>
                    <a:pt x="0" y="0"/>
                  </a:lnTo>
                  <a:lnTo>
                    <a:pt x="0" y="7"/>
                  </a:lnTo>
                  <a:lnTo>
                    <a:pt x="15" y="7"/>
                  </a:lnTo>
                  <a:close/>
                </a:path>
              </a:pathLst>
            </a:custGeom>
            <a:solidFill>
              <a:srgbClr val="1F1A17"/>
            </a:solidFill>
            <a:ln w="9525">
              <a:noFill/>
              <a:round/>
              <a:headEnd/>
              <a:tailEnd/>
            </a:ln>
          </p:spPr>
          <p:txBody>
            <a:bodyPr/>
            <a:lstStyle/>
            <a:p>
              <a:endParaRPr lang="de-DE"/>
            </a:p>
          </p:txBody>
        </p:sp>
        <p:sp>
          <p:nvSpPr>
            <p:cNvPr id="184" name="Freeform 115"/>
            <p:cNvSpPr>
              <a:spLocks/>
            </p:cNvSpPr>
            <p:nvPr/>
          </p:nvSpPr>
          <p:spPr bwMode="auto">
            <a:xfrm>
              <a:off x="3461" y="1381"/>
              <a:ext cx="15" cy="24"/>
            </a:xfrm>
            <a:custGeom>
              <a:avLst/>
              <a:gdLst>
                <a:gd name="T0" fmla="*/ 0 w 15"/>
                <a:gd name="T1" fmla="*/ 21 h 24"/>
                <a:gd name="T2" fmla="*/ 15 w 15"/>
                <a:gd name="T3" fmla="*/ 23 h 24"/>
                <a:gd name="T4" fmla="*/ 15 w 15"/>
                <a:gd name="T5" fmla="*/ 0 h 24"/>
                <a:gd name="T6" fmla="*/ 0 w 15"/>
                <a:gd name="T7" fmla="*/ 0 h 24"/>
                <a:gd name="T8" fmla="*/ 0 w 15"/>
                <a:gd name="T9" fmla="*/ 23 h 24"/>
                <a:gd name="T10" fmla="*/ 15 w 15"/>
                <a:gd name="T11" fmla="*/ 24 h 24"/>
                <a:gd name="T12" fmla="*/ 0 w 15"/>
                <a:gd name="T13" fmla="*/ 21 h 24"/>
                <a:gd name="T14" fmla="*/ 0 60000 65536"/>
                <a:gd name="T15" fmla="*/ 0 60000 65536"/>
                <a:gd name="T16" fmla="*/ 0 60000 65536"/>
                <a:gd name="T17" fmla="*/ 0 60000 65536"/>
                <a:gd name="T18" fmla="*/ 0 60000 65536"/>
                <a:gd name="T19" fmla="*/ 0 60000 65536"/>
                <a:gd name="T20" fmla="*/ 0 60000 65536"/>
                <a:gd name="T21" fmla="*/ 0 w 15"/>
                <a:gd name="T22" fmla="*/ 0 h 24"/>
                <a:gd name="T23" fmla="*/ 15 w 1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4">
                  <a:moveTo>
                    <a:pt x="0" y="21"/>
                  </a:moveTo>
                  <a:lnTo>
                    <a:pt x="15" y="23"/>
                  </a:lnTo>
                  <a:lnTo>
                    <a:pt x="15" y="0"/>
                  </a:lnTo>
                  <a:lnTo>
                    <a:pt x="0" y="0"/>
                  </a:lnTo>
                  <a:lnTo>
                    <a:pt x="0" y="23"/>
                  </a:lnTo>
                  <a:lnTo>
                    <a:pt x="15" y="24"/>
                  </a:lnTo>
                  <a:lnTo>
                    <a:pt x="0" y="21"/>
                  </a:lnTo>
                  <a:close/>
                </a:path>
              </a:pathLst>
            </a:custGeom>
            <a:solidFill>
              <a:srgbClr val="1F1A17"/>
            </a:solidFill>
            <a:ln w="9525">
              <a:noFill/>
              <a:round/>
              <a:headEnd/>
              <a:tailEnd/>
            </a:ln>
          </p:spPr>
          <p:txBody>
            <a:bodyPr/>
            <a:lstStyle/>
            <a:p>
              <a:endParaRPr lang="de-DE"/>
            </a:p>
          </p:txBody>
        </p:sp>
        <p:sp>
          <p:nvSpPr>
            <p:cNvPr id="185" name="Freeform 116"/>
            <p:cNvSpPr>
              <a:spLocks/>
            </p:cNvSpPr>
            <p:nvPr/>
          </p:nvSpPr>
          <p:spPr bwMode="auto">
            <a:xfrm>
              <a:off x="3230" y="1374"/>
              <a:ext cx="244" cy="14"/>
            </a:xfrm>
            <a:custGeom>
              <a:avLst/>
              <a:gdLst>
                <a:gd name="T0" fmla="*/ 0 w 244"/>
                <a:gd name="T1" fmla="*/ 7 h 14"/>
                <a:gd name="T2" fmla="*/ 0 w 244"/>
                <a:gd name="T3" fmla="*/ 14 h 14"/>
                <a:gd name="T4" fmla="*/ 244 w 244"/>
                <a:gd name="T5" fmla="*/ 14 h 14"/>
                <a:gd name="T6" fmla="*/ 244 w 244"/>
                <a:gd name="T7" fmla="*/ 0 h 14"/>
                <a:gd name="T8" fmla="*/ 0 w 244"/>
                <a:gd name="T9" fmla="*/ 0 h 14"/>
                <a:gd name="T10" fmla="*/ 0 w 244"/>
                <a:gd name="T11" fmla="*/ 7 h 14"/>
                <a:gd name="T12" fmla="*/ 0 60000 65536"/>
                <a:gd name="T13" fmla="*/ 0 60000 65536"/>
                <a:gd name="T14" fmla="*/ 0 60000 65536"/>
                <a:gd name="T15" fmla="*/ 0 60000 65536"/>
                <a:gd name="T16" fmla="*/ 0 60000 65536"/>
                <a:gd name="T17" fmla="*/ 0 60000 65536"/>
                <a:gd name="T18" fmla="*/ 0 w 244"/>
                <a:gd name="T19" fmla="*/ 0 h 14"/>
                <a:gd name="T20" fmla="*/ 244 w 24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44" h="14">
                  <a:moveTo>
                    <a:pt x="0" y="7"/>
                  </a:moveTo>
                  <a:lnTo>
                    <a:pt x="0" y="14"/>
                  </a:lnTo>
                  <a:lnTo>
                    <a:pt x="244" y="14"/>
                  </a:lnTo>
                  <a:lnTo>
                    <a:pt x="244" y="0"/>
                  </a:lnTo>
                  <a:lnTo>
                    <a:pt x="0" y="0"/>
                  </a:lnTo>
                  <a:lnTo>
                    <a:pt x="0" y="7"/>
                  </a:lnTo>
                  <a:close/>
                </a:path>
              </a:pathLst>
            </a:custGeom>
            <a:solidFill>
              <a:srgbClr val="1F1A17"/>
            </a:solidFill>
            <a:ln w="9525">
              <a:noFill/>
              <a:round/>
              <a:headEnd/>
              <a:tailEnd/>
            </a:ln>
          </p:spPr>
          <p:txBody>
            <a:bodyPr/>
            <a:lstStyle/>
            <a:p>
              <a:endParaRPr lang="de-DE"/>
            </a:p>
          </p:txBody>
        </p:sp>
        <p:sp>
          <p:nvSpPr>
            <p:cNvPr id="186" name="Freeform 117"/>
            <p:cNvSpPr>
              <a:spLocks/>
            </p:cNvSpPr>
            <p:nvPr/>
          </p:nvSpPr>
          <p:spPr bwMode="auto">
            <a:xfrm>
              <a:off x="3225" y="1379"/>
              <a:ext cx="21" cy="25"/>
            </a:xfrm>
            <a:custGeom>
              <a:avLst/>
              <a:gdLst>
                <a:gd name="T0" fmla="*/ 11 w 21"/>
                <a:gd name="T1" fmla="*/ 23 h 25"/>
                <a:gd name="T2" fmla="*/ 21 w 21"/>
                <a:gd name="T3" fmla="*/ 21 h 25"/>
                <a:gd name="T4" fmla="*/ 15 w 21"/>
                <a:gd name="T5" fmla="*/ 0 h 25"/>
                <a:gd name="T6" fmla="*/ 0 w 21"/>
                <a:gd name="T7" fmla="*/ 4 h 25"/>
                <a:gd name="T8" fmla="*/ 3 w 21"/>
                <a:gd name="T9" fmla="*/ 25 h 25"/>
                <a:gd name="T10" fmla="*/ 11 w 21"/>
                <a:gd name="T11" fmla="*/ 23 h 25"/>
                <a:gd name="T12" fmla="*/ 0 60000 65536"/>
                <a:gd name="T13" fmla="*/ 0 60000 65536"/>
                <a:gd name="T14" fmla="*/ 0 60000 65536"/>
                <a:gd name="T15" fmla="*/ 0 60000 65536"/>
                <a:gd name="T16" fmla="*/ 0 60000 65536"/>
                <a:gd name="T17" fmla="*/ 0 60000 65536"/>
                <a:gd name="T18" fmla="*/ 0 w 21"/>
                <a:gd name="T19" fmla="*/ 0 h 25"/>
                <a:gd name="T20" fmla="*/ 21 w 2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1" h="25">
                  <a:moveTo>
                    <a:pt x="11" y="23"/>
                  </a:moveTo>
                  <a:lnTo>
                    <a:pt x="21" y="21"/>
                  </a:lnTo>
                  <a:lnTo>
                    <a:pt x="15" y="0"/>
                  </a:lnTo>
                  <a:lnTo>
                    <a:pt x="0" y="4"/>
                  </a:lnTo>
                  <a:lnTo>
                    <a:pt x="3" y="25"/>
                  </a:lnTo>
                  <a:lnTo>
                    <a:pt x="11" y="23"/>
                  </a:lnTo>
                  <a:close/>
                </a:path>
              </a:pathLst>
            </a:custGeom>
            <a:solidFill>
              <a:srgbClr val="1F1A17"/>
            </a:solidFill>
            <a:ln w="9525">
              <a:noFill/>
              <a:round/>
              <a:headEnd/>
              <a:tailEnd/>
            </a:ln>
          </p:spPr>
          <p:txBody>
            <a:bodyPr/>
            <a:lstStyle/>
            <a:p>
              <a:endParaRPr lang="de-DE"/>
            </a:p>
          </p:txBody>
        </p:sp>
        <p:sp>
          <p:nvSpPr>
            <p:cNvPr id="187" name="Freeform 118"/>
            <p:cNvSpPr>
              <a:spLocks/>
            </p:cNvSpPr>
            <p:nvPr/>
          </p:nvSpPr>
          <p:spPr bwMode="auto">
            <a:xfrm>
              <a:off x="3238" y="1397"/>
              <a:ext cx="240" cy="15"/>
            </a:xfrm>
            <a:custGeom>
              <a:avLst/>
              <a:gdLst>
                <a:gd name="T0" fmla="*/ 223 w 240"/>
                <a:gd name="T1" fmla="*/ 7 h 15"/>
                <a:gd name="T2" fmla="*/ 232 w 240"/>
                <a:gd name="T3" fmla="*/ 0 h 15"/>
                <a:gd name="T4" fmla="*/ 0 w 240"/>
                <a:gd name="T5" fmla="*/ 0 h 15"/>
                <a:gd name="T6" fmla="*/ 0 w 240"/>
                <a:gd name="T7" fmla="*/ 15 h 15"/>
                <a:gd name="T8" fmla="*/ 232 w 240"/>
                <a:gd name="T9" fmla="*/ 15 h 15"/>
                <a:gd name="T10" fmla="*/ 240 w 240"/>
                <a:gd name="T11" fmla="*/ 8 h 15"/>
                <a:gd name="T12" fmla="*/ 232 w 240"/>
                <a:gd name="T13" fmla="*/ 15 h 15"/>
                <a:gd name="T14" fmla="*/ 238 w 240"/>
                <a:gd name="T15" fmla="*/ 15 h 15"/>
                <a:gd name="T16" fmla="*/ 240 w 240"/>
                <a:gd name="T17" fmla="*/ 8 h 15"/>
                <a:gd name="T18" fmla="*/ 223 w 240"/>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5"/>
                <a:gd name="T32" fmla="*/ 240 w 24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5">
                  <a:moveTo>
                    <a:pt x="223" y="7"/>
                  </a:moveTo>
                  <a:lnTo>
                    <a:pt x="232" y="0"/>
                  </a:lnTo>
                  <a:lnTo>
                    <a:pt x="0" y="0"/>
                  </a:lnTo>
                  <a:lnTo>
                    <a:pt x="0" y="15"/>
                  </a:lnTo>
                  <a:lnTo>
                    <a:pt x="232" y="15"/>
                  </a:lnTo>
                  <a:lnTo>
                    <a:pt x="240" y="8"/>
                  </a:lnTo>
                  <a:lnTo>
                    <a:pt x="232" y="15"/>
                  </a:lnTo>
                  <a:lnTo>
                    <a:pt x="238" y="15"/>
                  </a:lnTo>
                  <a:lnTo>
                    <a:pt x="240" y="8"/>
                  </a:lnTo>
                  <a:lnTo>
                    <a:pt x="223" y="7"/>
                  </a:lnTo>
                  <a:close/>
                </a:path>
              </a:pathLst>
            </a:custGeom>
            <a:solidFill>
              <a:srgbClr val="1F1A17"/>
            </a:solidFill>
            <a:ln w="9525">
              <a:noFill/>
              <a:round/>
              <a:headEnd/>
              <a:tailEnd/>
            </a:ln>
          </p:spPr>
          <p:txBody>
            <a:bodyPr/>
            <a:lstStyle/>
            <a:p>
              <a:endParaRPr lang="de-DE"/>
            </a:p>
          </p:txBody>
        </p:sp>
        <p:sp>
          <p:nvSpPr>
            <p:cNvPr id="188" name="Freeform 119"/>
            <p:cNvSpPr>
              <a:spLocks/>
            </p:cNvSpPr>
            <p:nvPr/>
          </p:nvSpPr>
          <p:spPr bwMode="auto">
            <a:xfrm>
              <a:off x="3461" y="1379"/>
              <a:ext cx="21" cy="26"/>
            </a:xfrm>
            <a:custGeom>
              <a:avLst/>
              <a:gdLst>
                <a:gd name="T0" fmla="*/ 13 w 21"/>
                <a:gd name="T1" fmla="*/ 2 h 26"/>
                <a:gd name="T2" fmla="*/ 5 w 21"/>
                <a:gd name="T3" fmla="*/ 0 h 26"/>
                <a:gd name="T4" fmla="*/ 0 w 21"/>
                <a:gd name="T5" fmla="*/ 25 h 26"/>
                <a:gd name="T6" fmla="*/ 17 w 21"/>
                <a:gd name="T7" fmla="*/ 26 h 26"/>
                <a:gd name="T8" fmla="*/ 21 w 21"/>
                <a:gd name="T9" fmla="*/ 4 h 26"/>
                <a:gd name="T10" fmla="*/ 13 w 21"/>
                <a:gd name="T11" fmla="*/ 2 h 26"/>
                <a:gd name="T12" fmla="*/ 0 60000 65536"/>
                <a:gd name="T13" fmla="*/ 0 60000 65536"/>
                <a:gd name="T14" fmla="*/ 0 60000 65536"/>
                <a:gd name="T15" fmla="*/ 0 60000 65536"/>
                <a:gd name="T16" fmla="*/ 0 60000 65536"/>
                <a:gd name="T17" fmla="*/ 0 60000 65536"/>
                <a:gd name="T18" fmla="*/ 0 w 21"/>
                <a:gd name="T19" fmla="*/ 0 h 26"/>
                <a:gd name="T20" fmla="*/ 21 w 2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1" h="26">
                  <a:moveTo>
                    <a:pt x="13" y="2"/>
                  </a:moveTo>
                  <a:lnTo>
                    <a:pt x="5" y="0"/>
                  </a:lnTo>
                  <a:lnTo>
                    <a:pt x="0" y="25"/>
                  </a:lnTo>
                  <a:lnTo>
                    <a:pt x="17" y="26"/>
                  </a:lnTo>
                  <a:lnTo>
                    <a:pt x="21" y="4"/>
                  </a:lnTo>
                  <a:lnTo>
                    <a:pt x="13" y="2"/>
                  </a:lnTo>
                  <a:close/>
                </a:path>
              </a:pathLst>
            </a:custGeom>
            <a:solidFill>
              <a:srgbClr val="1F1A17"/>
            </a:solidFill>
            <a:ln w="9525">
              <a:noFill/>
              <a:round/>
              <a:headEnd/>
              <a:tailEnd/>
            </a:ln>
          </p:spPr>
          <p:txBody>
            <a:bodyPr/>
            <a:lstStyle/>
            <a:p>
              <a:endParaRPr lang="de-DE"/>
            </a:p>
          </p:txBody>
        </p:sp>
        <p:sp>
          <p:nvSpPr>
            <p:cNvPr id="189" name="Rectangle 120"/>
            <p:cNvSpPr>
              <a:spLocks noChangeArrowheads="1"/>
            </p:cNvSpPr>
            <p:nvPr/>
          </p:nvSpPr>
          <p:spPr bwMode="auto">
            <a:xfrm>
              <a:off x="3217" y="1585"/>
              <a:ext cx="269" cy="23"/>
            </a:xfrm>
            <a:prstGeom prst="rect">
              <a:avLst/>
            </a:prstGeom>
            <a:solidFill>
              <a:srgbClr val="DF177A"/>
            </a:solidFill>
            <a:ln w="9525">
              <a:noFill/>
              <a:miter lim="800000"/>
              <a:headEnd/>
              <a:tailEnd/>
            </a:ln>
          </p:spPr>
          <p:txBody>
            <a:bodyPr/>
            <a:lstStyle/>
            <a:p>
              <a:endParaRPr lang="de-DE"/>
            </a:p>
          </p:txBody>
        </p:sp>
        <p:sp>
          <p:nvSpPr>
            <p:cNvPr id="190" name="Freeform 121"/>
            <p:cNvSpPr>
              <a:spLocks/>
            </p:cNvSpPr>
            <p:nvPr/>
          </p:nvSpPr>
          <p:spPr bwMode="auto">
            <a:xfrm>
              <a:off x="3209" y="1601"/>
              <a:ext cx="277" cy="14"/>
            </a:xfrm>
            <a:custGeom>
              <a:avLst/>
              <a:gdLst>
                <a:gd name="T0" fmla="*/ 0 w 277"/>
                <a:gd name="T1" fmla="*/ 7 h 14"/>
                <a:gd name="T2" fmla="*/ 8 w 277"/>
                <a:gd name="T3" fmla="*/ 14 h 14"/>
                <a:gd name="T4" fmla="*/ 277 w 277"/>
                <a:gd name="T5" fmla="*/ 14 h 14"/>
                <a:gd name="T6" fmla="*/ 277 w 277"/>
                <a:gd name="T7" fmla="*/ 0 h 14"/>
                <a:gd name="T8" fmla="*/ 8 w 277"/>
                <a:gd name="T9" fmla="*/ 0 h 14"/>
                <a:gd name="T10" fmla="*/ 17 w 277"/>
                <a:gd name="T11" fmla="*/ 7 h 14"/>
                <a:gd name="T12" fmla="*/ 0 w 277"/>
                <a:gd name="T13" fmla="*/ 7 h 14"/>
                <a:gd name="T14" fmla="*/ 0 w 277"/>
                <a:gd name="T15" fmla="*/ 14 h 14"/>
                <a:gd name="T16" fmla="*/ 8 w 277"/>
                <a:gd name="T17" fmla="*/ 14 h 14"/>
                <a:gd name="T18" fmla="*/ 0 w 277"/>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7"/>
                <a:gd name="T31" fmla="*/ 0 h 14"/>
                <a:gd name="T32" fmla="*/ 277 w 27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7" h="14">
                  <a:moveTo>
                    <a:pt x="0" y="7"/>
                  </a:moveTo>
                  <a:lnTo>
                    <a:pt x="8" y="14"/>
                  </a:lnTo>
                  <a:lnTo>
                    <a:pt x="277" y="14"/>
                  </a:lnTo>
                  <a:lnTo>
                    <a:pt x="277" y="0"/>
                  </a:lnTo>
                  <a:lnTo>
                    <a:pt x="8" y="0"/>
                  </a:lnTo>
                  <a:lnTo>
                    <a:pt x="17" y="7"/>
                  </a:lnTo>
                  <a:lnTo>
                    <a:pt x="0" y="7"/>
                  </a:lnTo>
                  <a:lnTo>
                    <a:pt x="0" y="14"/>
                  </a:lnTo>
                  <a:lnTo>
                    <a:pt x="8" y="14"/>
                  </a:lnTo>
                  <a:lnTo>
                    <a:pt x="0" y="7"/>
                  </a:lnTo>
                  <a:close/>
                </a:path>
              </a:pathLst>
            </a:custGeom>
            <a:solidFill>
              <a:srgbClr val="1F1A17"/>
            </a:solidFill>
            <a:ln w="9525">
              <a:noFill/>
              <a:round/>
              <a:headEnd/>
              <a:tailEnd/>
            </a:ln>
          </p:spPr>
          <p:txBody>
            <a:bodyPr/>
            <a:lstStyle/>
            <a:p>
              <a:endParaRPr lang="de-DE"/>
            </a:p>
          </p:txBody>
        </p:sp>
        <p:sp>
          <p:nvSpPr>
            <p:cNvPr id="191" name="Freeform 122"/>
            <p:cNvSpPr>
              <a:spLocks/>
            </p:cNvSpPr>
            <p:nvPr/>
          </p:nvSpPr>
          <p:spPr bwMode="auto">
            <a:xfrm>
              <a:off x="3209" y="1578"/>
              <a:ext cx="17" cy="30"/>
            </a:xfrm>
            <a:custGeom>
              <a:avLst/>
              <a:gdLst>
                <a:gd name="T0" fmla="*/ 8 w 17"/>
                <a:gd name="T1" fmla="*/ 0 h 30"/>
                <a:gd name="T2" fmla="*/ 0 w 17"/>
                <a:gd name="T3" fmla="*/ 7 h 30"/>
                <a:gd name="T4" fmla="*/ 0 w 17"/>
                <a:gd name="T5" fmla="*/ 30 h 30"/>
                <a:gd name="T6" fmla="*/ 17 w 17"/>
                <a:gd name="T7" fmla="*/ 30 h 30"/>
                <a:gd name="T8" fmla="*/ 17 w 17"/>
                <a:gd name="T9" fmla="*/ 7 h 30"/>
                <a:gd name="T10" fmla="*/ 8 w 17"/>
                <a:gd name="T11" fmla="*/ 14 h 30"/>
                <a:gd name="T12" fmla="*/ 8 w 17"/>
                <a:gd name="T13" fmla="*/ 0 h 30"/>
                <a:gd name="T14" fmla="*/ 0 w 17"/>
                <a:gd name="T15" fmla="*/ 0 h 30"/>
                <a:gd name="T16" fmla="*/ 0 w 17"/>
                <a:gd name="T17" fmla="*/ 7 h 30"/>
                <a:gd name="T18" fmla="*/ 8 w 17"/>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0"/>
                <a:gd name="T32" fmla="*/ 17 w 1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0">
                  <a:moveTo>
                    <a:pt x="8" y="0"/>
                  </a:moveTo>
                  <a:lnTo>
                    <a:pt x="0" y="7"/>
                  </a:lnTo>
                  <a:lnTo>
                    <a:pt x="0" y="30"/>
                  </a:lnTo>
                  <a:lnTo>
                    <a:pt x="17" y="30"/>
                  </a:lnTo>
                  <a:lnTo>
                    <a:pt x="17" y="7"/>
                  </a:lnTo>
                  <a:lnTo>
                    <a:pt x="8" y="14"/>
                  </a:lnTo>
                  <a:lnTo>
                    <a:pt x="8" y="0"/>
                  </a:lnTo>
                  <a:lnTo>
                    <a:pt x="0" y="0"/>
                  </a:lnTo>
                  <a:lnTo>
                    <a:pt x="0" y="7"/>
                  </a:lnTo>
                  <a:lnTo>
                    <a:pt x="8" y="0"/>
                  </a:lnTo>
                  <a:close/>
                </a:path>
              </a:pathLst>
            </a:custGeom>
            <a:solidFill>
              <a:srgbClr val="1F1A17"/>
            </a:solidFill>
            <a:ln w="9525">
              <a:noFill/>
              <a:round/>
              <a:headEnd/>
              <a:tailEnd/>
            </a:ln>
          </p:spPr>
          <p:txBody>
            <a:bodyPr/>
            <a:lstStyle/>
            <a:p>
              <a:endParaRPr lang="de-DE"/>
            </a:p>
          </p:txBody>
        </p:sp>
        <p:sp>
          <p:nvSpPr>
            <p:cNvPr id="192" name="Freeform 123"/>
            <p:cNvSpPr>
              <a:spLocks/>
            </p:cNvSpPr>
            <p:nvPr/>
          </p:nvSpPr>
          <p:spPr bwMode="auto">
            <a:xfrm>
              <a:off x="3217" y="1578"/>
              <a:ext cx="276" cy="14"/>
            </a:xfrm>
            <a:custGeom>
              <a:avLst/>
              <a:gdLst>
                <a:gd name="T0" fmla="*/ 276 w 276"/>
                <a:gd name="T1" fmla="*/ 7 h 14"/>
                <a:gd name="T2" fmla="*/ 269 w 276"/>
                <a:gd name="T3" fmla="*/ 0 h 14"/>
                <a:gd name="T4" fmla="*/ 0 w 276"/>
                <a:gd name="T5" fmla="*/ 0 h 14"/>
                <a:gd name="T6" fmla="*/ 0 w 276"/>
                <a:gd name="T7" fmla="*/ 14 h 14"/>
                <a:gd name="T8" fmla="*/ 269 w 276"/>
                <a:gd name="T9" fmla="*/ 14 h 14"/>
                <a:gd name="T10" fmla="*/ 261 w 276"/>
                <a:gd name="T11" fmla="*/ 7 h 14"/>
                <a:gd name="T12" fmla="*/ 276 w 276"/>
                <a:gd name="T13" fmla="*/ 7 h 14"/>
                <a:gd name="T14" fmla="*/ 276 w 276"/>
                <a:gd name="T15" fmla="*/ 0 h 14"/>
                <a:gd name="T16" fmla="*/ 269 w 276"/>
                <a:gd name="T17" fmla="*/ 0 h 14"/>
                <a:gd name="T18" fmla="*/ 276 w 276"/>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6"/>
                <a:gd name="T31" fmla="*/ 0 h 14"/>
                <a:gd name="T32" fmla="*/ 276 w 27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6" h="14">
                  <a:moveTo>
                    <a:pt x="276" y="7"/>
                  </a:moveTo>
                  <a:lnTo>
                    <a:pt x="269" y="0"/>
                  </a:lnTo>
                  <a:lnTo>
                    <a:pt x="0" y="0"/>
                  </a:lnTo>
                  <a:lnTo>
                    <a:pt x="0" y="14"/>
                  </a:lnTo>
                  <a:lnTo>
                    <a:pt x="269" y="14"/>
                  </a:lnTo>
                  <a:lnTo>
                    <a:pt x="261" y="7"/>
                  </a:lnTo>
                  <a:lnTo>
                    <a:pt x="276" y="7"/>
                  </a:lnTo>
                  <a:lnTo>
                    <a:pt x="276" y="0"/>
                  </a:lnTo>
                  <a:lnTo>
                    <a:pt x="269" y="0"/>
                  </a:lnTo>
                  <a:lnTo>
                    <a:pt x="276" y="7"/>
                  </a:lnTo>
                  <a:close/>
                </a:path>
              </a:pathLst>
            </a:custGeom>
            <a:solidFill>
              <a:srgbClr val="1F1A17"/>
            </a:solidFill>
            <a:ln w="9525">
              <a:noFill/>
              <a:round/>
              <a:headEnd/>
              <a:tailEnd/>
            </a:ln>
          </p:spPr>
          <p:txBody>
            <a:bodyPr/>
            <a:lstStyle/>
            <a:p>
              <a:endParaRPr lang="de-DE"/>
            </a:p>
          </p:txBody>
        </p:sp>
        <p:sp>
          <p:nvSpPr>
            <p:cNvPr id="193" name="Freeform 124"/>
            <p:cNvSpPr>
              <a:spLocks/>
            </p:cNvSpPr>
            <p:nvPr/>
          </p:nvSpPr>
          <p:spPr bwMode="auto">
            <a:xfrm>
              <a:off x="3478" y="1585"/>
              <a:ext cx="15" cy="30"/>
            </a:xfrm>
            <a:custGeom>
              <a:avLst/>
              <a:gdLst>
                <a:gd name="T0" fmla="*/ 8 w 15"/>
                <a:gd name="T1" fmla="*/ 30 h 30"/>
                <a:gd name="T2" fmla="*/ 15 w 15"/>
                <a:gd name="T3" fmla="*/ 23 h 30"/>
                <a:gd name="T4" fmla="*/ 15 w 15"/>
                <a:gd name="T5" fmla="*/ 0 h 30"/>
                <a:gd name="T6" fmla="*/ 0 w 15"/>
                <a:gd name="T7" fmla="*/ 0 h 30"/>
                <a:gd name="T8" fmla="*/ 0 w 15"/>
                <a:gd name="T9" fmla="*/ 23 h 30"/>
                <a:gd name="T10" fmla="*/ 8 w 15"/>
                <a:gd name="T11" fmla="*/ 16 h 30"/>
                <a:gd name="T12" fmla="*/ 8 w 15"/>
                <a:gd name="T13" fmla="*/ 30 h 30"/>
                <a:gd name="T14" fmla="*/ 15 w 15"/>
                <a:gd name="T15" fmla="*/ 30 h 30"/>
                <a:gd name="T16" fmla="*/ 15 w 15"/>
                <a:gd name="T17" fmla="*/ 23 h 30"/>
                <a:gd name="T18" fmla="*/ 8 w 1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30"/>
                  </a:moveTo>
                  <a:lnTo>
                    <a:pt x="15" y="23"/>
                  </a:lnTo>
                  <a:lnTo>
                    <a:pt x="15" y="0"/>
                  </a:lnTo>
                  <a:lnTo>
                    <a:pt x="0" y="0"/>
                  </a:lnTo>
                  <a:lnTo>
                    <a:pt x="0" y="23"/>
                  </a:lnTo>
                  <a:lnTo>
                    <a:pt x="8" y="16"/>
                  </a:lnTo>
                  <a:lnTo>
                    <a:pt x="8" y="30"/>
                  </a:lnTo>
                  <a:lnTo>
                    <a:pt x="15" y="30"/>
                  </a:lnTo>
                  <a:lnTo>
                    <a:pt x="15" y="23"/>
                  </a:lnTo>
                  <a:lnTo>
                    <a:pt x="8" y="30"/>
                  </a:lnTo>
                  <a:close/>
                </a:path>
              </a:pathLst>
            </a:custGeom>
            <a:solidFill>
              <a:srgbClr val="1F1A17"/>
            </a:solidFill>
            <a:ln w="9525">
              <a:noFill/>
              <a:round/>
              <a:headEnd/>
              <a:tailEnd/>
            </a:ln>
          </p:spPr>
          <p:txBody>
            <a:bodyPr/>
            <a:lstStyle/>
            <a:p>
              <a:endParaRPr lang="de-DE"/>
            </a:p>
          </p:txBody>
        </p:sp>
        <p:sp>
          <p:nvSpPr>
            <p:cNvPr id="194" name="Freeform 125"/>
            <p:cNvSpPr>
              <a:spLocks/>
            </p:cNvSpPr>
            <p:nvPr/>
          </p:nvSpPr>
          <p:spPr bwMode="auto">
            <a:xfrm>
              <a:off x="3484" y="1585"/>
              <a:ext cx="5" cy="23"/>
            </a:xfrm>
            <a:custGeom>
              <a:avLst/>
              <a:gdLst>
                <a:gd name="T0" fmla="*/ 0 w 5"/>
                <a:gd name="T1" fmla="*/ 0 h 23"/>
                <a:gd name="T2" fmla="*/ 5 w 5"/>
                <a:gd name="T3" fmla="*/ 23 h 23"/>
                <a:gd name="T4" fmla="*/ 0 w 5"/>
                <a:gd name="T5" fmla="*/ 23 h 23"/>
                <a:gd name="T6" fmla="*/ 0 w 5"/>
                <a:gd name="T7" fmla="*/ 0 h 23"/>
                <a:gd name="T8" fmla="*/ 0 60000 65536"/>
                <a:gd name="T9" fmla="*/ 0 60000 65536"/>
                <a:gd name="T10" fmla="*/ 0 60000 65536"/>
                <a:gd name="T11" fmla="*/ 0 60000 65536"/>
                <a:gd name="T12" fmla="*/ 0 w 5"/>
                <a:gd name="T13" fmla="*/ 0 h 23"/>
                <a:gd name="T14" fmla="*/ 5 w 5"/>
                <a:gd name="T15" fmla="*/ 23 h 23"/>
              </a:gdLst>
              <a:ahLst/>
              <a:cxnLst>
                <a:cxn ang="T8">
                  <a:pos x="T0" y="T1"/>
                </a:cxn>
                <a:cxn ang="T9">
                  <a:pos x="T2" y="T3"/>
                </a:cxn>
                <a:cxn ang="T10">
                  <a:pos x="T4" y="T5"/>
                </a:cxn>
                <a:cxn ang="T11">
                  <a:pos x="T6" y="T7"/>
                </a:cxn>
              </a:cxnLst>
              <a:rect l="T12" t="T13" r="T14" b="T15"/>
              <a:pathLst>
                <a:path w="5" h="23">
                  <a:moveTo>
                    <a:pt x="0" y="0"/>
                  </a:moveTo>
                  <a:lnTo>
                    <a:pt x="5" y="23"/>
                  </a:lnTo>
                  <a:lnTo>
                    <a:pt x="0" y="23"/>
                  </a:lnTo>
                  <a:lnTo>
                    <a:pt x="0" y="0"/>
                  </a:lnTo>
                  <a:close/>
                </a:path>
              </a:pathLst>
            </a:custGeom>
            <a:solidFill>
              <a:srgbClr val="DF177A"/>
            </a:solidFill>
            <a:ln w="9525">
              <a:noFill/>
              <a:round/>
              <a:headEnd/>
              <a:tailEnd/>
            </a:ln>
          </p:spPr>
          <p:txBody>
            <a:bodyPr/>
            <a:lstStyle/>
            <a:p>
              <a:endParaRPr lang="de-DE"/>
            </a:p>
          </p:txBody>
        </p:sp>
        <p:sp>
          <p:nvSpPr>
            <p:cNvPr id="195" name="Freeform 126"/>
            <p:cNvSpPr>
              <a:spLocks/>
            </p:cNvSpPr>
            <p:nvPr/>
          </p:nvSpPr>
          <p:spPr bwMode="auto">
            <a:xfrm>
              <a:off x="3476" y="1583"/>
              <a:ext cx="23" cy="32"/>
            </a:xfrm>
            <a:custGeom>
              <a:avLst/>
              <a:gdLst>
                <a:gd name="T0" fmla="*/ 13 w 23"/>
                <a:gd name="T1" fmla="*/ 32 h 32"/>
                <a:gd name="T2" fmla="*/ 21 w 23"/>
                <a:gd name="T3" fmla="*/ 23 h 32"/>
                <a:gd name="T4" fmla="*/ 15 w 23"/>
                <a:gd name="T5" fmla="*/ 0 h 32"/>
                <a:gd name="T6" fmla="*/ 0 w 23"/>
                <a:gd name="T7" fmla="*/ 3 h 32"/>
                <a:gd name="T8" fmla="*/ 6 w 23"/>
                <a:gd name="T9" fmla="*/ 26 h 32"/>
                <a:gd name="T10" fmla="*/ 13 w 23"/>
                <a:gd name="T11" fmla="*/ 18 h 32"/>
                <a:gd name="T12" fmla="*/ 13 w 23"/>
                <a:gd name="T13" fmla="*/ 32 h 32"/>
                <a:gd name="T14" fmla="*/ 23 w 23"/>
                <a:gd name="T15" fmla="*/ 32 h 32"/>
                <a:gd name="T16" fmla="*/ 21 w 23"/>
                <a:gd name="T17" fmla="*/ 23 h 32"/>
                <a:gd name="T18" fmla="*/ 13 w 23"/>
                <a:gd name="T19" fmla="*/ 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2"/>
                <a:gd name="T32" fmla="*/ 23 w 2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2">
                  <a:moveTo>
                    <a:pt x="13" y="32"/>
                  </a:moveTo>
                  <a:lnTo>
                    <a:pt x="21" y="23"/>
                  </a:lnTo>
                  <a:lnTo>
                    <a:pt x="15" y="0"/>
                  </a:lnTo>
                  <a:lnTo>
                    <a:pt x="0" y="3"/>
                  </a:lnTo>
                  <a:lnTo>
                    <a:pt x="6" y="26"/>
                  </a:lnTo>
                  <a:lnTo>
                    <a:pt x="13" y="18"/>
                  </a:lnTo>
                  <a:lnTo>
                    <a:pt x="13" y="32"/>
                  </a:lnTo>
                  <a:lnTo>
                    <a:pt x="23" y="32"/>
                  </a:lnTo>
                  <a:lnTo>
                    <a:pt x="21" y="23"/>
                  </a:lnTo>
                  <a:lnTo>
                    <a:pt x="13" y="32"/>
                  </a:lnTo>
                  <a:close/>
                </a:path>
              </a:pathLst>
            </a:custGeom>
            <a:solidFill>
              <a:srgbClr val="1F1A17"/>
            </a:solidFill>
            <a:ln w="9525">
              <a:noFill/>
              <a:round/>
              <a:headEnd/>
              <a:tailEnd/>
            </a:ln>
          </p:spPr>
          <p:txBody>
            <a:bodyPr/>
            <a:lstStyle/>
            <a:p>
              <a:endParaRPr lang="de-DE"/>
            </a:p>
          </p:txBody>
        </p:sp>
        <p:sp>
          <p:nvSpPr>
            <p:cNvPr id="196" name="Freeform 127"/>
            <p:cNvSpPr>
              <a:spLocks/>
            </p:cNvSpPr>
            <p:nvPr/>
          </p:nvSpPr>
          <p:spPr bwMode="auto">
            <a:xfrm>
              <a:off x="3476" y="1601"/>
              <a:ext cx="15" cy="14"/>
            </a:xfrm>
            <a:custGeom>
              <a:avLst/>
              <a:gdLst>
                <a:gd name="T0" fmla="*/ 0 w 15"/>
                <a:gd name="T1" fmla="*/ 7 h 14"/>
                <a:gd name="T2" fmla="*/ 8 w 15"/>
                <a:gd name="T3" fmla="*/ 14 h 14"/>
                <a:gd name="T4" fmla="*/ 13 w 15"/>
                <a:gd name="T5" fmla="*/ 14 h 14"/>
                <a:gd name="T6" fmla="*/ 13 w 15"/>
                <a:gd name="T7" fmla="*/ 0 h 14"/>
                <a:gd name="T8" fmla="*/ 8 w 15"/>
                <a:gd name="T9" fmla="*/ 0 h 14"/>
                <a:gd name="T10" fmla="*/ 15 w 15"/>
                <a:gd name="T11" fmla="*/ 7 h 14"/>
                <a:gd name="T12" fmla="*/ 0 w 15"/>
                <a:gd name="T13" fmla="*/ 7 h 14"/>
                <a:gd name="T14" fmla="*/ 0 w 15"/>
                <a:gd name="T15" fmla="*/ 14 h 14"/>
                <a:gd name="T16" fmla="*/ 8 w 15"/>
                <a:gd name="T17" fmla="*/ 14 h 14"/>
                <a:gd name="T18" fmla="*/ 0 w 15"/>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4"/>
                <a:gd name="T32" fmla="*/ 15 w 1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4">
                  <a:moveTo>
                    <a:pt x="0" y="7"/>
                  </a:moveTo>
                  <a:lnTo>
                    <a:pt x="8" y="14"/>
                  </a:lnTo>
                  <a:lnTo>
                    <a:pt x="13" y="14"/>
                  </a:lnTo>
                  <a:lnTo>
                    <a:pt x="13" y="0"/>
                  </a:lnTo>
                  <a:lnTo>
                    <a:pt x="8" y="0"/>
                  </a:lnTo>
                  <a:lnTo>
                    <a:pt x="15" y="7"/>
                  </a:lnTo>
                  <a:lnTo>
                    <a:pt x="0" y="7"/>
                  </a:lnTo>
                  <a:lnTo>
                    <a:pt x="0" y="14"/>
                  </a:lnTo>
                  <a:lnTo>
                    <a:pt x="8" y="14"/>
                  </a:lnTo>
                  <a:lnTo>
                    <a:pt x="0" y="7"/>
                  </a:lnTo>
                  <a:close/>
                </a:path>
              </a:pathLst>
            </a:custGeom>
            <a:solidFill>
              <a:srgbClr val="1F1A17"/>
            </a:solidFill>
            <a:ln w="9525">
              <a:noFill/>
              <a:round/>
              <a:headEnd/>
              <a:tailEnd/>
            </a:ln>
          </p:spPr>
          <p:txBody>
            <a:bodyPr/>
            <a:lstStyle/>
            <a:p>
              <a:endParaRPr lang="de-DE"/>
            </a:p>
          </p:txBody>
        </p:sp>
        <p:sp>
          <p:nvSpPr>
            <p:cNvPr id="197" name="Freeform 128"/>
            <p:cNvSpPr>
              <a:spLocks/>
            </p:cNvSpPr>
            <p:nvPr/>
          </p:nvSpPr>
          <p:spPr bwMode="auto">
            <a:xfrm>
              <a:off x="3476" y="1583"/>
              <a:ext cx="15" cy="25"/>
            </a:xfrm>
            <a:custGeom>
              <a:avLst/>
              <a:gdLst>
                <a:gd name="T0" fmla="*/ 15 w 15"/>
                <a:gd name="T1" fmla="*/ 0 h 25"/>
                <a:gd name="T2" fmla="*/ 0 w 15"/>
                <a:gd name="T3" fmla="*/ 2 h 25"/>
                <a:gd name="T4" fmla="*/ 0 w 15"/>
                <a:gd name="T5" fmla="*/ 25 h 25"/>
                <a:gd name="T6" fmla="*/ 15 w 15"/>
                <a:gd name="T7" fmla="*/ 25 h 25"/>
                <a:gd name="T8" fmla="*/ 15 w 15"/>
                <a:gd name="T9" fmla="*/ 2 h 25"/>
                <a:gd name="T10" fmla="*/ 0 w 15"/>
                <a:gd name="T11" fmla="*/ 3 h 25"/>
                <a:gd name="T12" fmla="*/ 15 w 15"/>
                <a:gd name="T13" fmla="*/ 0 h 25"/>
                <a:gd name="T14" fmla="*/ 0 60000 65536"/>
                <a:gd name="T15" fmla="*/ 0 60000 65536"/>
                <a:gd name="T16" fmla="*/ 0 60000 65536"/>
                <a:gd name="T17" fmla="*/ 0 60000 65536"/>
                <a:gd name="T18" fmla="*/ 0 60000 65536"/>
                <a:gd name="T19" fmla="*/ 0 60000 65536"/>
                <a:gd name="T20" fmla="*/ 0 60000 65536"/>
                <a:gd name="T21" fmla="*/ 0 w 15"/>
                <a:gd name="T22" fmla="*/ 0 h 25"/>
                <a:gd name="T23" fmla="*/ 15 w 1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5">
                  <a:moveTo>
                    <a:pt x="15" y="0"/>
                  </a:moveTo>
                  <a:lnTo>
                    <a:pt x="0" y="2"/>
                  </a:lnTo>
                  <a:lnTo>
                    <a:pt x="0" y="25"/>
                  </a:lnTo>
                  <a:lnTo>
                    <a:pt x="15" y="25"/>
                  </a:lnTo>
                  <a:lnTo>
                    <a:pt x="15" y="2"/>
                  </a:lnTo>
                  <a:lnTo>
                    <a:pt x="0" y="3"/>
                  </a:lnTo>
                  <a:lnTo>
                    <a:pt x="15" y="0"/>
                  </a:lnTo>
                  <a:close/>
                </a:path>
              </a:pathLst>
            </a:custGeom>
            <a:solidFill>
              <a:srgbClr val="1F1A17"/>
            </a:solidFill>
            <a:ln w="9525">
              <a:noFill/>
              <a:round/>
              <a:headEnd/>
              <a:tailEnd/>
            </a:ln>
          </p:spPr>
          <p:txBody>
            <a:bodyPr/>
            <a:lstStyle/>
            <a:p>
              <a:endParaRPr lang="de-DE"/>
            </a:p>
          </p:txBody>
        </p:sp>
        <p:sp>
          <p:nvSpPr>
            <p:cNvPr id="198" name="Freeform 129"/>
            <p:cNvSpPr>
              <a:spLocks/>
            </p:cNvSpPr>
            <p:nvPr/>
          </p:nvSpPr>
          <p:spPr bwMode="auto">
            <a:xfrm>
              <a:off x="3213" y="1585"/>
              <a:ext cx="6" cy="23"/>
            </a:xfrm>
            <a:custGeom>
              <a:avLst/>
              <a:gdLst>
                <a:gd name="T0" fmla="*/ 6 w 6"/>
                <a:gd name="T1" fmla="*/ 0 h 23"/>
                <a:gd name="T2" fmla="*/ 0 w 6"/>
                <a:gd name="T3" fmla="*/ 23 h 23"/>
                <a:gd name="T4" fmla="*/ 6 w 6"/>
                <a:gd name="T5" fmla="*/ 23 h 23"/>
                <a:gd name="T6" fmla="*/ 6 w 6"/>
                <a:gd name="T7" fmla="*/ 0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0"/>
                  </a:moveTo>
                  <a:lnTo>
                    <a:pt x="0" y="23"/>
                  </a:lnTo>
                  <a:lnTo>
                    <a:pt x="6" y="23"/>
                  </a:lnTo>
                  <a:lnTo>
                    <a:pt x="6" y="0"/>
                  </a:lnTo>
                  <a:close/>
                </a:path>
              </a:pathLst>
            </a:custGeom>
            <a:solidFill>
              <a:srgbClr val="DF177A"/>
            </a:solidFill>
            <a:ln w="9525">
              <a:noFill/>
              <a:round/>
              <a:headEnd/>
              <a:tailEnd/>
            </a:ln>
          </p:spPr>
          <p:txBody>
            <a:bodyPr/>
            <a:lstStyle/>
            <a:p>
              <a:endParaRPr lang="de-DE"/>
            </a:p>
          </p:txBody>
        </p:sp>
        <p:sp>
          <p:nvSpPr>
            <p:cNvPr id="199" name="Freeform 130"/>
            <p:cNvSpPr>
              <a:spLocks/>
            </p:cNvSpPr>
            <p:nvPr/>
          </p:nvSpPr>
          <p:spPr bwMode="auto">
            <a:xfrm>
              <a:off x="3204" y="1583"/>
              <a:ext cx="22" cy="32"/>
            </a:xfrm>
            <a:custGeom>
              <a:avLst/>
              <a:gdLst>
                <a:gd name="T0" fmla="*/ 9 w 22"/>
                <a:gd name="T1" fmla="*/ 18 h 32"/>
                <a:gd name="T2" fmla="*/ 17 w 22"/>
                <a:gd name="T3" fmla="*/ 26 h 32"/>
                <a:gd name="T4" fmla="*/ 22 w 22"/>
                <a:gd name="T5" fmla="*/ 3 h 32"/>
                <a:gd name="T6" fmla="*/ 7 w 22"/>
                <a:gd name="T7" fmla="*/ 0 h 32"/>
                <a:gd name="T8" fmla="*/ 1 w 22"/>
                <a:gd name="T9" fmla="*/ 23 h 32"/>
                <a:gd name="T10" fmla="*/ 9 w 22"/>
                <a:gd name="T11" fmla="*/ 32 h 32"/>
                <a:gd name="T12" fmla="*/ 1 w 22"/>
                <a:gd name="T13" fmla="*/ 23 h 32"/>
                <a:gd name="T14" fmla="*/ 0 w 22"/>
                <a:gd name="T15" fmla="*/ 32 h 32"/>
                <a:gd name="T16" fmla="*/ 9 w 22"/>
                <a:gd name="T17" fmla="*/ 32 h 32"/>
                <a:gd name="T18" fmla="*/ 9 w 22"/>
                <a:gd name="T19" fmla="*/ 1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9" y="18"/>
                  </a:moveTo>
                  <a:lnTo>
                    <a:pt x="17" y="26"/>
                  </a:lnTo>
                  <a:lnTo>
                    <a:pt x="22" y="3"/>
                  </a:lnTo>
                  <a:lnTo>
                    <a:pt x="7" y="0"/>
                  </a:lnTo>
                  <a:lnTo>
                    <a:pt x="1" y="23"/>
                  </a:lnTo>
                  <a:lnTo>
                    <a:pt x="9" y="32"/>
                  </a:lnTo>
                  <a:lnTo>
                    <a:pt x="1" y="23"/>
                  </a:lnTo>
                  <a:lnTo>
                    <a:pt x="0" y="32"/>
                  </a:lnTo>
                  <a:lnTo>
                    <a:pt x="9" y="32"/>
                  </a:lnTo>
                  <a:lnTo>
                    <a:pt x="9" y="18"/>
                  </a:lnTo>
                  <a:close/>
                </a:path>
              </a:pathLst>
            </a:custGeom>
            <a:solidFill>
              <a:srgbClr val="1F1A17"/>
            </a:solidFill>
            <a:ln w="9525">
              <a:noFill/>
              <a:round/>
              <a:headEnd/>
              <a:tailEnd/>
            </a:ln>
          </p:spPr>
          <p:txBody>
            <a:bodyPr/>
            <a:lstStyle/>
            <a:p>
              <a:endParaRPr lang="de-DE"/>
            </a:p>
          </p:txBody>
        </p:sp>
        <p:sp>
          <p:nvSpPr>
            <p:cNvPr id="200" name="Freeform 131"/>
            <p:cNvSpPr>
              <a:spLocks/>
            </p:cNvSpPr>
            <p:nvPr/>
          </p:nvSpPr>
          <p:spPr bwMode="auto">
            <a:xfrm>
              <a:off x="3209" y="1601"/>
              <a:ext cx="17" cy="14"/>
            </a:xfrm>
            <a:custGeom>
              <a:avLst/>
              <a:gdLst>
                <a:gd name="T0" fmla="*/ 0 w 17"/>
                <a:gd name="T1" fmla="*/ 7 h 14"/>
                <a:gd name="T2" fmla="*/ 10 w 17"/>
                <a:gd name="T3" fmla="*/ 0 h 14"/>
                <a:gd name="T4" fmla="*/ 4 w 17"/>
                <a:gd name="T5" fmla="*/ 0 h 14"/>
                <a:gd name="T6" fmla="*/ 4 w 17"/>
                <a:gd name="T7" fmla="*/ 14 h 14"/>
                <a:gd name="T8" fmla="*/ 10 w 17"/>
                <a:gd name="T9" fmla="*/ 14 h 14"/>
                <a:gd name="T10" fmla="*/ 17 w 17"/>
                <a:gd name="T11" fmla="*/ 7 h 14"/>
                <a:gd name="T12" fmla="*/ 10 w 17"/>
                <a:gd name="T13" fmla="*/ 14 h 14"/>
                <a:gd name="T14" fmla="*/ 17 w 17"/>
                <a:gd name="T15" fmla="*/ 14 h 14"/>
                <a:gd name="T16" fmla="*/ 17 w 17"/>
                <a:gd name="T17" fmla="*/ 7 h 14"/>
                <a:gd name="T18" fmla="*/ 0 w 17"/>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7"/>
                  </a:moveTo>
                  <a:lnTo>
                    <a:pt x="10" y="0"/>
                  </a:lnTo>
                  <a:lnTo>
                    <a:pt x="4" y="0"/>
                  </a:lnTo>
                  <a:lnTo>
                    <a:pt x="4" y="14"/>
                  </a:lnTo>
                  <a:lnTo>
                    <a:pt x="10" y="14"/>
                  </a:lnTo>
                  <a:lnTo>
                    <a:pt x="17" y="7"/>
                  </a:lnTo>
                  <a:lnTo>
                    <a:pt x="10" y="14"/>
                  </a:lnTo>
                  <a:lnTo>
                    <a:pt x="17" y="14"/>
                  </a:lnTo>
                  <a:lnTo>
                    <a:pt x="17" y="7"/>
                  </a:lnTo>
                  <a:lnTo>
                    <a:pt x="0" y="7"/>
                  </a:lnTo>
                  <a:close/>
                </a:path>
              </a:pathLst>
            </a:custGeom>
            <a:solidFill>
              <a:srgbClr val="1F1A17"/>
            </a:solidFill>
            <a:ln w="9525">
              <a:noFill/>
              <a:round/>
              <a:headEnd/>
              <a:tailEnd/>
            </a:ln>
          </p:spPr>
          <p:txBody>
            <a:bodyPr/>
            <a:lstStyle/>
            <a:p>
              <a:endParaRPr lang="de-DE"/>
            </a:p>
          </p:txBody>
        </p:sp>
        <p:sp>
          <p:nvSpPr>
            <p:cNvPr id="201" name="Freeform 132"/>
            <p:cNvSpPr>
              <a:spLocks/>
            </p:cNvSpPr>
            <p:nvPr/>
          </p:nvSpPr>
          <p:spPr bwMode="auto">
            <a:xfrm>
              <a:off x="3209" y="1583"/>
              <a:ext cx="17" cy="25"/>
            </a:xfrm>
            <a:custGeom>
              <a:avLst/>
              <a:gdLst>
                <a:gd name="T0" fmla="*/ 17 w 17"/>
                <a:gd name="T1" fmla="*/ 3 h 25"/>
                <a:gd name="T2" fmla="*/ 0 w 17"/>
                <a:gd name="T3" fmla="*/ 2 h 25"/>
                <a:gd name="T4" fmla="*/ 0 w 17"/>
                <a:gd name="T5" fmla="*/ 25 h 25"/>
                <a:gd name="T6" fmla="*/ 17 w 17"/>
                <a:gd name="T7" fmla="*/ 25 h 25"/>
                <a:gd name="T8" fmla="*/ 17 w 17"/>
                <a:gd name="T9" fmla="*/ 2 h 25"/>
                <a:gd name="T10" fmla="*/ 2 w 17"/>
                <a:gd name="T11" fmla="*/ 0 h 25"/>
                <a:gd name="T12" fmla="*/ 17 w 17"/>
                <a:gd name="T13" fmla="*/ 3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17" y="3"/>
                  </a:moveTo>
                  <a:lnTo>
                    <a:pt x="0" y="2"/>
                  </a:lnTo>
                  <a:lnTo>
                    <a:pt x="0" y="25"/>
                  </a:lnTo>
                  <a:lnTo>
                    <a:pt x="17" y="25"/>
                  </a:lnTo>
                  <a:lnTo>
                    <a:pt x="17" y="2"/>
                  </a:lnTo>
                  <a:lnTo>
                    <a:pt x="2" y="0"/>
                  </a:lnTo>
                  <a:lnTo>
                    <a:pt x="17" y="3"/>
                  </a:lnTo>
                  <a:close/>
                </a:path>
              </a:pathLst>
            </a:custGeom>
            <a:solidFill>
              <a:srgbClr val="1F1A17"/>
            </a:solidFill>
            <a:ln w="9525">
              <a:noFill/>
              <a:round/>
              <a:headEnd/>
              <a:tailEnd/>
            </a:ln>
          </p:spPr>
          <p:txBody>
            <a:bodyPr/>
            <a:lstStyle/>
            <a:p>
              <a:endParaRPr lang="de-DE"/>
            </a:p>
          </p:txBody>
        </p:sp>
        <p:sp>
          <p:nvSpPr>
            <p:cNvPr id="202" name="Freeform 133"/>
            <p:cNvSpPr>
              <a:spLocks/>
            </p:cNvSpPr>
            <p:nvPr/>
          </p:nvSpPr>
          <p:spPr bwMode="auto">
            <a:xfrm>
              <a:off x="3213" y="1601"/>
              <a:ext cx="278" cy="14"/>
            </a:xfrm>
            <a:custGeom>
              <a:avLst/>
              <a:gdLst>
                <a:gd name="T0" fmla="*/ 278 w 278"/>
                <a:gd name="T1" fmla="*/ 7 h 14"/>
                <a:gd name="T2" fmla="*/ 278 w 278"/>
                <a:gd name="T3" fmla="*/ 0 h 14"/>
                <a:gd name="T4" fmla="*/ 0 w 278"/>
                <a:gd name="T5" fmla="*/ 0 h 14"/>
                <a:gd name="T6" fmla="*/ 0 w 278"/>
                <a:gd name="T7" fmla="*/ 14 h 14"/>
                <a:gd name="T8" fmla="*/ 278 w 278"/>
                <a:gd name="T9" fmla="*/ 14 h 14"/>
                <a:gd name="T10" fmla="*/ 278 w 278"/>
                <a:gd name="T11" fmla="*/ 7 h 14"/>
                <a:gd name="T12" fmla="*/ 0 60000 65536"/>
                <a:gd name="T13" fmla="*/ 0 60000 65536"/>
                <a:gd name="T14" fmla="*/ 0 60000 65536"/>
                <a:gd name="T15" fmla="*/ 0 60000 65536"/>
                <a:gd name="T16" fmla="*/ 0 60000 65536"/>
                <a:gd name="T17" fmla="*/ 0 60000 65536"/>
                <a:gd name="T18" fmla="*/ 0 w 278"/>
                <a:gd name="T19" fmla="*/ 0 h 14"/>
                <a:gd name="T20" fmla="*/ 278 w 27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78" h="14">
                  <a:moveTo>
                    <a:pt x="278" y="7"/>
                  </a:moveTo>
                  <a:lnTo>
                    <a:pt x="278" y="0"/>
                  </a:lnTo>
                  <a:lnTo>
                    <a:pt x="0" y="0"/>
                  </a:lnTo>
                  <a:lnTo>
                    <a:pt x="0" y="14"/>
                  </a:lnTo>
                  <a:lnTo>
                    <a:pt x="278" y="14"/>
                  </a:lnTo>
                  <a:lnTo>
                    <a:pt x="278" y="7"/>
                  </a:lnTo>
                  <a:close/>
                </a:path>
              </a:pathLst>
            </a:custGeom>
            <a:solidFill>
              <a:srgbClr val="1F1A17"/>
            </a:solidFill>
            <a:ln w="9525">
              <a:noFill/>
              <a:round/>
              <a:headEnd/>
              <a:tailEnd/>
            </a:ln>
          </p:spPr>
          <p:txBody>
            <a:bodyPr/>
            <a:lstStyle/>
            <a:p>
              <a:endParaRPr lang="de-DE"/>
            </a:p>
          </p:txBody>
        </p:sp>
        <p:sp>
          <p:nvSpPr>
            <p:cNvPr id="203" name="Freeform 134"/>
            <p:cNvSpPr>
              <a:spLocks/>
            </p:cNvSpPr>
            <p:nvPr/>
          </p:nvSpPr>
          <p:spPr bwMode="auto">
            <a:xfrm>
              <a:off x="3476" y="1586"/>
              <a:ext cx="21" cy="23"/>
            </a:xfrm>
            <a:custGeom>
              <a:avLst/>
              <a:gdLst>
                <a:gd name="T0" fmla="*/ 8 w 21"/>
                <a:gd name="T1" fmla="*/ 2 h 23"/>
                <a:gd name="T2" fmla="*/ 0 w 21"/>
                <a:gd name="T3" fmla="*/ 4 h 23"/>
                <a:gd name="T4" fmla="*/ 6 w 21"/>
                <a:gd name="T5" fmla="*/ 23 h 23"/>
                <a:gd name="T6" fmla="*/ 21 w 21"/>
                <a:gd name="T7" fmla="*/ 20 h 23"/>
                <a:gd name="T8" fmla="*/ 15 w 21"/>
                <a:gd name="T9" fmla="*/ 0 h 23"/>
                <a:gd name="T10" fmla="*/ 8 w 21"/>
                <a:gd name="T11" fmla="*/ 2 h 23"/>
                <a:gd name="T12" fmla="*/ 0 60000 65536"/>
                <a:gd name="T13" fmla="*/ 0 60000 65536"/>
                <a:gd name="T14" fmla="*/ 0 60000 65536"/>
                <a:gd name="T15" fmla="*/ 0 60000 65536"/>
                <a:gd name="T16" fmla="*/ 0 60000 65536"/>
                <a:gd name="T17" fmla="*/ 0 60000 65536"/>
                <a:gd name="T18" fmla="*/ 0 w 21"/>
                <a:gd name="T19" fmla="*/ 0 h 23"/>
                <a:gd name="T20" fmla="*/ 21 w 2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1" h="23">
                  <a:moveTo>
                    <a:pt x="8" y="2"/>
                  </a:moveTo>
                  <a:lnTo>
                    <a:pt x="0" y="4"/>
                  </a:lnTo>
                  <a:lnTo>
                    <a:pt x="6" y="23"/>
                  </a:lnTo>
                  <a:lnTo>
                    <a:pt x="21" y="20"/>
                  </a:lnTo>
                  <a:lnTo>
                    <a:pt x="15" y="0"/>
                  </a:lnTo>
                  <a:lnTo>
                    <a:pt x="8" y="2"/>
                  </a:lnTo>
                  <a:close/>
                </a:path>
              </a:pathLst>
            </a:custGeom>
            <a:solidFill>
              <a:srgbClr val="1F1A17"/>
            </a:solidFill>
            <a:ln w="9525">
              <a:noFill/>
              <a:round/>
              <a:headEnd/>
              <a:tailEnd/>
            </a:ln>
          </p:spPr>
          <p:txBody>
            <a:bodyPr/>
            <a:lstStyle/>
            <a:p>
              <a:endParaRPr lang="de-DE"/>
            </a:p>
          </p:txBody>
        </p:sp>
        <p:sp>
          <p:nvSpPr>
            <p:cNvPr id="204" name="Freeform 135"/>
            <p:cNvSpPr>
              <a:spLocks/>
            </p:cNvSpPr>
            <p:nvPr/>
          </p:nvSpPr>
          <p:spPr bwMode="auto">
            <a:xfrm>
              <a:off x="3211" y="1578"/>
              <a:ext cx="273" cy="14"/>
            </a:xfrm>
            <a:custGeom>
              <a:avLst/>
              <a:gdLst>
                <a:gd name="T0" fmla="*/ 15 w 273"/>
                <a:gd name="T1" fmla="*/ 8 h 14"/>
                <a:gd name="T2" fmla="*/ 8 w 273"/>
                <a:gd name="T3" fmla="*/ 14 h 14"/>
                <a:gd name="T4" fmla="*/ 273 w 273"/>
                <a:gd name="T5" fmla="*/ 14 h 14"/>
                <a:gd name="T6" fmla="*/ 273 w 273"/>
                <a:gd name="T7" fmla="*/ 0 h 14"/>
                <a:gd name="T8" fmla="*/ 8 w 273"/>
                <a:gd name="T9" fmla="*/ 0 h 14"/>
                <a:gd name="T10" fmla="*/ 0 w 273"/>
                <a:gd name="T11" fmla="*/ 5 h 14"/>
                <a:gd name="T12" fmla="*/ 8 w 273"/>
                <a:gd name="T13" fmla="*/ 0 h 14"/>
                <a:gd name="T14" fmla="*/ 0 w 273"/>
                <a:gd name="T15" fmla="*/ 0 h 14"/>
                <a:gd name="T16" fmla="*/ 0 w 273"/>
                <a:gd name="T17" fmla="*/ 5 h 14"/>
                <a:gd name="T18" fmla="*/ 15 w 273"/>
                <a:gd name="T19" fmla="*/ 8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
                <a:gd name="T31" fmla="*/ 0 h 14"/>
                <a:gd name="T32" fmla="*/ 273 w 27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 h="14">
                  <a:moveTo>
                    <a:pt x="15" y="8"/>
                  </a:moveTo>
                  <a:lnTo>
                    <a:pt x="8" y="14"/>
                  </a:lnTo>
                  <a:lnTo>
                    <a:pt x="273" y="14"/>
                  </a:lnTo>
                  <a:lnTo>
                    <a:pt x="273" y="0"/>
                  </a:lnTo>
                  <a:lnTo>
                    <a:pt x="8" y="0"/>
                  </a:lnTo>
                  <a:lnTo>
                    <a:pt x="0" y="5"/>
                  </a:lnTo>
                  <a:lnTo>
                    <a:pt x="8" y="0"/>
                  </a:lnTo>
                  <a:lnTo>
                    <a:pt x="0" y="0"/>
                  </a:lnTo>
                  <a:lnTo>
                    <a:pt x="0" y="5"/>
                  </a:lnTo>
                  <a:lnTo>
                    <a:pt x="15" y="8"/>
                  </a:lnTo>
                  <a:close/>
                </a:path>
              </a:pathLst>
            </a:custGeom>
            <a:solidFill>
              <a:srgbClr val="1F1A17"/>
            </a:solidFill>
            <a:ln w="9525">
              <a:noFill/>
              <a:round/>
              <a:headEnd/>
              <a:tailEnd/>
            </a:ln>
          </p:spPr>
          <p:txBody>
            <a:bodyPr/>
            <a:lstStyle/>
            <a:p>
              <a:endParaRPr lang="de-DE"/>
            </a:p>
          </p:txBody>
        </p:sp>
        <p:sp>
          <p:nvSpPr>
            <p:cNvPr id="205" name="Freeform 136"/>
            <p:cNvSpPr>
              <a:spLocks/>
            </p:cNvSpPr>
            <p:nvPr/>
          </p:nvSpPr>
          <p:spPr bwMode="auto">
            <a:xfrm>
              <a:off x="3205" y="1583"/>
              <a:ext cx="21" cy="26"/>
            </a:xfrm>
            <a:custGeom>
              <a:avLst/>
              <a:gdLst>
                <a:gd name="T0" fmla="*/ 8 w 21"/>
                <a:gd name="T1" fmla="*/ 25 h 26"/>
                <a:gd name="T2" fmla="*/ 16 w 21"/>
                <a:gd name="T3" fmla="*/ 26 h 26"/>
                <a:gd name="T4" fmla="*/ 21 w 21"/>
                <a:gd name="T5" fmla="*/ 3 h 26"/>
                <a:gd name="T6" fmla="*/ 6 w 21"/>
                <a:gd name="T7" fmla="*/ 0 h 26"/>
                <a:gd name="T8" fmla="*/ 0 w 21"/>
                <a:gd name="T9" fmla="*/ 23 h 26"/>
                <a:gd name="T10" fmla="*/ 8 w 21"/>
                <a:gd name="T11" fmla="*/ 25 h 26"/>
                <a:gd name="T12" fmla="*/ 0 60000 65536"/>
                <a:gd name="T13" fmla="*/ 0 60000 65536"/>
                <a:gd name="T14" fmla="*/ 0 60000 65536"/>
                <a:gd name="T15" fmla="*/ 0 60000 65536"/>
                <a:gd name="T16" fmla="*/ 0 60000 65536"/>
                <a:gd name="T17" fmla="*/ 0 60000 65536"/>
                <a:gd name="T18" fmla="*/ 0 w 21"/>
                <a:gd name="T19" fmla="*/ 0 h 26"/>
                <a:gd name="T20" fmla="*/ 21 w 2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1" h="26">
                  <a:moveTo>
                    <a:pt x="8" y="25"/>
                  </a:moveTo>
                  <a:lnTo>
                    <a:pt x="16" y="26"/>
                  </a:lnTo>
                  <a:lnTo>
                    <a:pt x="21" y="3"/>
                  </a:lnTo>
                  <a:lnTo>
                    <a:pt x="6" y="0"/>
                  </a:lnTo>
                  <a:lnTo>
                    <a:pt x="0" y="23"/>
                  </a:lnTo>
                  <a:lnTo>
                    <a:pt x="8" y="25"/>
                  </a:lnTo>
                  <a:close/>
                </a:path>
              </a:pathLst>
            </a:custGeom>
            <a:solidFill>
              <a:srgbClr val="1F1A17"/>
            </a:solidFill>
            <a:ln w="9525">
              <a:noFill/>
              <a:round/>
              <a:headEnd/>
              <a:tailEnd/>
            </a:ln>
          </p:spPr>
          <p:txBody>
            <a:bodyPr/>
            <a:lstStyle/>
            <a:p>
              <a:endParaRPr lang="de-DE"/>
            </a:p>
          </p:txBody>
        </p:sp>
        <p:sp>
          <p:nvSpPr>
            <p:cNvPr id="206" name="Rectangle 137"/>
            <p:cNvSpPr>
              <a:spLocks noChangeArrowheads="1"/>
            </p:cNvSpPr>
            <p:nvPr/>
          </p:nvSpPr>
          <p:spPr bwMode="auto">
            <a:xfrm>
              <a:off x="3202" y="1660"/>
              <a:ext cx="301" cy="23"/>
            </a:xfrm>
            <a:prstGeom prst="rect">
              <a:avLst/>
            </a:prstGeom>
            <a:solidFill>
              <a:srgbClr val="DF177A"/>
            </a:solidFill>
            <a:ln w="9525">
              <a:noFill/>
              <a:miter lim="800000"/>
              <a:headEnd/>
              <a:tailEnd/>
            </a:ln>
          </p:spPr>
          <p:txBody>
            <a:bodyPr/>
            <a:lstStyle/>
            <a:p>
              <a:endParaRPr lang="de-DE"/>
            </a:p>
          </p:txBody>
        </p:sp>
        <p:sp>
          <p:nvSpPr>
            <p:cNvPr id="207" name="Freeform 138"/>
            <p:cNvSpPr>
              <a:spLocks/>
            </p:cNvSpPr>
            <p:nvPr/>
          </p:nvSpPr>
          <p:spPr bwMode="auto">
            <a:xfrm>
              <a:off x="3194" y="1676"/>
              <a:ext cx="309" cy="14"/>
            </a:xfrm>
            <a:custGeom>
              <a:avLst/>
              <a:gdLst>
                <a:gd name="T0" fmla="*/ 0 w 309"/>
                <a:gd name="T1" fmla="*/ 7 h 14"/>
                <a:gd name="T2" fmla="*/ 8 w 309"/>
                <a:gd name="T3" fmla="*/ 14 h 14"/>
                <a:gd name="T4" fmla="*/ 309 w 309"/>
                <a:gd name="T5" fmla="*/ 14 h 14"/>
                <a:gd name="T6" fmla="*/ 309 w 309"/>
                <a:gd name="T7" fmla="*/ 0 h 14"/>
                <a:gd name="T8" fmla="*/ 8 w 309"/>
                <a:gd name="T9" fmla="*/ 0 h 14"/>
                <a:gd name="T10" fmla="*/ 15 w 309"/>
                <a:gd name="T11" fmla="*/ 7 h 14"/>
                <a:gd name="T12" fmla="*/ 0 w 309"/>
                <a:gd name="T13" fmla="*/ 7 h 14"/>
                <a:gd name="T14" fmla="*/ 0 w 309"/>
                <a:gd name="T15" fmla="*/ 14 h 14"/>
                <a:gd name="T16" fmla="*/ 8 w 309"/>
                <a:gd name="T17" fmla="*/ 14 h 14"/>
                <a:gd name="T18" fmla="*/ 0 w 309"/>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14"/>
                <a:gd name="T32" fmla="*/ 309 w 30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14">
                  <a:moveTo>
                    <a:pt x="0" y="7"/>
                  </a:moveTo>
                  <a:lnTo>
                    <a:pt x="8" y="14"/>
                  </a:lnTo>
                  <a:lnTo>
                    <a:pt x="309" y="14"/>
                  </a:lnTo>
                  <a:lnTo>
                    <a:pt x="309" y="0"/>
                  </a:lnTo>
                  <a:lnTo>
                    <a:pt x="8" y="0"/>
                  </a:lnTo>
                  <a:lnTo>
                    <a:pt x="15" y="7"/>
                  </a:lnTo>
                  <a:lnTo>
                    <a:pt x="0" y="7"/>
                  </a:lnTo>
                  <a:lnTo>
                    <a:pt x="0" y="14"/>
                  </a:lnTo>
                  <a:lnTo>
                    <a:pt x="8" y="14"/>
                  </a:lnTo>
                  <a:lnTo>
                    <a:pt x="0" y="7"/>
                  </a:lnTo>
                  <a:close/>
                </a:path>
              </a:pathLst>
            </a:custGeom>
            <a:solidFill>
              <a:srgbClr val="1F1A17"/>
            </a:solidFill>
            <a:ln w="9525">
              <a:noFill/>
              <a:round/>
              <a:headEnd/>
              <a:tailEnd/>
            </a:ln>
          </p:spPr>
          <p:txBody>
            <a:bodyPr/>
            <a:lstStyle/>
            <a:p>
              <a:endParaRPr lang="de-DE"/>
            </a:p>
          </p:txBody>
        </p:sp>
        <p:sp>
          <p:nvSpPr>
            <p:cNvPr id="208" name="Freeform 139"/>
            <p:cNvSpPr>
              <a:spLocks/>
            </p:cNvSpPr>
            <p:nvPr/>
          </p:nvSpPr>
          <p:spPr bwMode="auto">
            <a:xfrm>
              <a:off x="3194" y="1653"/>
              <a:ext cx="15" cy="30"/>
            </a:xfrm>
            <a:custGeom>
              <a:avLst/>
              <a:gdLst>
                <a:gd name="T0" fmla="*/ 8 w 15"/>
                <a:gd name="T1" fmla="*/ 0 h 30"/>
                <a:gd name="T2" fmla="*/ 0 w 15"/>
                <a:gd name="T3" fmla="*/ 7 h 30"/>
                <a:gd name="T4" fmla="*/ 0 w 15"/>
                <a:gd name="T5" fmla="*/ 30 h 30"/>
                <a:gd name="T6" fmla="*/ 15 w 15"/>
                <a:gd name="T7" fmla="*/ 30 h 30"/>
                <a:gd name="T8" fmla="*/ 15 w 15"/>
                <a:gd name="T9" fmla="*/ 7 h 30"/>
                <a:gd name="T10" fmla="*/ 8 w 15"/>
                <a:gd name="T11" fmla="*/ 14 h 30"/>
                <a:gd name="T12" fmla="*/ 8 w 15"/>
                <a:gd name="T13" fmla="*/ 0 h 30"/>
                <a:gd name="T14" fmla="*/ 0 w 15"/>
                <a:gd name="T15" fmla="*/ 0 h 30"/>
                <a:gd name="T16" fmla="*/ 0 w 15"/>
                <a:gd name="T17" fmla="*/ 7 h 30"/>
                <a:gd name="T18" fmla="*/ 8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0"/>
                  </a:moveTo>
                  <a:lnTo>
                    <a:pt x="0" y="7"/>
                  </a:lnTo>
                  <a:lnTo>
                    <a:pt x="0" y="30"/>
                  </a:lnTo>
                  <a:lnTo>
                    <a:pt x="15" y="30"/>
                  </a:lnTo>
                  <a:lnTo>
                    <a:pt x="15" y="7"/>
                  </a:lnTo>
                  <a:lnTo>
                    <a:pt x="8" y="14"/>
                  </a:lnTo>
                  <a:lnTo>
                    <a:pt x="8" y="0"/>
                  </a:lnTo>
                  <a:lnTo>
                    <a:pt x="0" y="0"/>
                  </a:lnTo>
                  <a:lnTo>
                    <a:pt x="0" y="7"/>
                  </a:lnTo>
                  <a:lnTo>
                    <a:pt x="8" y="0"/>
                  </a:lnTo>
                  <a:close/>
                </a:path>
              </a:pathLst>
            </a:custGeom>
            <a:solidFill>
              <a:srgbClr val="1F1A17"/>
            </a:solidFill>
            <a:ln w="9525">
              <a:noFill/>
              <a:round/>
              <a:headEnd/>
              <a:tailEnd/>
            </a:ln>
          </p:spPr>
          <p:txBody>
            <a:bodyPr/>
            <a:lstStyle/>
            <a:p>
              <a:endParaRPr lang="de-DE"/>
            </a:p>
          </p:txBody>
        </p:sp>
        <p:sp>
          <p:nvSpPr>
            <p:cNvPr id="209" name="Freeform 140"/>
            <p:cNvSpPr>
              <a:spLocks/>
            </p:cNvSpPr>
            <p:nvPr/>
          </p:nvSpPr>
          <p:spPr bwMode="auto">
            <a:xfrm>
              <a:off x="3202" y="1653"/>
              <a:ext cx="310" cy="14"/>
            </a:xfrm>
            <a:custGeom>
              <a:avLst/>
              <a:gdLst>
                <a:gd name="T0" fmla="*/ 310 w 310"/>
                <a:gd name="T1" fmla="*/ 7 h 14"/>
                <a:gd name="T2" fmla="*/ 301 w 310"/>
                <a:gd name="T3" fmla="*/ 0 h 14"/>
                <a:gd name="T4" fmla="*/ 0 w 310"/>
                <a:gd name="T5" fmla="*/ 0 h 14"/>
                <a:gd name="T6" fmla="*/ 0 w 310"/>
                <a:gd name="T7" fmla="*/ 14 h 14"/>
                <a:gd name="T8" fmla="*/ 301 w 310"/>
                <a:gd name="T9" fmla="*/ 14 h 14"/>
                <a:gd name="T10" fmla="*/ 293 w 310"/>
                <a:gd name="T11" fmla="*/ 7 h 14"/>
                <a:gd name="T12" fmla="*/ 310 w 310"/>
                <a:gd name="T13" fmla="*/ 7 h 14"/>
                <a:gd name="T14" fmla="*/ 310 w 310"/>
                <a:gd name="T15" fmla="*/ 0 h 14"/>
                <a:gd name="T16" fmla="*/ 301 w 310"/>
                <a:gd name="T17" fmla="*/ 0 h 14"/>
                <a:gd name="T18" fmla="*/ 310 w 310"/>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0"/>
                <a:gd name="T31" fmla="*/ 0 h 14"/>
                <a:gd name="T32" fmla="*/ 310 w 31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0" h="14">
                  <a:moveTo>
                    <a:pt x="310" y="7"/>
                  </a:moveTo>
                  <a:lnTo>
                    <a:pt x="301" y="0"/>
                  </a:lnTo>
                  <a:lnTo>
                    <a:pt x="0" y="0"/>
                  </a:lnTo>
                  <a:lnTo>
                    <a:pt x="0" y="14"/>
                  </a:lnTo>
                  <a:lnTo>
                    <a:pt x="301" y="14"/>
                  </a:lnTo>
                  <a:lnTo>
                    <a:pt x="293" y="7"/>
                  </a:lnTo>
                  <a:lnTo>
                    <a:pt x="310" y="7"/>
                  </a:lnTo>
                  <a:lnTo>
                    <a:pt x="310" y="0"/>
                  </a:lnTo>
                  <a:lnTo>
                    <a:pt x="301" y="0"/>
                  </a:lnTo>
                  <a:lnTo>
                    <a:pt x="310" y="7"/>
                  </a:lnTo>
                  <a:close/>
                </a:path>
              </a:pathLst>
            </a:custGeom>
            <a:solidFill>
              <a:srgbClr val="1F1A17"/>
            </a:solidFill>
            <a:ln w="9525">
              <a:noFill/>
              <a:round/>
              <a:headEnd/>
              <a:tailEnd/>
            </a:ln>
          </p:spPr>
          <p:txBody>
            <a:bodyPr/>
            <a:lstStyle/>
            <a:p>
              <a:endParaRPr lang="de-DE"/>
            </a:p>
          </p:txBody>
        </p:sp>
        <p:sp>
          <p:nvSpPr>
            <p:cNvPr id="210" name="Freeform 141"/>
            <p:cNvSpPr>
              <a:spLocks/>
            </p:cNvSpPr>
            <p:nvPr/>
          </p:nvSpPr>
          <p:spPr bwMode="auto">
            <a:xfrm>
              <a:off x="3495" y="1660"/>
              <a:ext cx="17" cy="30"/>
            </a:xfrm>
            <a:custGeom>
              <a:avLst/>
              <a:gdLst>
                <a:gd name="T0" fmla="*/ 8 w 17"/>
                <a:gd name="T1" fmla="*/ 30 h 30"/>
                <a:gd name="T2" fmla="*/ 17 w 17"/>
                <a:gd name="T3" fmla="*/ 23 h 30"/>
                <a:gd name="T4" fmla="*/ 17 w 17"/>
                <a:gd name="T5" fmla="*/ 0 h 30"/>
                <a:gd name="T6" fmla="*/ 0 w 17"/>
                <a:gd name="T7" fmla="*/ 0 h 30"/>
                <a:gd name="T8" fmla="*/ 0 w 17"/>
                <a:gd name="T9" fmla="*/ 23 h 30"/>
                <a:gd name="T10" fmla="*/ 8 w 17"/>
                <a:gd name="T11" fmla="*/ 16 h 30"/>
                <a:gd name="T12" fmla="*/ 8 w 17"/>
                <a:gd name="T13" fmla="*/ 30 h 30"/>
                <a:gd name="T14" fmla="*/ 17 w 17"/>
                <a:gd name="T15" fmla="*/ 30 h 30"/>
                <a:gd name="T16" fmla="*/ 17 w 17"/>
                <a:gd name="T17" fmla="*/ 23 h 30"/>
                <a:gd name="T18" fmla="*/ 8 w 17"/>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0"/>
                <a:gd name="T32" fmla="*/ 17 w 1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0">
                  <a:moveTo>
                    <a:pt x="8" y="30"/>
                  </a:moveTo>
                  <a:lnTo>
                    <a:pt x="17" y="23"/>
                  </a:lnTo>
                  <a:lnTo>
                    <a:pt x="17" y="0"/>
                  </a:lnTo>
                  <a:lnTo>
                    <a:pt x="0" y="0"/>
                  </a:lnTo>
                  <a:lnTo>
                    <a:pt x="0" y="23"/>
                  </a:lnTo>
                  <a:lnTo>
                    <a:pt x="8" y="16"/>
                  </a:lnTo>
                  <a:lnTo>
                    <a:pt x="8" y="30"/>
                  </a:lnTo>
                  <a:lnTo>
                    <a:pt x="17" y="30"/>
                  </a:lnTo>
                  <a:lnTo>
                    <a:pt x="17" y="23"/>
                  </a:lnTo>
                  <a:lnTo>
                    <a:pt x="8" y="30"/>
                  </a:lnTo>
                  <a:close/>
                </a:path>
              </a:pathLst>
            </a:custGeom>
            <a:solidFill>
              <a:srgbClr val="1F1A17"/>
            </a:solidFill>
            <a:ln w="9525">
              <a:noFill/>
              <a:round/>
              <a:headEnd/>
              <a:tailEnd/>
            </a:ln>
          </p:spPr>
          <p:txBody>
            <a:bodyPr/>
            <a:lstStyle/>
            <a:p>
              <a:endParaRPr lang="de-DE"/>
            </a:p>
          </p:txBody>
        </p:sp>
        <p:sp>
          <p:nvSpPr>
            <p:cNvPr id="211" name="Freeform 142"/>
            <p:cNvSpPr>
              <a:spLocks/>
            </p:cNvSpPr>
            <p:nvPr/>
          </p:nvSpPr>
          <p:spPr bwMode="auto">
            <a:xfrm>
              <a:off x="3501" y="1660"/>
              <a:ext cx="5" cy="23"/>
            </a:xfrm>
            <a:custGeom>
              <a:avLst/>
              <a:gdLst>
                <a:gd name="T0" fmla="*/ 0 w 5"/>
                <a:gd name="T1" fmla="*/ 0 h 23"/>
                <a:gd name="T2" fmla="*/ 5 w 5"/>
                <a:gd name="T3" fmla="*/ 23 h 23"/>
                <a:gd name="T4" fmla="*/ 0 w 5"/>
                <a:gd name="T5" fmla="*/ 23 h 23"/>
                <a:gd name="T6" fmla="*/ 0 w 5"/>
                <a:gd name="T7" fmla="*/ 0 h 23"/>
                <a:gd name="T8" fmla="*/ 0 60000 65536"/>
                <a:gd name="T9" fmla="*/ 0 60000 65536"/>
                <a:gd name="T10" fmla="*/ 0 60000 65536"/>
                <a:gd name="T11" fmla="*/ 0 60000 65536"/>
                <a:gd name="T12" fmla="*/ 0 w 5"/>
                <a:gd name="T13" fmla="*/ 0 h 23"/>
                <a:gd name="T14" fmla="*/ 5 w 5"/>
                <a:gd name="T15" fmla="*/ 23 h 23"/>
              </a:gdLst>
              <a:ahLst/>
              <a:cxnLst>
                <a:cxn ang="T8">
                  <a:pos x="T0" y="T1"/>
                </a:cxn>
                <a:cxn ang="T9">
                  <a:pos x="T2" y="T3"/>
                </a:cxn>
                <a:cxn ang="T10">
                  <a:pos x="T4" y="T5"/>
                </a:cxn>
                <a:cxn ang="T11">
                  <a:pos x="T6" y="T7"/>
                </a:cxn>
              </a:cxnLst>
              <a:rect l="T12" t="T13" r="T14" b="T15"/>
              <a:pathLst>
                <a:path w="5" h="23">
                  <a:moveTo>
                    <a:pt x="0" y="0"/>
                  </a:moveTo>
                  <a:lnTo>
                    <a:pt x="5" y="23"/>
                  </a:lnTo>
                  <a:lnTo>
                    <a:pt x="0" y="23"/>
                  </a:lnTo>
                  <a:lnTo>
                    <a:pt x="0" y="0"/>
                  </a:lnTo>
                  <a:close/>
                </a:path>
              </a:pathLst>
            </a:custGeom>
            <a:solidFill>
              <a:srgbClr val="DF177A"/>
            </a:solidFill>
            <a:ln w="9525">
              <a:noFill/>
              <a:round/>
              <a:headEnd/>
              <a:tailEnd/>
            </a:ln>
          </p:spPr>
          <p:txBody>
            <a:bodyPr/>
            <a:lstStyle/>
            <a:p>
              <a:endParaRPr lang="de-DE"/>
            </a:p>
          </p:txBody>
        </p:sp>
        <p:sp>
          <p:nvSpPr>
            <p:cNvPr id="212" name="Freeform 143"/>
            <p:cNvSpPr>
              <a:spLocks/>
            </p:cNvSpPr>
            <p:nvPr/>
          </p:nvSpPr>
          <p:spPr bwMode="auto">
            <a:xfrm>
              <a:off x="3493" y="1659"/>
              <a:ext cx="25" cy="31"/>
            </a:xfrm>
            <a:custGeom>
              <a:avLst/>
              <a:gdLst>
                <a:gd name="T0" fmla="*/ 13 w 25"/>
                <a:gd name="T1" fmla="*/ 31 h 31"/>
                <a:gd name="T2" fmla="*/ 23 w 25"/>
                <a:gd name="T3" fmla="*/ 22 h 31"/>
                <a:gd name="T4" fmla="*/ 15 w 25"/>
                <a:gd name="T5" fmla="*/ 0 h 31"/>
                <a:gd name="T6" fmla="*/ 0 w 25"/>
                <a:gd name="T7" fmla="*/ 3 h 31"/>
                <a:gd name="T8" fmla="*/ 6 w 25"/>
                <a:gd name="T9" fmla="*/ 26 h 31"/>
                <a:gd name="T10" fmla="*/ 13 w 25"/>
                <a:gd name="T11" fmla="*/ 17 h 31"/>
                <a:gd name="T12" fmla="*/ 13 w 25"/>
                <a:gd name="T13" fmla="*/ 31 h 31"/>
                <a:gd name="T14" fmla="*/ 25 w 25"/>
                <a:gd name="T15" fmla="*/ 31 h 31"/>
                <a:gd name="T16" fmla="*/ 23 w 25"/>
                <a:gd name="T17" fmla="*/ 22 h 31"/>
                <a:gd name="T18" fmla="*/ 13 w 25"/>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1"/>
                <a:gd name="T32" fmla="*/ 25 w 2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1">
                  <a:moveTo>
                    <a:pt x="13" y="31"/>
                  </a:moveTo>
                  <a:lnTo>
                    <a:pt x="23" y="22"/>
                  </a:lnTo>
                  <a:lnTo>
                    <a:pt x="15" y="0"/>
                  </a:lnTo>
                  <a:lnTo>
                    <a:pt x="0" y="3"/>
                  </a:lnTo>
                  <a:lnTo>
                    <a:pt x="6" y="26"/>
                  </a:lnTo>
                  <a:lnTo>
                    <a:pt x="13" y="17"/>
                  </a:lnTo>
                  <a:lnTo>
                    <a:pt x="13" y="31"/>
                  </a:lnTo>
                  <a:lnTo>
                    <a:pt x="25" y="31"/>
                  </a:lnTo>
                  <a:lnTo>
                    <a:pt x="23" y="22"/>
                  </a:lnTo>
                  <a:lnTo>
                    <a:pt x="13" y="31"/>
                  </a:lnTo>
                  <a:close/>
                </a:path>
              </a:pathLst>
            </a:custGeom>
            <a:solidFill>
              <a:srgbClr val="1F1A17"/>
            </a:solidFill>
            <a:ln w="9525">
              <a:noFill/>
              <a:round/>
              <a:headEnd/>
              <a:tailEnd/>
            </a:ln>
          </p:spPr>
          <p:txBody>
            <a:bodyPr/>
            <a:lstStyle/>
            <a:p>
              <a:endParaRPr lang="de-DE"/>
            </a:p>
          </p:txBody>
        </p:sp>
        <p:sp>
          <p:nvSpPr>
            <p:cNvPr id="213" name="Freeform 144"/>
            <p:cNvSpPr>
              <a:spLocks/>
            </p:cNvSpPr>
            <p:nvPr/>
          </p:nvSpPr>
          <p:spPr bwMode="auto">
            <a:xfrm>
              <a:off x="3493" y="1676"/>
              <a:ext cx="17" cy="14"/>
            </a:xfrm>
            <a:custGeom>
              <a:avLst/>
              <a:gdLst>
                <a:gd name="T0" fmla="*/ 0 w 17"/>
                <a:gd name="T1" fmla="*/ 7 h 14"/>
                <a:gd name="T2" fmla="*/ 8 w 17"/>
                <a:gd name="T3" fmla="*/ 14 h 14"/>
                <a:gd name="T4" fmla="*/ 13 w 17"/>
                <a:gd name="T5" fmla="*/ 14 h 14"/>
                <a:gd name="T6" fmla="*/ 13 w 17"/>
                <a:gd name="T7" fmla="*/ 0 h 14"/>
                <a:gd name="T8" fmla="*/ 8 w 17"/>
                <a:gd name="T9" fmla="*/ 0 h 14"/>
                <a:gd name="T10" fmla="*/ 17 w 17"/>
                <a:gd name="T11" fmla="*/ 7 h 14"/>
                <a:gd name="T12" fmla="*/ 0 w 17"/>
                <a:gd name="T13" fmla="*/ 7 h 14"/>
                <a:gd name="T14" fmla="*/ 0 w 17"/>
                <a:gd name="T15" fmla="*/ 14 h 14"/>
                <a:gd name="T16" fmla="*/ 8 w 17"/>
                <a:gd name="T17" fmla="*/ 14 h 14"/>
                <a:gd name="T18" fmla="*/ 0 w 17"/>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7"/>
                  </a:moveTo>
                  <a:lnTo>
                    <a:pt x="8" y="14"/>
                  </a:lnTo>
                  <a:lnTo>
                    <a:pt x="13" y="14"/>
                  </a:lnTo>
                  <a:lnTo>
                    <a:pt x="13" y="0"/>
                  </a:lnTo>
                  <a:lnTo>
                    <a:pt x="8" y="0"/>
                  </a:lnTo>
                  <a:lnTo>
                    <a:pt x="17" y="7"/>
                  </a:lnTo>
                  <a:lnTo>
                    <a:pt x="0" y="7"/>
                  </a:lnTo>
                  <a:lnTo>
                    <a:pt x="0" y="14"/>
                  </a:lnTo>
                  <a:lnTo>
                    <a:pt x="8" y="14"/>
                  </a:lnTo>
                  <a:lnTo>
                    <a:pt x="0" y="7"/>
                  </a:lnTo>
                  <a:close/>
                </a:path>
              </a:pathLst>
            </a:custGeom>
            <a:solidFill>
              <a:srgbClr val="1F1A17"/>
            </a:solidFill>
            <a:ln w="9525">
              <a:noFill/>
              <a:round/>
              <a:headEnd/>
              <a:tailEnd/>
            </a:ln>
          </p:spPr>
          <p:txBody>
            <a:bodyPr/>
            <a:lstStyle/>
            <a:p>
              <a:endParaRPr lang="de-DE"/>
            </a:p>
          </p:txBody>
        </p:sp>
        <p:sp>
          <p:nvSpPr>
            <p:cNvPr id="214" name="Freeform 145"/>
            <p:cNvSpPr>
              <a:spLocks/>
            </p:cNvSpPr>
            <p:nvPr/>
          </p:nvSpPr>
          <p:spPr bwMode="auto">
            <a:xfrm>
              <a:off x="3493" y="1659"/>
              <a:ext cx="17" cy="24"/>
            </a:xfrm>
            <a:custGeom>
              <a:avLst/>
              <a:gdLst>
                <a:gd name="T0" fmla="*/ 15 w 17"/>
                <a:gd name="T1" fmla="*/ 0 h 24"/>
                <a:gd name="T2" fmla="*/ 0 w 17"/>
                <a:gd name="T3" fmla="*/ 1 h 24"/>
                <a:gd name="T4" fmla="*/ 0 w 17"/>
                <a:gd name="T5" fmla="*/ 24 h 24"/>
                <a:gd name="T6" fmla="*/ 17 w 17"/>
                <a:gd name="T7" fmla="*/ 24 h 24"/>
                <a:gd name="T8" fmla="*/ 17 w 17"/>
                <a:gd name="T9" fmla="*/ 1 h 24"/>
                <a:gd name="T10" fmla="*/ 0 w 17"/>
                <a:gd name="T11" fmla="*/ 3 h 24"/>
                <a:gd name="T12" fmla="*/ 15 w 17"/>
                <a:gd name="T13" fmla="*/ 0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15" y="0"/>
                  </a:moveTo>
                  <a:lnTo>
                    <a:pt x="0" y="1"/>
                  </a:lnTo>
                  <a:lnTo>
                    <a:pt x="0" y="24"/>
                  </a:lnTo>
                  <a:lnTo>
                    <a:pt x="17" y="24"/>
                  </a:lnTo>
                  <a:lnTo>
                    <a:pt x="17" y="1"/>
                  </a:lnTo>
                  <a:lnTo>
                    <a:pt x="0" y="3"/>
                  </a:lnTo>
                  <a:lnTo>
                    <a:pt x="15" y="0"/>
                  </a:lnTo>
                  <a:close/>
                </a:path>
              </a:pathLst>
            </a:custGeom>
            <a:solidFill>
              <a:srgbClr val="1F1A17"/>
            </a:solidFill>
            <a:ln w="9525">
              <a:noFill/>
              <a:round/>
              <a:headEnd/>
              <a:tailEnd/>
            </a:ln>
          </p:spPr>
          <p:txBody>
            <a:bodyPr/>
            <a:lstStyle/>
            <a:p>
              <a:endParaRPr lang="de-DE"/>
            </a:p>
          </p:txBody>
        </p:sp>
        <p:sp>
          <p:nvSpPr>
            <p:cNvPr id="215" name="Freeform 146"/>
            <p:cNvSpPr>
              <a:spLocks/>
            </p:cNvSpPr>
            <p:nvPr/>
          </p:nvSpPr>
          <p:spPr bwMode="auto">
            <a:xfrm>
              <a:off x="3196" y="1660"/>
              <a:ext cx="8" cy="23"/>
            </a:xfrm>
            <a:custGeom>
              <a:avLst/>
              <a:gdLst>
                <a:gd name="T0" fmla="*/ 8 w 8"/>
                <a:gd name="T1" fmla="*/ 0 h 23"/>
                <a:gd name="T2" fmla="*/ 0 w 8"/>
                <a:gd name="T3" fmla="*/ 23 h 23"/>
                <a:gd name="T4" fmla="*/ 8 w 8"/>
                <a:gd name="T5" fmla="*/ 23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8" y="0"/>
                  </a:moveTo>
                  <a:lnTo>
                    <a:pt x="0" y="23"/>
                  </a:lnTo>
                  <a:lnTo>
                    <a:pt x="8" y="23"/>
                  </a:lnTo>
                  <a:lnTo>
                    <a:pt x="8" y="0"/>
                  </a:lnTo>
                  <a:close/>
                </a:path>
              </a:pathLst>
            </a:custGeom>
            <a:solidFill>
              <a:srgbClr val="DF177A"/>
            </a:solidFill>
            <a:ln w="9525">
              <a:noFill/>
              <a:round/>
              <a:headEnd/>
              <a:tailEnd/>
            </a:ln>
          </p:spPr>
          <p:txBody>
            <a:bodyPr/>
            <a:lstStyle/>
            <a:p>
              <a:endParaRPr lang="de-DE"/>
            </a:p>
          </p:txBody>
        </p:sp>
        <p:sp>
          <p:nvSpPr>
            <p:cNvPr id="216" name="Freeform 147"/>
            <p:cNvSpPr>
              <a:spLocks/>
            </p:cNvSpPr>
            <p:nvPr/>
          </p:nvSpPr>
          <p:spPr bwMode="auto">
            <a:xfrm>
              <a:off x="3186" y="1659"/>
              <a:ext cx="25" cy="31"/>
            </a:xfrm>
            <a:custGeom>
              <a:avLst/>
              <a:gdLst>
                <a:gd name="T0" fmla="*/ 10 w 25"/>
                <a:gd name="T1" fmla="*/ 17 h 31"/>
                <a:gd name="T2" fmla="*/ 18 w 25"/>
                <a:gd name="T3" fmla="*/ 26 h 31"/>
                <a:gd name="T4" fmla="*/ 25 w 25"/>
                <a:gd name="T5" fmla="*/ 3 h 31"/>
                <a:gd name="T6" fmla="*/ 8 w 25"/>
                <a:gd name="T7" fmla="*/ 0 h 31"/>
                <a:gd name="T8" fmla="*/ 2 w 25"/>
                <a:gd name="T9" fmla="*/ 22 h 31"/>
                <a:gd name="T10" fmla="*/ 10 w 25"/>
                <a:gd name="T11" fmla="*/ 31 h 31"/>
                <a:gd name="T12" fmla="*/ 2 w 25"/>
                <a:gd name="T13" fmla="*/ 22 h 31"/>
                <a:gd name="T14" fmla="*/ 0 w 25"/>
                <a:gd name="T15" fmla="*/ 31 h 31"/>
                <a:gd name="T16" fmla="*/ 10 w 25"/>
                <a:gd name="T17" fmla="*/ 31 h 31"/>
                <a:gd name="T18" fmla="*/ 10 w 25"/>
                <a:gd name="T19" fmla="*/ 1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1"/>
                <a:gd name="T32" fmla="*/ 25 w 2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1">
                  <a:moveTo>
                    <a:pt x="10" y="17"/>
                  </a:moveTo>
                  <a:lnTo>
                    <a:pt x="18" y="26"/>
                  </a:lnTo>
                  <a:lnTo>
                    <a:pt x="25" y="3"/>
                  </a:lnTo>
                  <a:lnTo>
                    <a:pt x="8" y="0"/>
                  </a:lnTo>
                  <a:lnTo>
                    <a:pt x="2" y="22"/>
                  </a:lnTo>
                  <a:lnTo>
                    <a:pt x="10" y="31"/>
                  </a:lnTo>
                  <a:lnTo>
                    <a:pt x="2" y="22"/>
                  </a:lnTo>
                  <a:lnTo>
                    <a:pt x="0" y="31"/>
                  </a:lnTo>
                  <a:lnTo>
                    <a:pt x="10" y="31"/>
                  </a:lnTo>
                  <a:lnTo>
                    <a:pt x="10" y="17"/>
                  </a:lnTo>
                  <a:close/>
                </a:path>
              </a:pathLst>
            </a:custGeom>
            <a:solidFill>
              <a:srgbClr val="1F1A17"/>
            </a:solidFill>
            <a:ln w="9525">
              <a:noFill/>
              <a:round/>
              <a:headEnd/>
              <a:tailEnd/>
            </a:ln>
          </p:spPr>
          <p:txBody>
            <a:bodyPr/>
            <a:lstStyle/>
            <a:p>
              <a:endParaRPr lang="de-DE"/>
            </a:p>
          </p:txBody>
        </p:sp>
        <p:sp>
          <p:nvSpPr>
            <p:cNvPr id="217" name="Freeform 148"/>
            <p:cNvSpPr>
              <a:spLocks/>
            </p:cNvSpPr>
            <p:nvPr/>
          </p:nvSpPr>
          <p:spPr bwMode="auto">
            <a:xfrm>
              <a:off x="3194" y="1676"/>
              <a:ext cx="17" cy="14"/>
            </a:xfrm>
            <a:custGeom>
              <a:avLst/>
              <a:gdLst>
                <a:gd name="T0" fmla="*/ 0 w 17"/>
                <a:gd name="T1" fmla="*/ 7 h 14"/>
                <a:gd name="T2" fmla="*/ 10 w 17"/>
                <a:gd name="T3" fmla="*/ 0 h 14"/>
                <a:gd name="T4" fmla="*/ 2 w 17"/>
                <a:gd name="T5" fmla="*/ 0 h 14"/>
                <a:gd name="T6" fmla="*/ 2 w 17"/>
                <a:gd name="T7" fmla="*/ 14 h 14"/>
                <a:gd name="T8" fmla="*/ 10 w 17"/>
                <a:gd name="T9" fmla="*/ 14 h 14"/>
                <a:gd name="T10" fmla="*/ 17 w 17"/>
                <a:gd name="T11" fmla="*/ 7 h 14"/>
                <a:gd name="T12" fmla="*/ 10 w 17"/>
                <a:gd name="T13" fmla="*/ 14 h 14"/>
                <a:gd name="T14" fmla="*/ 17 w 17"/>
                <a:gd name="T15" fmla="*/ 14 h 14"/>
                <a:gd name="T16" fmla="*/ 17 w 17"/>
                <a:gd name="T17" fmla="*/ 7 h 14"/>
                <a:gd name="T18" fmla="*/ 0 w 17"/>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7"/>
                  </a:moveTo>
                  <a:lnTo>
                    <a:pt x="10" y="0"/>
                  </a:lnTo>
                  <a:lnTo>
                    <a:pt x="2" y="0"/>
                  </a:lnTo>
                  <a:lnTo>
                    <a:pt x="2" y="14"/>
                  </a:lnTo>
                  <a:lnTo>
                    <a:pt x="10" y="14"/>
                  </a:lnTo>
                  <a:lnTo>
                    <a:pt x="17" y="7"/>
                  </a:lnTo>
                  <a:lnTo>
                    <a:pt x="10" y="14"/>
                  </a:lnTo>
                  <a:lnTo>
                    <a:pt x="17" y="14"/>
                  </a:lnTo>
                  <a:lnTo>
                    <a:pt x="17" y="7"/>
                  </a:lnTo>
                  <a:lnTo>
                    <a:pt x="0" y="7"/>
                  </a:lnTo>
                  <a:close/>
                </a:path>
              </a:pathLst>
            </a:custGeom>
            <a:solidFill>
              <a:srgbClr val="1F1A17"/>
            </a:solidFill>
            <a:ln w="9525">
              <a:noFill/>
              <a:round/>
              <a:headEnd/>
              <a:tailEnd/>
            </a:ln>
          </p:spPr>
          <p:txBody>
            <a:bodyPr/>
            <a:lstStyle/>
            <a:p>
              <a:endParaRPr lang="de-DE"/>
            </a:p>
          </p:txBody>
        </p:sp>
        <p:sp>
          <p:nvSpPr>
            <p:cNvPr id="218" name="Freeform 149"/>
            <p:cNvSpPr>
              <a:spLocks/>
            </p:cNvSpPr>
            <p:nvPr/>
          </p:nvSpPr>
          <p:spPr bwMode="auto">
            <a:xfrm>
              <a:off x="3194" y="1659"/>
              <a:ext cx="17" cy="24"/>
            </a:xfrm>
            <a:custGeom>
              <a:avLst/>
              <a:gdLst>
                <a:gd name="T0" fmla="*/ 17 w 17"/>
                <a:gd name="T1" fmla="*/ 3 h 24"/>
                <a:gd name="T2" fmla="*/ 0 w 17"/>
                <a:gd name="T3" fmla="*/ 1 h 24"/>
                <a:gd name="T4" fmla="*/ 0 w 17"/>
                <a:gd name="T5" fmla="*/ 24 h 24"/>
                <a:gd name="T6" fmla="*/ 17 w 17"/>
                <a:gd name="T7" fmla="*/ 24 h 24"/>
                <a:gd name="T8" fmla="*/ 17 w 17"/>
                <a:gd name="T9" fmla="*/ 1 h 24"/>
                <a:gd name="T10" fmla="*/ 0 w 17"/>
                <a:gd name="T11" fmla="*/ 0 h 24"/>
                <a:gd name="T12" fmla="*/ 17 w 17"/>
                <a:gd name="T13" fmla="*/ 3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17" y="3"/>
                  </a:moveTo>
                  <a:lnTo>
                    <a:pt x="0" y="1"/>
                  </a:lnTo>
                  <a:lnTo>
                    <a:pt x="0" y="24"/>
                  </a:lnTo>
                  <a:lnTo>
                    <a:pt x="17" y="24"/>
                  </a:lnTo>
                  <a:lnTo>
                    <a:pt x="17" y="1"/>
                  </a:lnTo>
                  <a:lnTo>
                    <a:pt x="0" y="0"/>
                  </a:lnTo>
                  <a:lnTo>
                    <a:pt x="17" y="3"/>
                  </a:lnTo>
                  <a:close/>
                </a:path>
              </a:pathLst>
            </a:custGeom>
            <a:solidFill>
              <a:srgbClr val="1F1A17"/>
            </a:solidFill>
            <a:ln w="9525">
              <a:noFill/>
              <a:round/>
              <a:headEnd/>
              <a:tailEnd/>
            </a:ln>
          </p:spPr>
          <p:txBody>
            <a:bodyPr/>
            <a:lstStyle/>
            <a:p>
              <a:endParaRPr lang="de-DE"/>
            </a:p>
          </p:txBody>
        </p:sp>
        <p:sp>
          <p:nvSpPr>
            <p:cNvPr id="219" name="Freeform 150"/>
            <p:cNvSpPr>
              <a:spLocks/>
            </p:cNvSpPr>
            <p:nvPr/>
          </p:nvSpPr>
          <p:spPr bwMode="auto">
            <a:xfrm>
              <a:off x="3196" y="1676"/>
              <a:ext cx="314" cy="14"/>
            </a:xfrm>
            <a:custGeom>
              <a:avLst/>
              <a:gdLst>
                <a:gd name="T0" fmla="*/ 314 w 314"/>
                <a:gd name="T1" fmla="*/ 7 h 14"/>
                <a:gd name="T2" fmla="*/ 314 w 314"/>
                <a:gd name="T3" fmla="*/ 0 h 14"/>
                <a:gd name="T4" fmla="*/ 0 w 314"/>
                <a:gd name="T5" fmla="*/ 0 h 14"/>
                <a:gd name="T6" fmla="*/ 0 w 314"/>
                <a:gd name="T7" fmla="*/ 14 h 14"/>
                <a:gd name="T8" fmla="*/ 314 w 314"/>
                <a:gd name="T9" fmla="*/ 14 h 14"/>
                <a:gd name="T10" fmla="*/ 314 w 314"/>
                <a:gd name="T11" fmla="*/ 7 h 14"/>
                <a:gd name="T12" fmla="*/ 0 60000 65536"/>
                <a:gd name="T13" fmla="*/ 0 60000 65536"/>
                <a:gd name="T14" fmla="*/ 0 60000 65536"/>
                <a:gd name="T15" fmla="*/ 0 60000 65536"/>
                <a:gd name="T16" fmla="*/ 0 60000 65536"/>
                <a:gd name="T17" fmla="*/ 0 60000 65536"/>
                <a:gd name="T18" fmla="*/ 0 w 314"/>
                <a:gd name="T19" fmla="*/ 0 h 14"/>
                <a:gd name="T20" fmla="*/ 314 w 3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14" h="14">
                  <a:moveTo>
                    <a:pt x="314" y="7"/>
                  </a:moveTo>
                  <a:lnTo>
                    <a:pt x="314" y="0"/>
                  </a:lnTo>
                  <a:lnTo>
                    <a:pt x="0" y="0"/>
                  </a:lnTo>
                  <a:lnTo>
                    <a:pt x="0" y="14"/>
                  </a:lnTo>
                  <a:lnTo>
                    <a:pt x="314" y="14"/>
                  </a:lnTo>
                  <a:lnTo>
                    <a:pt x="314" y="7"/>
                  </a:lnTo>
                  <a:close/>
                </a:path>
              </a:pathLst>
            </a:custGeom>
            <a:solidFill>
              <a:srgbClr val="1F1A17"/>
            </a:solidFill>
            <a:ln w="9525">
              <a:noFill/>
              <a:round/>
              <a:headEnd/>
              <a:tailEnd/>
            </a:ln>
          </p:spPr>
          <p:txBody>
            <a:bodyPr/>
            <a:lstStyle/>
            <a:p>
              <a:endParaRPr lang="de-DE"/>
            </a:p>
          </p:txBody>
        </p:sp>
        <p:sp>
          <p:nvSpPr>
            <p:cNvPr id="220" name="Freeform 151"/>
            <p:cNvSpPr>
              <a:spLocks/>
            </p:cNvSpPr>
            <p:nvPr/>
          </p:nvSpPr>
          <p:spPr bwMode="auto">
            <a:xfrm>
              <a:off x="3495" y="1660"/>
              <a:ext cx="21" cy="25"/>
            </a:xfrm>
            <a:custGeom>
              <a:avLst/>
              <a:gdLst>
                <a:gd name="T0" fmla="*/ 8 w 21"/>
                <a:gd name="T1" fmla="*/ 4 h 25"/>
                <a:gd name="T2" fmla="*/ 0 w 21"/>
                <a:gd name="T3" fmla="*/ 6 h 25"/>
                <a:gd name="T4" fmla="*/ 6 w 21"/>
                <a:gd name="T5" fmla="*/ 25 h 25"/>
                <a:gd name="T6" fmla="*/ 21 w 21"/>
                <a:gd name="T7" fmla="*/ 21 h 25"/>
                <a:gd name="T8" fmla="*/ 15 w 21"/>
                <a:gd name="T9" fmla="*/ 0 h 25"/>
                <a:gd name="T10" fmla="*/ 8 w 21"/>
                <a:gd name="T11" fmla="*/ 4 h 25"/>
                <a:gd name="T12" fmla="*/ 0 60000 65536"/>
                <a:gd name="T13" fmla="*/ 0 60000 65536"/>
                <a:gd name="T14" fmla="*/ 0 60000 65536"/>
                <a:gd name="T15" fmla="*/ 0 60000 65536"/>
                <a:gd name="T16" fmla="*/ 0 60000 65536"/>
                <a:gd name="T17" fmla="*/ 0 60000 65536"/>
                <a:gd name="T18" fmla="*/ 0 w 21"/>
                <a:gd name="T19" fmla="*/ 0 h 25"/>
                <a:gd name="T20" fmla="*/ 21 w 2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1" h="25">
                  <a:moveTo>
                    <a:pt x="8" y="4"/>
                  </a:moveTo>
                  <a:lnTo>
                    <a:pt x="0" y="6"/>
                  </a:lnTo>
                  <a:lnTo>
                    <a:pt x="6" y="25"/>
                  </a:lnTo>
                  <a:lnTo>
                    <a:pt x="21" y="21"/>
                  </a:lnTo>
                  <a:lnTo>
                    <a:pt x="15" y="0"/>
                  </a:lnTo>
                  <a:lnTo>
                    <a:pt x="8" y="4"/>
                  </a:lnTo>
                  <a:close/>
                </a:path>
              </a:pathLst>
            </a:custGeom>
            <a:solidFill>
              <a:srgbClr val="1F1A17"/>
            </a:solidFill>
            <a:ln w="9525">
              <a:noFill/>
              <a:round/>
              <a:headEnd/>
              <a:tailEnd/>
            </a:ln>
          </p:spPr>
          <p:txBody>
            <a:bodyPr/>
            <a:lstStyle/>
            <a:p>
              <a:endParaRPr lang="de-DE"/>
            </a:p>
          </p:txBody>
        </p:sp>
        <p:sp>
          <p:nvSpPr>
            <p:cNvPr id="221" name="Freeform 152"/>
            <p:cNvSpPr>
              <a:spLocks/>
            </p:cNvSpPr>
            <p:nvPr/>
          </p:nvSpPr>
          <p:spPr bwMode="auto">
            <a:xfrm>
              <a:off x="3194" y="1653"/>
              <a:ext cx="307" cy="14"/>
            </a:xfrm>
            <a:custGeom>
              <a:avLst/>
              <a:gdLst>
                <a:gd name="T0" fmla="*/ 15 w 307"/>
                <a:gd name="T1" fmla="*/ 9 h 14"/>
                <a:gd name="T2" fmla="*/ 8 w 307"/>
                <a:gd name="T3" fmla="*/ 14 h 14"/>
                <a:gd name="T4" fmla="*/ 307 w 307"/>
                <a:gd name="T5" fmla="*/ 14 h 14"/>
                <a:gd name="T6" fmla="*/ 307 w 307"/>
                <a:gd name="T7" fmla="*/ 0 h 14"/>
                <a:gd name="T8" fmla="*/ 8 w 307"/>
                <a:gd name="T9" fmla="*/ 0 h 14"/>
                <a:gd name="T10" fmla="*/ 0 w 307"/>
                <a:gd name="T11" fmla="*/ 6 h 14"/>
                <a:gd name="T12" fmla="*/ 8 w 307"/>
                <a:gd name="T13" fmla="*/ 0 h 14"/>
                <a:gd name="T14" fmla="*/ 2 w 307"/>
                <a:gd name="T15" fmla="*/ 0 h 14"/>
                <a:gd name="T16" fmla="*/ 0 w 307"/>
                <a:gd name="T17" fmla="*/ 6 h 14"/>
                <a:gd name="T18" fmla="*/ 15 w 307"/>
                <a:gd name="T19" fmla="*/ 9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
                <a:gd name="T31" fmla="*/ 0 h 14"/>
                <a:gd name="T32" fmla="*/ 307 w 30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 h="14">
                  <a:moveTo>
                    <a:pt x="15" y="9"/>
                  </a:moveTo>
                  <a:lnTo>
                    <a:pt x="8" y="14"/>
                  </a:lnTo>
                  <a:lnTo>
                    <a:pt x="307" y="14"/>
                  </a:lnTo>
                  <a:lnTo>
                    <a:pt x="307" y="0"/>
                  </a:lnTo>
                  <a:lnTo>
                    <a:pt x="8" y="0"/>
                  </a:lnTo>
                  <a:lnTo>
                    <a:pt x="0" y="6"/>
                  </a:lnTo>
                  <a:lnTo>
                    <a:pt x="8" y="0"/>
                  </a:lnTo>
                  <a:lnTo>
                    <a:pt x="2" y="0"/>
                  </a:lnTo>
                  <a:lnTo>
                    <a:pt x="0" y="6"/>
                  </a:lnTo>
                  <a:lnTo>
                    <a:pt x="15" y="9"/>
                  </a:lnTo>
                  <a:close/>
                </a:path>
              </a:pathLst>
            </a:custGeom>
            <a:solidFill>
              <a:srgbClr val="1F1A17"/>
            </a:solidFill>
            <a:ln w="9525">
              <a:noFill/>
              <a:round/>
              <a:headEnd/>
              <a:tailEnd/>
            </a:ln>
          </p:spPr>
          <p:txBody>
            <a:bodyPr/>
            <a:lstStyle/>
            <a:p>
              <a:endParaRPr lang="de-DE"/>
            </a:p>
          </p:txBody>
        </p:sp>
        <p:sp>
          <p:nvSpPr>
            <p:cNvPr id="222" name="Freeform 153"/>
            <p:cNvSpPr>
              <a:spLocks/>
            </p:cNvSpPr>
            <p:nvPr/>
          </p:nvSpPr>
          <p:spPr bwMode="auto">
            <a:xfrm>
              <a:off x="3188" y="1659"/>
              <a:ext cx="21" cy="26"/>
            </a:xfrm>
            <a:custGeom>
              <a:avLst/>
              <a:gdLst>
                <a:gd name="T0" fmla="*/ 8 w 21"/>
                <a:gd name="T1" fmla="*/ 24 h 26"/>
                <a:gd name="T2" fmla="*/ 16 w 21"/>
                <a:gd name="T3" fmla="*/ 26 h 26"/>
                <a:gd name="T4" fmla="*/ 21 w 21"/>
                <a:gd name="T5" fmla="*/ 3 h 26"/>
                <a:gd name="T6" fmla="*/ 6 w 21"/>
                <a:gd name="T7" fmla="*/ 0 h 26"/>
                <a:gd name="T8" fmla="*/ 0 w 21"/>
                <a:gd name="T9" fmla="*/ 22 h 26"/>
                <a:gd name="T10" fmla="*/ 8 w 21"/>
                <a:gd name="T11" fmla="*/ 24 h 26"/>
                <a:gd name="T12" fmla="*/ 0 60000 65536"/>
                <a:gd name="T13" fmla="*/ 0 60000 65536"/>
                <a:gd name="T14" fmla="*/ 0 60000 65536"/>
                <a:gd name="T15" fmla="*/ 0 60000 65536"/>
                <a:gd name="T16" fmla="*/ 0 60000 65536"/>
                <a:gd name="T17" fmla="*/ 0 60000 65536"/>
                <a:gd name="T18" fmla="*/ 0 w 21"/>
                <a:gd name="T19" fmla="*/ 0 h 26"/>
                <a:gd name="T20" fmla="*/ 21 w 2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1" h="26">
                  <a:moveTo>
                    <a:pt x="8" y="24"/>
                  </a:moveTo>
                  <a:lnTo>
                    <a:pt x="16" y="26"/>
                  </a:lnTo>
                  <a:lnTo>
                    <a:pt x="21" y="3"/>
                  </a:lnTo>
                  <a:lnTo>
                    <a:pt x="6" y="0"/>
                  </a:lnTo>
                  <a:lnTo>
                    <a:pt x="0" y="22"/>
                  </a:lnTo>
                  <a:lnTo>
                    <a:pt x="8" y="24"/>
                  </a:lnTo>
                  <a:close/>
                </a:path>
              </a:pathLst>
            </a:custGeom>
            <a:solidFill>
              <a:srgbClr val="1F1A17"/>
            </a:solidFill>
            <a:ln w="9525">
              <a:noFill/>
              <a:round/>
              <a:headEnd/>
              <a:tailEnd/>
            </a:ln>
          </p:spPr>
          <p:txBody>
            <a:bodyPr/>
            <a:lstStyle/>
            <a:p>
              <a:endParaRPr lang="de-DE"/>
            </a:p>
          </p:txBody>
        </p:sp>
        <p:sp>
          <p:nvSpPr>
            <p:cNvPr id="223" name="Rectangle 154"/>
            <p:cNvSpPr>
              <a:spLocks noChangeArrowheads="1"/>
            </p:cNvSpPr>
            <p:nvPr/>
          </p:nvSpPr>
          <p:spPr bwMode="auto">
            <a:xfrm>
              <a:off x="3232" y="1514"/>
              <a:ext cx="234" cy="21"/>
            </a:xfrm>
            <a:prstGeom prst="rect">
              <a:avLst/>
            </a:prstGeom>
            <a:solidFill>
              <a:srgbClr val="DF177A"/>
            </a:solidFill>
            <a:ln w="9525">
              <a:noFill/>
              <a:miter lim="800000"/>
              <a:headEnd/>
              <a:tailEnd/>
            </a:ln>
          </p:spPr>
          <p:txBody>
            <a:bodyPr/>
            <a:lstStyle/>
            <a:p>
              <a:endParaRPr lang="de-DE"/>
            </a:p>
          </p:txBody>
        </p:sp>
        <p:sp>
          <p:nvSpPr>
            <p:cNvPr id="224" name="Freeform 155"/>
            <p:cNvSpPr>
              <a:spLocks/>
            </p:cNvSpPr>
            <p:nvPr/>
          </p:nvSpPr>
          <p:spPr bwMode="auto">
            <a:xfrm>
              <a:off x="3225" y="1528"/>
              <a:ext cx="241" cy="16"/>
            </a:xfrm>
            <a:custGeom>
              <a:avLst/>
              <a:gdLst>
                <a:gd name="T0" fmla="*/ 0 w 241"/>
                <a:gd name="T1" fmla="*/ 7 h 16"/>
                <a:gd name="T2" fmla="*/ 7 w 241"/>
                <a:gd name="T3" fmla="*/ 16 h 16"/>
                <a:gd name="T4" fmla="*/ 241 w 241"/>
                <a:gd name="T5" fmla="*/ 16 h 16"/>
                <a:gd name="T6" fmla="*/ 241 w 241"/>
                <a:gd name="T7" fmla="*/ 0 h 16"/>
                <a:gd name="T8" fmla="*/ 7 w 241"/>
                <a:gd name="T9" fmla="*/ 0 h 16"/>
                <a:gd name="T10" fmla="*/ 17 w 241"/>
                <a:gd name="T11" fmla="*/ 7 h 16"/>
                <a:gd name="T12" fmla="*/ 0 w 241"/>
                <a:gd name="T13" fmla="*/ 7 h 16"/>
                <a:gd name="T14" fmla="*/ 0 w 241"/>
                <a:gd name="T15" fmla="*/ 16 h 16"/>
                <a:gd name="T16" fmla="*/ 7 w 241"/>
                <a:gd name="T17" fmla="*/ 16 h 16"/>
                <a:gd name="T18" fmla="*/ 0 w 241"/>
                <a:gd name="T19" fmla="*/ 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16"/>
                <a:gd name="T32" fmla="*/ 241 w 24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16">
                  <a:moveTo>
                    <a:pt x="0" y="7"/>
                  </a:moveTo>
                  <a:lnTo>
                    <a:pt x="7" y="16"/>
                  </a:lnTo>
                  <a:lnTo>
                    <a:pt x="241" y="16"/>
                  </a:lnTo>
                  <a:lnTo>
                    <a:pt x="241" y="0"/>
                  </a:lnTo>
                  <a:lnTo>
                    <a:pt x="7" y="0"/>
                  </a:lnTo>
                  <a:lnTo>
                    <a:pt x="17" y="7"/>
                  </a:lnTo>
                  <a:lnTo>
                    <a:pt x="0" y="7"/>
                  </a:lnTo>
                  <a:lnTo>
                    <a:pt x="0" y="16"/>
                  </a:lnTo>
                  <a:lnTo>
                    <a:pt x="7" y="16"/>
                  </a:lnTo>
                  <a:lnTo>
                    <a:pt x="0" y="7"/>
                  </a:lnTo>
                  <a:close/>
                </a:path>
              </a:pathLst>
            </a:custGeom>
            <a:solidFill>
              <a:srgbClr val="1F1A17"/>
            </a:solidFill>
            <a:ln w="9525">
              <a:noFill/>
              <a:round/>
              <a:headEnd/>
              <a:tailEnd/>
            </a:ln>
          </p:spPr>
          <p:txBody>
            <a:bodyPr/>
            <a:lstStyle/>
            <a:p>
              <a:endParaRPr lang="de-DE"/>
            </a:p>
          </p:txBody>
        </p:sp>
        <p:sp>
          <p:nvSpPr>
            <p:cNvPr id="225" name="Freeform 156"/>
            <p:cNvSpPr>
              <a:spLocks/>
            </p:cNvSpPr>
            <p:nvPr/>
          </p:nvSpPr>
          <p:spPr bwMode="auto">
            <a:xfrm>
              <a:off x="3225" y="1506"/>
              <a:ext cx="17" cy="29"/>
            </a:xfrm>
            <a:custGeom>
              <a:avLst/>
              <a:gdLst>
                <a:gd name="T0" fmla="*/ 7 w 17"/>
                <a:gd name="T1" fmla="*/ 0 h 29"/>
                <a:gd name="T2" fmla="*/ 0 w 17"/>
                <a:gd name="T3" fmla="*/ 8 h 29"/>
                <a:gd name="T4" fmla="*/ 0 w 17"/>
                <a:gd name="T5" fmla="*/ 29 h 29"/>
                <a:gd name="T6" fmla="*/ 17 w 17"/>
                <a:gd name="T7" fmla="*/ 29 h 29"/>
                <a:gd name="T8" fmla="*/ 17 w 17"/>
                <a:gd name="T9" fmla="*/ 8 h 29"/>
                <a:gd name="T10" fmla="*/ 7 w 17"/>
                <a:gd name="T11" fmla="*/ 15 h 29"/>
                <a:gd name="T12" fmla="*/ 7 w 17"/>
                <a:gd name="T13" fmla="*/ 0 h 29"/>
                <a:gd name="T14" fmla="*/ 0 w 17"/>
                <a:gd name="T15" fmla="*/ 0 h 29"/>
                <a:gd name="T16" fmla="*/ 0 w 17"/>
                <a:gd name="T17" fmla="*/ 8 h 29"/>
                <a:gd name="T18" fmla="*/ 7 w 17"/>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7" y="0"/>
                  </a:moveTo>
                  <a:lnTo>
                    <a:pt x="0" y="8"/>
                  </a:lnTo>
                  <a:lnTo>
                    <a:pt x="0" y="29"/>
                  </a:lnTo>
                  <a:lnTo>
                    <a:pt x="17" y="29"/>
                  </a:lnTo>
                  <a:lnTo>
                    <a:pt x="17" y="8"/>
                  </a:lnTo>
                  <a:lnTo>
                    <a:pt x="7" y="15"/>
                  </a:lnTo>
                  <a:lnTo>
                    <a:pt x="7" y="0"/>
                  </a:lnTo>
                  <a:lnTo>
                    <a:pt x="0" y="0"/>
                  </a:lnTo>
                  <a:lnTo>
                    <a:pt x="0" y="8"/>
                  </a:lnTo>
                  <a:lnTo>
                    <a:pt x="7" y="0"/>
                  </a:lnTo>
                  <a:close/>
                </a:path>
              </a:pathLst>
            </a:custGeom>
            <a:solidFill>
              <a:srgbClr val="1F1A17"/>
            </a:solidFill>
            <a:ln w="9525">
              <a:noFill/>
              <a:round/>
              <a:headEnd/>
              <a:tailEnd/>
            </a:ln>
          </p:spPr>
          <p:txBody>
            <a:bodyPr/>
            <a:lstStyle/>
            <a:p>
              <a:endParaRPr lang="de-DE"/>
            </a:p>
          </p:txBody>
        </p:sp>
        <p:sp>
          <p:nvSpPr>
            <p:cNvPr id="226" name="Freeform 157"/>
            <p:cNvSpPr>
              <a:spLocks/>
            </p:cNvSpPr>
            <p:nvPr/>
          </p:nvSpPr>
          <p:spPr bwMode="auto">
            <a:xfrm>
              <a:off x="3232" y="1506"/>
              <a:ext cx="242" cy="15"/>
            </a:xfrm>
            <a:custGeom>
              <a:avLst/>
              <a:gdLst>
                <a:gd name="T0" fmla="*/ 242 w 242"/>
                <a:gd name="T1" fmla="*/ 8 h 15"/>
                <a:gd name="T2" fmla="*/ 234 w 242"/>
                <a:gd name="T3" fmla="*/ 0 h 15"/>
                <a:gd name="T4" fmla="*/ 0 w 242"/>
                <a:gd name="T5" fmla="*/ 0 h 15"/>
                <a:gd name="T6" fmla="*/ 0 w 242"/>
                <a:gd name="T7" fmla="*/ 15 h 15"/>
                <a:gd name="T8" fmla="*/ 234 w 242"/>
                <a:gd name="T9" fmla="*/ 15 h 15"/>
                <a:gd name="T10" fmla="*/ 227 w 242"/>
                <a:gd name="T11" fmla="*/ 8 h 15"/>
                <a:gd name="T12" fmla="*/ 242 w 242"/>
                <a:gd name="T13" fmla="*/ 8 h 15"/>
                <a:gd name="T14" fmla="*/ 242 w 242"/>
                <a:gd name="T15" fmla="*/ 0 h 15"/>
                <a:gd name="T16" fmla="*/ 234 w 242"/>
                <a:gd name="T17" fmla="*/ 0 h 15"/>
                <a:gd name="T18" fmla="*/ 242 w 242"/>
                <a:gd name="T19" fmla="*/ 8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
                <a:gd name="T31" fmla="*/ 0 h 15"/>
                <a:gd name="T32" fmla="*/ 242 w 24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 h="15">
                  <a:moveTo>
                    <a:pt x="242" y="8"/>
                  </a:moveTo>
                  <a:lnTo>
                    <a:pt x="234" y="0"/>
                  </a:lnTo>
                  <a:lnTo>
                    <a:pt x="0" y="0"/>
                  </a:lnTo>
                  <a:lnTo>
                    <a:pt x="0" y="15"/>
                  </a:lnTo>
                  <a:lnTo>
                    <a:pt x="234" y="15"/>
                  </a:lnTo>
                  <a:lnTo>
                    <a:pt x="227" y="8"/>
                  </a:lnTo>
                  <a:lnTo>
                    <a:pt x="242" y="8"/>
                  </a:lnTo>
                  <a:lnTo>
                    <a:pt x="242" y="0"/>
                  </a:lnTo>
                  <a:lnTo>
                    <a:pt x="234" y="0"/>
                  </a:lnTo>
                  <a:lnTo>
                    <a:pt x="242" y="8"/>
                  </a:lnTo>
                  <a:close/>
                </a:path>
              </a:pathLst>
            </a:custGeom>
            <a:solidFill>
              <a:srgbClr val="1F1A17"/>
            </a:solidFill>
            <a:ln w="9525">
              <a:noFill/>
              <a:round/>
              <a:headEnd/>
              <a:tailEnd/>
            </a:ln>
          </p:spPr>
          <p:txBody>
            <a:bodyPr/>
            <a:lstStyle/>
            <a:p>
              <a:endParaRPr lang="de-DE"/>
            </a:p>
          </p:txBody>
        </p:sp>
        <p:sp>
          <p:nvSpPr>
            <p:cNvPr id="227" name="Freeform 158"/>
            <p:cNvSpPr>
              <a:spLocks/>
            </p:cNvSpPr>
            <p:nvPr/>
          </p:nvSpPr>
          <p:spPr bwMode="auto">
            <a:xfrm>
              <a:off x="3459" y="1514"/>
              <a:ext cx="15" cy="30"/>
            </a:xfrm>
            <a:custGeom>
              <a:avLst/>
              <a:gdLst>
                <a:gd name="T0" fmla="*/ 7 w 15"/>
                <a:gd name="T1" fmla="*/ 30 h 30"/>
                <a:gd name="T2" fmla="*/ 15 w 15"/>
                <a:gd name="T3" fmla="*/ 21 h 30"/>
                <a:gd name="T4" fmla="*/ 15 w 15"/>
                <a:gd name="T5" fmla="*/ 0 h 30"/>
                <a:gd name="T6" fmla="*/ 0 w 15"/>
                <a:gd name="T7" fmla="*/ 0 h 30"/>
                <a:gd name="T8" fmla="*/ 0 w 15"/>
                <a:gd name="T9" fmla="*/ 21 h 30"/>
                <a:gd name="T10" fmla="*/ 7 w 15"/>
                <a:gd name="T11" fmla="*/ 14 h 30"/>
                <a:gd name="T12" fmla="*/ 7 w 15"/>
                <a:gd name="T13" fmla="*/ 30 h 30"/>
                <a:gd name="T14" fmla="*/ 15 w 15"/>
                <a:gd name="T15" fmla="*/ 30 h 30"/>
                <a:gd name="T16" fmla="*/ 15 w 15"/>
                <a:gd name="T17" fmla="*/ 21 h 30"/>
                <a:gd name="T18" fmla="*/ 7 w 1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7" y="30"/>
                  </a:moveTo>
                  <a:lnTo>
                    <a:pt x="15" y="21"/>
                  </a:lnTo>
                  <a:lnTo>
                    <a:pt x="15" y="0"/>
                  </a:lnTo>
                  <a:lnTo>
                    <a:pt x="0" y="0"/>
                  </a:lnTo>
                  <a:lnTo>
                    <a:pt x="0" y="21"/>
                  </a:lnTo>
                  <a:lnTo>
                    <a:pt x="7" y="14"/>
                  </a:lnTo>
                  <a:lnTo>
                    <a:pt x="7" y="30"/>
                  </a:lnTo>
                  <a:lnTo>
                    <a:pt x="15" y="30"/>
                  </a:lnTo>
                  <a:lnTo>
                    <a:pt x="15" y="21"/>
                  </a:lnTo>
                  <a:lnTo>
                    <a:pt x="7" y="30"/>
                  </a:lnTo>
                  <a:close/>
                </a:path>
              </a:pathLst>
            </a:custGeom>
            <a:solidFill>
              <a:srgbClr val="1F1A17"/>
            </a:solidFill>
            <a:ln w="9525">
              <a:noFill/>
              <a:round/>
              <a:headEnd/>
              <a:tailEnd/>
            </a:ln>
          </p:spPr>
          <p:txBody>
            <a:bodyPr/>
            <a:lstStyle/>
            <a:p>
              <a:endParaRPr lang="de-DE"/>
            </a:p>
          </p:txBody>
        </p:sp>
        <p:sp>
          <p:nvSpPr>
            <p:cNvPr id="228" name="Freeform 159"/>
            <p:cNvSpPr>
              <a:spLocks/>
            </p:cNvSpPr>
            <p:nvPr/>
          </p:nvSpPr>
          <p:spPr bwMode="auto">
            <a:xfrm>
              <a:off x="3465" y="1514"/>
              <a:ext cx="5" cy="23"/>
            </a:xfrm>
            <a:custGeom>
              <a:avLst/>
              <a:gdLst>
                <a:gd name="T0" fmla="*/ 0 w 5"/>
                <a:gd name="T1" fmla="*/ 0 h 23"/>
                <a:gd name="T2" fmla="*/ 5 w 5"/>
                <a:gd name="T3" fmla="*/ 23 h 23"/>
                <a:gd name="T4" fmla="*/ 0 w 5"/>
                <a:gd name="T5" fmla="*/ 23 h 23"/>
                <a:gd name="T6" fmla="*/ 0 w 5"/>
                <a:gd name="T7" fmla="*/ 0 h 23"/>
                <a:gd name="T8" fmla="*/ 0 60000 65536"/>
                <a:gd name="T9" fmla="*/ 0 60000 65536"/>
                <a:gd name="T10" fmla="*/ 0 60000 65536"/>
                <a:gd name="T11" fmla="*/ 0 60000 65536"/>
                <a:gd name="T12" fmla="*/ 0 w 5"/>
                <a:gd name="T13" fmla="*/ 0 h 23"/>
                <a:gd name="T14" fmla="*/ 5 w 5"/>
                <a:gd name="T15" fmla="*/ 23 h 23"/>
              </a:gdLst>
              <a:ahLst/>
              <a:cxnLst>
                <a:cxn ang="T8">
                  <a:pos x="T0" y="T1"/>
                </a:cxn>
                <a:cxn ang="T9">
                  <a:pos x="T2" y="T3"/>
                </a:cxn>
                <a:cxn ang="T10">
                  <a:pos x="T4" y="T5"/>
                </a:cxn>
                <a:cxn ang="T11">
                  <a:pos x="T6" y="T7"/>
                </a:cxn>
              </a:cxnLst>
              <a:rect l="T12" t="T13" r="T14" b="T15"/>
              <a:pathLst>
                <a:path w="5" h="23">
                  <a:moveTo>
                    <a:pt x="0" y="0"/>
                  </a:moveTo>
                  <a:lnTo>
                    <a:pt x="5" y="23"/>
                  </a:lnTo>
                  <a:lnTo>
                    <a:pt x="0" y="23"/>
                  </a:lnTo>
                  <a:lnTo>
                    <a:pt x="0" y="0"/>
                  </a:lnTo>
                  <a:close/>
                </a:path>
              </a:pathLst>
            </a:custGeom>
            <a:solidFill>
              <a:srgbClr val="DF177A"/>
            </a:solidFill>
            <a:ln w="9525">
              <a:noFill/>
              <a:round/>
              <a:headEnd/>
              <a:tailEnd/>
            </a:ln>
          </p:spPr>
          <p:txBody>
            <a:bodyPr/>
            <a:lstStyle/>
            <a:p>
              <a:endParaRPr lang="de-DE"/>
            </a:p>
          </p:txBody>
        </p:sp>
        <p:sp>
          <p:nvSpPr>
            <p:cNvPr id="229" name="Freeform 160"/>
            <p:cNvSpPr>
              <a:spLocks/>
            </p:cNvSpPr>
            <p:nvPr/>
          </p:nvSpPr>
          <p:spPr bwMode="auto">
            <a:xfrm>
              <a:off x="3457" y="1513"/>
              <a:ext cx="23" cy="31"/>
            </a:xfrm>
            <a:custGeom>
              <a:avLst/>
              <a:gdLst>
                <a:gd name="T0" fmla="*/ 13 w 23"/>
                <a:gd name="T1" fmla="*/ 31 h 31"/>
                <a:gd name="T2" fmla="*/ 21 w 23"/>
                <a:gd name="T3" fmla="*/ 22 h 31"/>
                <a:gd name="T4" fmla="*/ 15 w 23"/>
                <a:gd name="T5" fmla="*/ 0 h 31"/>
                <a:gd name="T6" fmla="*/ 0 w 23"/>
                <a:gd name="T7" fmla="*/ 3 h 31"/>
                <a:gd name="T8" fmla="*/ 6 w 23"/>
                <a:gd name="T9" fmla="*/ 24 h 31"/>
                <a:gd name="T10" fmla="*/ 13 w 23"/>
                <a:gd name="T11" fmla="*/ 15 h 31"/>
                <a:gd name="T12" fmla="*/ 13 w 23"/>
                <a:gd name="T13" fmla="*/ 31 h 31"/>
                <a:gd name="T14" fmla="*/ 23 w 23"/>
                <a:gd name="T15" fmla="*/ 31 h 31"/>
                <a:gd name="T16" fmla="*/ 21 w 23"/>
                <a:gd name="T17" fmla="*/ 22 h 31"/>
                <a:gd name="T18" fmla="*/ 13 w 23"/>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1"/>
                <a:gd name="T32" fmla="*/ 23 w 2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1">
                  <a:moveTo>
                    <a:pt x="13" y="31"/>
                  </a:moveTo>
                  <a:lnTo>
                    <a:pt x="21" y="22"/>
                  </a:lnTo>
                  <a:lnTo>
                    <a:pt x="15" y="0"/>
                  </a:lnTo>
                  <a:lnTo>
                    <a:pt x="0" y="3"/>
                  </a:lnTo>
                  <a:lnTo>
                    <a:pt x="6" y="24"/>
                  </a:lnTo>
                  <a:lnTo>
                    <a:pt x="13" y="15"/>
                  </a:lnTo>
                  <a:lnTo>
                    <a:pt x="13" y="31"/>
                  </a:lnTo>
                  <a:lnTo>
                    <a:pt x="23" y="31"/>
                  </a:lnTo>
                  <a:lnTo>
                    <a:pt x="21" y="22"/>
                  </a:lnTo>
                  <a:lnTo>
                    <a:pt x="13" y="31"/>
                  </a:lnTo>
                  <a:close/>
                </a:path>
              </a:pathLst>
            </a:custGeom>
            <a:solidFill>
              <a:srgbClr val="1F1A17"/>
            </a:solidFill>
            <a:ln w="9525">
              <a:noFill/>
              <a:round/>
              <a:headEnd/>
              <a:tailEnd/>
            </a:ln>
          </p:spPr>
          <p:txBody>
            <a:bodyPr/>
            <a:lstStyle/>
            <a:p>
              <a:endParaRPr lang="de-DE"/>
            </a:p>
          </p:txBody>
        </p:sp>
        <p:sp>
          <p:nvSpPr>
            <p:cNvPr id="230" name="Freeform 161"/>
            <p:cNvSpPr>
              <a:spLocks/>
            </p:cNvSpPr>
            <p:nvPr/>
          </p:nvSpPr>
          <p:spPr bwMode="auto">
            <a:xfrm>
              <a:off x="3457" y="1528"/>
              <a:ext cx="17" cy="16"/>
            </a:xfrm>
            <a:custGeom>
              <a:avLst/>
              <a:gdLst>
                <a:gd name="T0" fmla="*/ 0 w 17"/>
                <a:gd name="T1" fmla="*/ 9 h 16"/>
                <a:gd name="T2" fmla="*/ 8 w 17"/>
                <a:gd name="T3" fmla="*/ 16 h 16"/>
                <a:gd name="T4" fmla="*/ 13 w 17"/>
                <a:gd name="T5" fmla="*/ 16 h 16"/>
                <a:gd name="T6" fmla="*/ 13 w 17"/>
                <a:gd name="T7" fmla="*/ 0 h 16"/>
                <a:gd name="T8" fmla="*/ 8 w 17"/>
                <a:gd name="T9" fmla="*/ 0 h 16"/>
                <a:gd name="T10" fmla="*/ 17 w 17"/>
                <a:gd name="T11" fmla="*/ 9 h 16"/>
                <a:gd name="T12" fmla="*/ 0 w 17"/>
                <a:gd name="T13" fmla="*/ 9 h 16"/>
                <a:gd name="T14" fmla="*/ 0 w 17"/>
                <a:gd name="T15" fmla="*/ 16 h 16"/>
                <a:gd name="T16" fmla="*/ 8 w 17"/>
                <a:gd name="T17" fmla="*/ 16 h 16"/>
                <a:gd name="T18" fmla="*/ 0 w 17"/>
                <a:gd name="T19" fmla="*/ 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9"/>
                  </a:moveTo>
                  <a:lnTo>
                    <a:pt x="8" y="16"/>
                  </a:lnTo>
                  <a:lnTo>
                    <a:pt x="13" y="16"/>
                  </a:lnTo>
                  <a:lnTo>
                    <a:pt x="13" y="0"/>
                  </a:lnTo>
                  <a:lnTo>
                    <a:pt x="8" y="0"/>
                  </a:lnTo>
                  <a:lnTo>
                    <a:pt x="17" y="9"/>
                  </a:lnTo>
                  <a:lnTo>
                    <a:pt x="0" y="9"/>
                  </a:lnTo>
                  <a:lnTo>
                    <a:pt x="0" y="16"/>
                  </a:lnTo>
                  <a:lnTo>
                    <a:pt x="8" y="16"/>
                  </a:lnTo>
                  <a:lnTo>
                    <a:pt x="0" y="9"/>
                  </a:lnTo>
                  <a:close/>
                </a:path>
              </a:pathLst>
            </a:custGeom>
            <a:solidFill>
              <a:srgbClr val="1F1A17"/>
            </a:solidFill>
            <a:ln w="9525">
              <a:noFill/>
              <a:round/>
              <a:headEnd/>
              <a:tailEnd/>
            </a:ln>
          </p:spPr>
          <p:txBody>
            <a:bodyPr/>
            <a:lstStyle/>
            <a:p>
              <a:endParaRPr lang="de-DE"/>
            </a:p>
          </p:txBody>
        </p:sp>
        <p:sp>
          <p:nvSpPr>
            <p:cNvPr id="231" name="Freeform 162"/>
            <p:cNvSpPr>
              <a:spLocks/>
            </p:cNvSpPr>
            <p:nvPr/>
          </p:nvSpPr>
          <p:spPr bwMode="auto">
            <a:xfrm>
              <a:off x="3457" y="1513"/>
              <a:ext cx="17" cy="24"/>
            </a:xfrm>
            <a:custGeom>
              <a:avLst/>
              <a:gdLst>
                <a:gd name="T0" fmla="*/ 15 w 17"/>
                <a:gd name="T1" fmla="*/ 0 h 24"/>
                <a:gd name="T2" fmla="*/ 0 w 17"/>
                <a:gd name="T3" fmla="*/ 1 h 24"/>
                <a:gd name="T4" fmla="*/ 0 w 17"/>
                <a:gd name="T5" fmla="*/ 24 h 24"/>
                <a:gd name="T6" fmla="*/ 17 w 17"/>
                <a:gd name="T7" fmla="*/ 24 h 24"/>
                <a:gd name="T8" fmla="*/ 17 w 17"/>
                <a:gd name="T9" fmla="*/ 1 h 24"/>
                <a:gd name="T10" fmla="*/ 0 w 17"/>
                <a:gd name="T11" fmla="*/ 3 h 24"/>
                <a:gd name="T12" fmla="*/ 15 w 17"/>
                <a:gd name="T13" fmla="*/ 0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15" y="0"/>
                  </a:moveTo>
                  <a:lnTo>
                    <a:pt x="0" y="1"/>
                  </a:lnTo>
                  <a:lnTo>
                    <a:pt x="0" y="24"/>
                  </a:lnTo>
                  <a:lnTo>
                    <a:pt x="17" y="24"/>
                  </a:lnTo>
                  <a:lnTo>
                    <a:pt x="17" y="1"/>
                  </a:lnTo>
                  <a:lnTo>
                    <a:pt x="0" y="3"/>
                  </a:lnTo>
                  <a:lnTo>
                    <a:pt x="15" y="0"/>
                  </a:lnTo>
                  <a:close/>
                </a:path>
              </a:pathLst>
            </a:custGeom>
            <a:solidFill>
              <a:srgbClr val="1F1A17"/>
            </a:solidFill>
            <a:ln w="9525">
              <a:noFill/>
              <a:round/>
              <a:headEnd/>
              <a:tailEnd/>
            </a:ln>
          </p:spPr>
          <p:txBody>
            <a:bodyPr/>
            <a:lstStyle/>
            <a:p>
              <a:endParaRPr lang="de-DE"/>
            </a:p>
          </p:txBody>
        </p:sp>
        <p:sp>
          <p:nvSpPr>
            <p:cNvPr id="232" name="Freeform 163"/>
            <p:cNvSpPr>
              <a:spLocks/>
            </p:cNvSpPr>
            <p:nvPr/>
          </p:nvSpPr>
          <p:spPr bwMode="auto">
            <a:xfrm>
              <a:off x="3228" y="1514"/>
              <a:ext cx="6" cy="23"/>
            </a:xfrm>
            <a:custGeom>
              <a:avLst/>
              <a:gdLst>
                <a:gd name="T0" fmla="*/ 6 w 6"/>
                <a:gd name="T1" fmla="*/ 0 h 23"/>
                <a:gd name="T2" fmla="*/ 0 w 6"/>
                <a:gd name="T3" fmla="*/ 23 h 23"/>
                <a:gd name="T4" fmla="*/ 6 w 6"/>
                <a:gd name="T5" fmla="*/ 23 h 23"/>
                <a:gd name="T6" fmla="*/ 6 w 6"/>
                <a:gd name="T7" fmla="*/ 0 h 23"/>
                <a:gd name="T8" fmla="*/ 0 60000 65536"/>
                <a:gd name="T9" fmla="*/ 0 60000 65536"/>
                <a:gd name="T10" fmla="*/ 0 60000 65536"/>
                <a:gd name="T11" fmla="*/ 0 60000 65536"/>
                <a:gd name="T12" fmla="*/ 0 w 6"/>
                <a:gd name="T13" fmla="*/ 0 h 23"/>
                <a:gd name="T14" fmla="*/ 6 w 6"/>
                <a:gd name="T15" fmla="*/ 23 h 23"/>
              </a:gdLst>
              <a:ahLst/>
              <a:cxnLst>
                <a:cxn ang="T8">
                  <a:pos x="T0" y="T1"/>
                </a:cxn>
                <a:cxn ang="T9">
                  <a:pos x="T2" y="T3"/>
                </a:cxn>
                <a:cxn ang="T10">
                  <a:pos x="T4" y="T5"/>
                </a:cxn>
                <a:cxn ang="T11">
                  <a:pos x="T6" y="T7"/>
                </a:cxn>
              </a:cxnLst>
              <a:rect l="T12" t="T13" r="T14" b="T15"/>
              <a:pathLst>
                <a:path w="6" h="23">
                  <a:moveTo>
                    <a:pt x="6" y="0"/>
                  </a:moveTo>
                  <a:lnTo>
                    <a:pt x="0" y="23"/>
                  </a:lnTo>
                  <a:lnTo>
                    <a:pt x="6" y="23"/>
                  </a:lnTo>
                  <a:lnTo>
                    <a:pt x="6" y="0"/>
                  </a:lnTo>
                  <a:close/>
                </a:path>
              </a:pathLst>
            </a:custGeom>
            <a:solidFill>
              <a:srgbClr val="DF177A"/>
            </a:solidFill>
            <a:ln w="9525">
              <a:noFill/>
              <a:round/>
              <a:headEnd/>
              <a:tailEnd/>
            </a:ln>
          </p:spPr>
          <p:txBody>
            <a:bodyPr/>
            <a:lstStyle/>
            <a:p>
              <a:endParaRPr lang="de-DE"/>
            </a:p>
          </p:txBody>
        </p:sp>
        <p:sp>
          <p:nvSpPr>
            <p:cNvPr id="233" name="Freeform 164"/>
            <p:cNvSpPr>
              <a:spLocks/>
            </p:cNvSpPr>
            <p:nvPr/>
          </p:nvSpPr>
          <p:spPr bwMode="auto">
            <a:xfrm>
              <a:off x="3219" y="1513"/>
              <a:ext cx="23" cy="31"/>
            </a:xfrm>
            <a:custGeom>
              <a:avLst/>
              <a:gdLst>
                <a:gd name="T0" fmla="*/ 9 w 23"/>
                <a:gd name="T1" fmla="*/ 15 h 31"/>
                <a:gd name="T2" fmla="*/ 17 w 23"/>
                <a:gd name="T3" fmla="*/ 24 h 31"/>
                <a:gd name="T4" fmla="*/ 23 w 23"/>
                <a:gd name="T5" fmla="*/ 3 h 31"/>
                <a:gd name="T6" fmla="*/ 7 w 23"/>
                <a:gd name="T7" fmla="*/ 0 h 31"/>
                <a:gd name="T8" fmla="*/ 2 w 23"/>
                <a:gd name="T9" fmla="*/ 22 h 31"/>
                <a:gd name="T10" fmla="*/ 9 w 23"/>
                <a:gd name="T11" fmla="*/ 31 h 31"/>
                <a:gd name="T12" fmla="*/ 2 w 23"/>
                <a:gd name="T13" fmla="*/ 22 h 31"/>
                <a:gd name="T14" fmla="*/ 0 w 23"/>
                <a:gd name="T15" fmla="*/ 31 h 31"/>
                <a:gd name="T16" fmla="*/ 9 w 23"/>
                <a:gd name="T17" fmla="*/ 31 h 31"/>
                <a:gd name="T18" fmla="*/ 9 w 23"/>
                <a:gd name="T19" fmla="*/ 1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1"/>
                <a:gd name="T32" fmla="*/ 23 w 2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1">
                  <a:moveTo>
                    <a:pt x="9" y="15"/>
                  </a:moveTo>
                  <a:lnTo>
                    <a:pt x="17" y="24"/>
                  </a:lnTo>
                  <a:lnTo>
                    <a:pt x="23" y="3"/>
                  </a:lnTo>
                  <a:lnTo>
                    <a:pt x="7" y="0"/>
                  </a:lnTo>
                  <a:lnTo>
                    <a:pt x="2" y="22"/>
                  </a:lnTo>
                  <a:lnTo>
                    <a:pt x="9" y="31"/>
                  </a:lnTo>
                  <a:lnTo>
                    <a:pt x="2" y="22"/>
                  </a:lnTo>
                  <a:lnTo>
                    <a:pt x="0" y="31"/>
                  </a:lnTo>
                  <a:lnTo>
                    <a:pt x="9" y="31"/>
                  </a:lnTo>
                  <a:lnTo>
                    <a:pt x="9" y="15"/>
                  </a:lnTo>
                  <a:close/>
                </a:path>
              </a:pathLst>
            </a:custGeom>
            <a:solidFill>
              <a:srgbClr val="1F1A17"/>
            </a:solidFill>
            <a:ln w="9525">
              <a:noFill/>
              <a:round/>
              <a:headEnd/>
              <a:tailEnd/>
            </a:ln>
          </p:spPr>
          <p:txBody>
            <a:bodyPr/>
            <a:lstStyle/>
            <a:p>
              <a:endParaRPr lang="de-DE"/>
            </a:p>
          </p:txBody>
        </p:sp>
        <p:sp>
          <p:nvSpPr>
            <p:cNvPr id="234" name="Freeform 165"/>
            <p:cNvSpPr>
              <a:spLocks/>
            </p:cNvSpPr>
            <p:nvPr/>
          </p:nvSpPr>
          <p:spPr bwMode="auto">
            <a:xfrm>
              <a:off x="3226" y="1528"/>
              <a:ext cx="16" cy="16"/>
            </a:xfrm>
            <a:custGeom>
              <a:avLst/>
              <a:gdLst>
                <a:gd name="T0" fmla="*/ 0 w 16"/>
                <a:gd name="T1" fmla="*/ 9 h 16"/>
                <a:gd name="T2" fmla="*/ 8 w 16"/>
                <a:gd name="T3" fmla="*/ 0 h 16"/>
                <a:gd name="T4" fmla="*/ 2 w 16"/>
                <a:gd name="T5" fmla="*/ 0 h 16"/>
                <a:gd name="T6" fmla="*/ 2 w 16"/>
                <a:gd name="T7" fmla="*/ 16 h 16"/>
                <a:gd name="T8" fmla="*/ 8 w 16"/>
                <a:gd name="T9" fmla="*/ 16 h 16"/>
                <a:gd name="T10" fmla="*/ 16 w 16"/>
                <a:gd name="T11" fmla="*/ 9 h 16"/>
                <a:gd name="T12" fmla="*/ 8 w 16"/>
                <a:gd name="T13" fmla="*/ 16 h 16"/>
                <a:gd name="T14" fmla="*/ 16 w 16"/>
                <a:gd name="T15" fmla="*/ 16 h 16"/>
                <a:gd name="T16" fmla="*/ 16 w 16"/>
                <a:gd name="T17" fmla="*/ 9 h 16"/>
                <a:gd name="T18" fmla="*/ 0 w 16"/>
                <a:gd name="T19" fmla="*/ 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0" y="9"/>
                  </a:moveTo>
                  <a:lnTo>
                    <a:pt x="8" y="0"/>
                  </a:lnTo>
                  <a:lnTo>
                    <a:pt x="2" y="0"/>
                  </a:lnTo>
                  <a:lnTo>
                    <a:pt x="2" y="16"/>
                  </a:lnTo>
                  <a:lnTo>
                    <a:pt x="8" y="16"/>
                  </a:lnTo>
                  <a:lnTo>
                    <a:pt x="16" y="9"/>
                  </a:lnTo>
                  <a:lnTo>
                    <a:pt x="8" y="16"/>
                  </a:lnTo>
                  <a:lnTo>
                    <a:pt x="16" y="16"/>
                  </a:lnTo>
                  <a:lnTo>
                    <a:pt x="16" y="9"/>
                  </a:lnTo>
                  <a:lnTo>
                    <a:pt x="0" y="9"/>
                  </a:lnTo>
                  <a:close/>
                </a:path>
              </a:pathLst>
            </a:custGeom>
            <a:solidFill>
              <a:srgbClr val="1F1A17"/>
            </a:solidFill>
            <a:ln w="9525">
              <a:noFill/>
              <a:round/>
              <a:headEnd/>
              <a:tailEnd/>
            </a:ln>
          </p:spPr>
          <p:txBody>
            <a:bodyPr/>
            <a:lstStyle/>
            <a:p>
              <a:endParaRPr lang="de-DE"/>
            </a:p>
          </p:txBody>
        </p:sp>
        <p:sp>
          <p:nvSpPr>
            <p:cNvPr id="235" name="Freeform 166"/>
            <p:cNvSpPr>
              <a:spLocks/>
            </p:cNvSpPr>
            <p:nvPr/>
          </p:nvSpPr>
          <p:spPr bwMode="auto">
            <a:xfrm>
              <a:off x="3226" y="1513"/>
              <a:ext cx="16" cy="24"/>
            </a:xfrm>
            <a:custGeom>
              <a:avLst/>
              <a:gdLst>
                <a:gd name="T0" fmla="*/ 16 w 16"/>
                <a:gd name="T1" fmla="*/ 3 h 24"/>
                <a:gd name="T2" fmla="*/ 0 w 16"/>
                <a:gd name="T3" fmla="*/ 1 h 24"/>
                <a:gd name="T4" fmla="*/ 0 w 16"/>
                <a:gd name="T5" fmla="*/ 24 h 24"/>
                <a:gd name="T6" fmla="*/ 16 w 16"/>
                <a:gd name="T7" fmla="*/ 24 h 24"/>
                <a:gd name="T8" fmla="*/ 16 w 16"/>
                <a:gd name="T9" fmla="*/ 1 h 24"/>
                <a:gd name="T10" fmla="*/ 0 w 16"/>
                <a:gd name="T11" fmla="*/ 0 h 24"/>
                <a:gd name="T12" fmla="*/ 16 w 16"/>
                <a:gd name="T13" fmla="*/ 3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16" y="3"/>
                  </a:moveTo>
                  <a:lnTo>
                    <a:pt x="0" y="1"/>
                  </a:lnTo>
                  <a:lnTo>
                    <a:pt x="0" y="24"/>
                  </a:lnTo>
                  <a:lnTo>
                    <a:pt x="16" y="24"/>
                  </a:lnTo>
                  <a:lnTo>
                    <a:pt x="16" y="1"/>
                  </a:lnTo>
                  <a:lnTo>
                    <a:pt x="0" y="0"/>
                  </a:lnTo>
                  <a:lnTo>
                    <a:pt x="16" y="3"/>
                  </a:lnTo>
                  <a:close/>
                </a:path>
              </a:pathLst>
            </a:custGeom>
            <a:solidFill>
              <a:srgbClr val="1F1A17"/>
            </a:solidFill>
            <a:ln w="9525">
              <a:noFill/>
              <a:round/>
              <a:headEnd/>
              <a:tailEnd/>
            </a:ln>
          </p:spPr>
          <p:txBody>
            <a:bodyPr/>
            <a:lstStyle/>
            <a:p>
              <a:endParaRPr lang="de-DE"/>
            </a:p>
          </p:txBody>
        </p:sp>
        <p:sp>
          <p:nvSpPr>
            <p:cNvPr id="236" name="Freeform 167"/>
            <p:cNvSpPr>
              <a:spLocks/>
            </p:cNvSpPr>
            <p:nvPr/>
          </p:nvSpPr>
          <p:spPr bwMode="auto">
            <a:xfrm>
              <a:off x="3228" y="1530"/>
              <a:ext cx="244" cy="14"/>
            </a:xfrm>
            <a:custGeom>
              <a:avLst/>
              <a:gdLst>
                <a:gd name="T0" fmla="*/ 244 w 244"/>
                <a:gd name="T1" fmla="*/ 7 h 14"/>
                <a:gd name="T2" fmla="*/ 244 w 244"/>
                <a:gd name="T3" fmla="*/ 0 h 14"/>
                <a:gd name="T4" fmla="*/ 0 w 244"/>
                <a:gd name="T5" fmla="*/ 0 h 14"/>
                <a:gd name="T6" fmla="*/ 0 w 244"/>
                <a:gd name="T7" fmla="*/ 14 h 14"/>
                <a:gd name="T8" fmla="*/ 244 w 244"/>
                <a:gd name="T9" fmla="*/ 14 h 14"/>
                <a:gd name="T10" fmla="*/ 244 w 244"/>
                <a:gd name="T11" fmla="*/ 7 h 14"/>
                <a:gd name="T12" fmla="*/ 0 60000 65536"/>
                <a:gd name="T13" fmla="*/ 0 60000 65536"/>
                <a:gd name="T14" fmla="*/ 0 60000 65536"/>
                <a:gd name="T15" fmla="*/ 0 60000 65536"/>
                <a:gd name="T16" fmla="*/ 0 60000 65536"/>
                <a:gd name="T17" fmla="*/ 0 60000 65536"/>
                <a:gd name="T18" fmla="*/ 0 w 244"/>
                <a:gd name="T19" fmla="*/ 0 h 14"/>
                <a:gd name="T20" fmla="*/ 244 w 24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44" h="14">
                  <a:moveTo>
                    <a:pt x="244" y="7"/>
                  </a:moveTo>
                  <a:lnTo>
                    <a:pt x="244" y="0"/>
                  </a:lnTo>
                  <a:lnTo>
                    <a:pt x="0" y="0"/>
                  </a:lnTo>
                  <a:lnTo>
                    <a:pt x="0" y="14"/>
                  </a:lnTo>
                  <a:lnTo>
                    <a:pt x="244" y="14"/>
                  </a:lnTo>
                  <a:lnTo>
                    <a:pt x="244" y="7"/>
                  </a:lnTo>
                  <a:close/>
                </a:path>
              </a:pathLst>
            </a:custGeom>
            <a:solidFill>
              <a:srgbClr val="1F1A17"/>
            </a:solidFill>
            <a:ln w="9525">
              <a:noFill/>
              <a:round/>
              <a:headEnd/>
              <a:tailEnd/>
            </a:ln>
          </p:spPr>
          <p:txBody>
            <a:bodyPr/>
            <a:lstStyle/>
            <a:p>
              <a:endParaRPr lang="de-DE"/>
            </a:p>
          </p:txBody>
        </p:sp>
        <p:sp>
          <p:nvSpPr>
            <p:cNvPr id="237" name="Freeform 168"/>
            <p:cNvSpPr>
              <a:spLocks/>
            </p:cNvSpPr>
            <p:nvPr/>
          </p:nvSpPr>
          <p:spPr bwMode="auto">
            <a:xfrm>
              <a:off x="3459" y="1514"/>
              <a:ext cx="19" cy="25"/>
            </a:xfrm>
            <a:custGeom>
              <a:avLst/>
              <a:gdLst>
                <a:gd name="T0" fmla="*/ 7 w 19"/>
                <a:gd name="T1" fmla="*/ 2 h 25"/>
                <a:gd name="T2" fmla="*/ 0 w 19"/>
                <a:gd name="T3" fmla="*/ 4 h 25"/>
                <a:gd name="T4" fmla="*/ 4 w 19"/>
                <a:gd name="T5" fmla="*/ 25 h 25"/>
                <a:gd name="T6" fmla="*/ 19 w 19"/>
                <a:gd name="T7" fmla="*/ 21 h 25"/>
                <a:gd name="T8" fmla="*/ 15 w 19"/>
                <a:gd name="T9" fmla="*/ 0 h 25"/>
                <a:gd name="T10" fmla="*/ 7 w 19"/>
                <a:gd name="T11" fmla="*/ 2 h 25"/>
                <a:gd name="T12" fmla="*/ 0 60000 65536"/>
                <a:gd name="T13" fmla="*/ 0 60000 65536"/>
                <a:gd name="T14" fmla="*/ 0 60000 65536"/>
                <a:gd name="T15" fmla="*/ 0 60000 65536"/>
                <a:gd name="T16" fmla="*/ 0 60000 65536"/>
                <a:gd name="T17" fmla="*/ 0 60000 65536"/>
                <a:gd name="T18" fmla="*/ 0 w 19"/>
                <a:gd name="T19" fmla="*/ 0 h 25"/>
                <a:gd name="T20" fmla="*/ 19 w 19"/>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9" h="25">
                  <a:moveTo>
                    <a:pt x="7" y="2"/>
                  </a:moveTo>
                  <a:lnTo>
                    <a:pt x="0" y="4"/>
                  </a:lnTo>
                  <a:lnTo>
                    <a:pt x="4" y="25"/>
                  </a:lnTo>
                  <a:lnTo>
                    <a:pt x="19" y="21"/>
                  </a:lnTo>
                  <a:lnTo>
                    <a:pt x="15" y="0"/>
                  </a:lnTo>
                  <a:lnTo>
                    <a:pt x="7" y="2"/>
                  </a:lnTo>
                  <a:close/>
                </a:path>
              </a:pathLst>
            </a:custGeom>
            <a:solidFill>
              <a:srgbClr val="1F1A17"/>
            </a:solidFill>
            <a:ln w="9525">
              <a:noFill/>
              <a:round/>
              <a:headEnd/>
              <a:tailEnd/>
            </a:ln>
          </p:spPr>
          <p:txBody>
            <a:bodyPr/>
            <a:lstStyle/>
            <a:p>
              <a:endParaRPr lang="de-DE"/>
            </a:p>
          </p:txBody>
        </p:sp>
        <p:sp>
          <p:nvSpPr>
            <p:cNvPr id="238" name="Freeform 169"/>
            <p:cNvSpPr>
              <a:spLocks/>
            </p:cNvSpPr>
            <p:nvPr/>
          </p:nvSpPr>
          <p:spPr bwMode="auto">
            <a:xfrm>
              <a:off x="3225" y="1506"/>
              <a:ext cx="240" cy="15"/>
            </a:xfrm>
            <a:custGeom>
              <a:avLst/>
              <a:gdLst>
                <a:gd name="T0" fmla="*/ 17 w 240"/>
                <a:gd name="T1" fmla="*/ 8 h 15"/>
                <a:gd name="T2" fmla="*/ 9 w 240"/>
                <a:gd name="T3" fmla="*/ 15 h 15"/>
                <a:gd name="T4" fmla="*/ 240 w 240"/>
                <a:gd name="T5" fmla="*/ 15 h 15"/>
                <a:gd name="T6" fmla="*/ 240 w 240"/>
                <a:gd name="T7" fmla="*/ 0 h 15"/>
                <a:gd name="T8" fmla="*/ 9 w 240"/>
                <a:gd name="T9" fmla="*/ 0 h 15"/>
                <a:gd name="T10" fmla="*/ 0 w 240"/>
                <a:gd name="T11" fmla="*/ 7 h 15"/>
                <a:gd name="T12" fmla="*/ 9 w 240"/>
                <a:gd name="T13" fmla="*/ 0 h 15"/>
                <a:gd name="T14" fmla="*/ 1 w 240"/>
                <a:gd name="T15" fmla="*/ 0 h 15"/>
                <a:gd name="T16" fmla="*/ 0 w 240"/>
                <a:gd name="T17" fmla="*/ 7 h 15"/>
                <a:gd name="T18" fmla="*/ 17 w 240"/>
                <a:gd name="T19" fmla="*/ 8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5"/>
                <a:gd name="T32" fmla="*/ 240 w 24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5">
                  <a:moveTo>
                    <a:pt x="17" y="8"/>
                  </a:moveTo>
                  <a:lnTo>
                    <a:pt x="9" y="15"/>
                  </a:lnTo>
                  <a:lnTo>
                    <a:pt x="240" y="15"/>
                  </a:lnTo>
                  <a:lnTo>
                    <a:pt x="240" y="0"/>
                  </a:lnTo>
                  <a:lnTo>
                    <a:pt x="9" y="0"/>
                  </a:lnTo>
                  <a:lnTo>
                    <a:pt x="0" y="7"/>
                  </a:lnTo>
                  <a:lnTo>
                    <a:pt x="9" y="0"/>
                  </a:lnTo>
                  <a:lnTo>
                    <a:pt x="1" y="0"/>
                  </a:lnTo>
                  <a:lnTo>
                    <a:pt x="0" y="7"/>
                  </a:lnTo>
                  <a:lnTo>
                    <a:pt x="17" y="8"/>
                  </a:lnTo>
                  <a:close/>
                </a:path>
              </a:pathLst>
            </a:custGeom>
            <a:solidFill>
              <a:srgbClr val="1F1A17"/>
            </a:solidFill>
            <a:ln w="9525">
              <a:noFill/>
              <a:round/>
              <a:headEnd/>
              <a:tailEnd/>
            </a:ln>
          </p:spPr>
          <p:txBody>
            <a:bodyPr/>
            <a:lstStyle/>
            <a:p>
              <a:endParaRPr lang="de-DE"/>
            </a:p>
          </p:txBody>
        </p:sp>
        <p:sp>
          <p:nvSpPr>
            <p:cNvPr id="239" name="Freeform 170"/>
            <p:cNvSpPr>
              <a:spLocks/>
            </p:cNvSpPr>
            <p:nvPr/>
          </p:nvSpPr>
          <p:spPr bwMode="auto">
            <a:xfrm>
              <a:off x="3221" y="1513"/>
              <a:ext cx="21" cy="26"/>
            </a:xfrm>
            <a:custGeom>
              <a:avLst/>
              <a:gdLst>
                <a:gd name="T0" fmla="*/ 7 w 21"/>
                <a:gd name="T1" fmla="*/ 24 h 26"/>
                <a:gd name="T2" fmla="*/ 15 w 21"/>
                <a:gd name="T3" fmla="*/ 26 h 26"/>
                <a:gd name="T4" fmla="*/ 21 w 21"/>
                <a:gd name="T5" fmla="*/ 1 h 26"/>
                <a:gd name="T6" fmla="*/ 4 w 21"/>
                <a:gd name="T7" fmla="*/ 0 h 26"/>
                <a:gd name="T8" fmla="*/ 0 w 21"/>
                <a:gd name="T9" fmla="*/ 22 h 26"/>
                <a:gd name="T10" fmla="*/ 7 w 21"/>
                <a:gd name="T11" fmla="*/ 24 h 26"/>
                <a:gd name="T12" fmla="*/ 0 60000 65536"/>
                <a:gd name="T13" fmla="*/ 0 60000 65536"/>
                <a:gd name="T14" fmla="*/ 0 60000 65536"/>
                <a:gd name="T15" fmla="*/ 0 60000 65536"/>
                <a:gd name="T16" fmla="*/ 0 60000 65536"/>
                <a:gd name="T17" fmla="*/ 0 60000 65536"/>
                <a:gd name="T18" fmla="*/ 0 w 21"/>
                <a:gd name="T19" fmla="*/ 0 h 26"/>
                <a:gd name="T20" fmla="*/ 21 w 2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1" h="26">
                  <a:moveTo>
                    <a:pt x="7" y="24"/>
                  </a:moveTo>
                  <a:lnTo>
                    <a:pt x="15" y="26"/>
                  </a:lnTo>
                  <a:lnTo>
                    <a:pt x="21" y="1"/>
                  </a:lnTo>
                  <a:lnTo>
                    <a:pt x="4" y="0"/>
                  </a:lnTo>
                  <a:lnTo>
                    <a:pt x="0" y="22"/>
                  </a:lnTo>
                  <a:lnTo>
                    <a:pt x="7" y="24"/>
                  </a:lnTo>
                  <a:close/>
                </a:path>
              </a:pathLst>
            </a:custGeom>
            <a:solidFill>
              <a:srgbClr val="1F1A17"/>
            </a:solidFill>
            <a:ln w="9525">
              <a:noFill/>
              <a:round/>
              <a:headEnd/>
              <a:tailEnd/>
            </a:ln>
          </p:spPr>
          <p:txBody>
            <a:bodyPr/>
            <a:lstStyle/>
            <a:p>
              <a:endParaRPr lang="de-DE"/>
            </a:p>
          </p:txBody>
        </p:sp>
        <p:sp>
          <p:nvSpPr>
            <p:cNvPr id="240" name="Freeform 171"/>
            <p:cNvSpPr>
              <a:spLocks/>
            </p:cNvSpPr>
            <p:nvPr/>
          </p:nvSpPr>
          <p:spPr bwMode="auto">
            <a:xfrm>
              <a:off x="3186" y="1722"/>
              <a:ext cx="326" cy="14"/>
            </a:xfrm>
            <a:custGeom>
              <a:avLst/>
              <a:gdLst>
                <a:gd name="T0" fmla="*/ 326 w 326"/>
                <a:gd name="T1" fmla="*/ 7 h 14"/>
                <a:gd name="T2" fmla="*/ 326 w 326"/>
                <a:gd name="T3" fmla="*/ 0 h 14"/>
                <a:gd name="T4" fmla="*/ 0 w 326"/>
                <a:gd name="T5" fmla="*/ 0 h 14"/>
                <a:gd name="T6" fmla="*/ 0 w 326"/>
                <a:gd name="T7" fmla="*/ 14 h 14"/>
                <a:gd name="T8" fmla="*/ 326 w 326"/>
                <a:gd name="T9" fmla="*/ 14 h 14"/>
                <a:gd name="T10" fmla="*/ 326 w 326"/>
                <a:gd name="T11" fmla="*/ 7 h 14"/>
                <a:gd name="T12" fmla="*/ 0 60000 65536"/>
                <a:gd name="T13" fmla="*/ 0 60000 65536"/>
                <a:gd name="T14" fmla="*/ 0 60000 65536"/>
                <a:gd name="T15" fmla="*/ 0 60000 65536"/>
                <a:gd name="T16" fmla="*/ 0 60000 65536"/>
                <a:gd name="T17" fmla="*/ 0 60000 65536"/>
                <a:gd name="T18" fmla="*/ 0 w 326"/>
                <a:gd name="T19" fmla="*/ 0 h 14"/>
                <a:gd name="T20" fmla="*/ 326 w 32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6" h="14">
                  <a:moveTo>
                    <a:pt x="326" y="7"/>
                  </a:moveTo>
                  <a:lnTo>
                    <a:pt x="326" y="0"/>
                  </a:lnTo>
                  <a:lnTo>
                    <a:pt x="0" y="0"/>
                  </a:lnTo>
                  <a:lnTo>
                    <a:pt x="0" y="14"/>
                  </a:lnTo>
                  <a:lnTo>
                    <a:pt x="326" y="14"/>
                  </a:lnTo>
                  <a:lnTo>
                    <a:pt x="326" y="7"/>
                  </a:lnTo>
                  <a:close/>
                </a:path>
              </a:pathLst>
            </a:custGeom>
            <a:solidFill>
              <a:srgbClr val="1F1A17"/>
            </a:solidFill>
            <a:ln w="9525">
              <a:noFill/>
              <a:round/>
              <a:headEnd/>
              <a:tailEnd/>
            </a:ln>
          </p:spPr>
          <p:txBody>
            <a:bodyPr/>
            <a:lstStyle/>
            <a:p>
              <a:endParaRPr lang="de-DE"/>
            </a:p>
          </p:txBody>
        </p:sp>
      </p:grpSp>
      <p:grpSp>
        <p:nvGrpSpPr>
          <p:cNvPr id="25" name="Group 175"/>
          <p:cNvGrpSpPr>
            <a:grpSpLocks noGrp="1"/>
          </p:cNvGrpSpPr>
          <p:nvPr/>
        </p:nvGrpSpPr>
        <p:grpSpPr bwMode="auto">
          <a:xfrm>
            <a:off x="4247655" y="2138405"/>
            <a:ext cx="360040" cy="1798793"/>
            <a:chOff x="1622" y="1096"/>
            <a:chExt cx="353" cy="2266"/>
          </a:xfrm>
        </p:grpSpPr>
        <p:sp>
          <p:nvSpPr>
            <p:cNvPr id="242" name="Freeform 5"/>
            <p:cNvSpPr>
              <a:spLocks/>
            </p:cNvSpPr>
            <p:nvPr/>
          </p:nvSpPr>
          <p:spPr bwMode="auto">
            <a:xfrm>
              <a:off x="1630" y="1096"/>
              <a:ext cx="345" cy="14"/>
            </a:xfrm>
            <a:custGeom>
              <a:avLst/>
              <a:gdLst>
                <a:gd name="T0" fmla="*/ 345 w 345"/>
                <a:gd name="T1" fmla="*/ 7 h 14"/>
                <a:gd name="T2" fmla="*/ 337 w 345"/>
                <a:gd name="T3" fmla="*/ 0 h 14"/>
                <a:gd name="T4" fmla="*/ 0 w 345"/>
                <a:gd name="T5" fmla="*/ 0 h 14"/>
                <a:gd name="T6" fmla="*/ 0 w 345"/>
                <a:gd name="T7" fmla="*/ 14 h 14"/>
                <a:gd name="T8" fmla="*/ 337 w 345"/>
                <a:gd name="T9" fmla="*/ 14 h 14"/>
                <a:gd name="T10" fmla="*/ 330 w 345"/>
                <a:gd name="T11" fmla="*/ 7 h 14"/>
                <a:gd name="T12" fmla="*/ 345 w 345"/>
                <a:gd name="T13" fmla="*/ 7 h 14"/>
                <a:gd name="T14" fmla="*/ 345 w 345"/>
                <a:gd name="T15" fmla="*/ 0 h 14"/>
                <a:gd name="T16" fmla="*/ 337 w 345"/>
                <a:gd name="T17" fmla="*/ 0 h 14"/>
                <a:gd name="T18" fmla="*/ 345 w 345"/>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14"/>
                <a:gd name="T32" fmla="*/ 345 w 34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14">
                  <a:moveTo>
                    <a:pt x="345" y="7"/>
                  </a:moveTo>
                  <a:lnTo>
                    <a:pt x="337" y="0"/>
                  </a:lnTo>
                  <a:lnTo>
                    <a:pt x="0" y="0"/>
                  </a:lnTo>
                  <a:lnTo>
                    <a:pt x="0" y="14"/>
                  </a:lnTo>
                  <a:lnTo>
                    <a:pt x="337" y="14"/>
                  </a:lnTo>
                  <a:lnTo>
                    <a:pt x="330" y="7"/>
                  </a:lnTo>
                  <a:lnTo>
                    <a:pt x="345" y="7"/>
                  </a:lnTo>
                  <a:lnTo>
                    <a:pt x="345" y="0"/>
                  </a:lnTo>
                  <a:lnTo>
                    <a:pt x="337" y="0"/>
                  </a:lnTo>
                  <a:lnTo>
                    <a:pt x="345" y="7"/>
                  </a:lnTo>
                  <a:close/>
                </a:path>
              </a:pathLst>
            </a:custGeom>
            <a:solidFill>
              <a:srgbClr val="1F1A17"/>
            </a:solidFill>
            <a:ln w="9525">
              <a:noFill/>
              <a:round/>
              <a:headEnd/>
              <a:tailEnd/>
            </a:ln>
          </p:spPr>
          <p:txBody>
            <a:bodyPr/>
            <a:lstStyle/>
            <a:p>
              <a:endParaRPr lang="de-DE"/>
            </a:p>
          </p:txBody>
        </p:sp>
        <p:sp>
          <p:nvSpPr>
            <p:cNvPr id="243" name="Freeform 6"/>
            <p:cNvSpPr>
              <a:spLocks/>
            </p:cNvSpPr>
            <p:nvPr/>
          </p:nvSpPr>
          <p:spPr bwMode="auto">
            <a:xfrm>
              <a:off x="1960" y="1103"/>
              <a:ext cx="15" cy="139"/>
            </a:xfrm>
            <a:custGeom>
              <a:avLst/>
              <a:gdLst>
                <a:gd name="T0" fmla="*/ 7 w 15"/>
                <a:gd name="T1" fmla="*/ 139 h 139"/>
                <a:gd name="T2" fmla="*/ 15 w 15"/>
                <a:gd name="T3" fmla="*/ 132 h 139"/>
                <a:gd name="T4" fmla="*/ 15 w 15"/>
                <a:gd name="T5" fmla="*/ 0 h 139"/>
                <a:gd name="T6" fmla="*/ 0 w 15"/>
                <a:gd name="T7" fmla="*/ 0 h 139"/>
                <a:gd name="T8" fmla="*/ 0 w 15"/>
                <a:gd name="T9" fmla="*/ 132 h 139"/>
                <a:gd name="T10" fmla="*/ 7 w 15"/>
                <a:gd name="T11" fmla="*/ 125 h 139"/>
                <a:gd name="T12" fmla="*/ 7 w 15"/>
                <a:gd name="T13" fmla="*/ 139 h 139"/>
                <a:gd name="T14" fmla="*/ 15 w 15"/>
                <a:gd name="T15" fmla="*/ 139 h 139"/>
                <a:gd name="T16" fmla="*/ 15 w 15"/>
                <a:gd name="T17" fmla="*/ 132 h 139"/>
                <a:gd name="T18" fmla="*/ 7 w 15"/>
                <a:gd name="T19" fmla="*/ 139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9"/>
                <a:gd name="T32" fmla="*/ 15 w 15"/>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9">
                  <a:moveTo>
                    <a:pt x="7" y="139"/>
                  </a:moveTo>
                  <a:lnTo>
                    <a:pt x="15" y="132"/>
                  </a:lnTo>
                  <a:lnTo>
                    <a:pt x="15" y="0"/>
                  </a:lnTo>
                  <a:lnTo>
                    <a:pt x="0" y="0"/>
                  </a:lnTo>
                  <a:lnTo>
                    <a:pt x="0" y="132"/>
                  </a:lnTo>
                  <a:lnTo>
                    <a:pt x="7" y="125"/>
                  </a:lnTo>
                  <a:lnTo>
                    <a:pt x="7" y="139"/>
                  </a:lnTo>
                  <a:lnTo>
                    <a:pt x="15" y="139"/>
                  </a:lnTo>
                  <a:lnTo>
                    <a:pt x="15" y="132"/>
                  </a:lnTo>
                  <a:lnTo>
                    <a:pt x="7" y="139"/>
                  </a:lnTo>
                  <a:close/>
                </a:path>
              </a:pathLst>
            </a:custGeom>
            <a:solidFill>
              <a:srgbClr val="1F1A17"/>
            </a:solidFill>
            <a:ln w="9525">
              <a:noFill/>
              <a:round/>
              <a:headEnd/>
              <a:tailEnd/>
            </a:ln>
          </p:spPr>
          <p:txBody>
            <a:bodyPr/>
            <a:lstStyle/>
            <a:p>
              <a:endParaRPr lang="de-DE"/>
            </a:p>
          </p:txBody>
        </p:sp>
        <p:sp>
          <p:nvSpPr>
            <p:cNvPr id="244" name="Freeform 7"/>
            <p:cNvSpPr>
              <a:spLocks/>
            </p:cNvSpPr>
            <p:nvPr/>
          </p:nvSpPr>
          <p:spPr bwMode="auto">
            <a:xfrm>
              <a:off x="1622" y="1228"/>
              <a:ext cx="345" cy="14"/>
            </a:xfrm>
            <a:custGeom>
              <a:avLst/>
              <a:gdLst>
                <a:gd name="T0" fmla="*/ 0 w 345"/>
                <a:gd name="T1" fmla="*/ 7 h 14"/>
                <a:gd name="T2" fmla="*/ 8 w 345"/>
                <a:gd name="T3" fmla="*/ 14 h 14"/>
                <a:gd name="T4" fmla="*/ 345 w 345"/>
                <a:gd name="T5" fmla="*/ 14 h 14"/>
                <a:gd name="T6" fmla="*/ 345 w 345"/>
                <a:gd name="T7" fmla="*/ 0 h 14"/>
                <a:gd name="T8" fmla="*/ 8 w 345"/>
                <a:gd name="T9" fmla="*/ 0 h 14"/>
                <a:gd name="T10" fmla="*/ 16 w 345"/>
                <a:gd name="T11" fmla="*/ 7 h 14"/>
                <a:gd name="T12" fmla="*/ 0 w 345"/>
                <a:gd name="T13" fmla="*/ 7 h 14"/>
                <a:gd name="T14" fmla="*/ 0 w 345"/>
                <a:gd name="T15" fmla="*/ 14 h 14"/>
                <a:gd name="T16" fmla="*/ 8 w 345"/>
                <a:gd name="T17" fmla="*/ 14 h 14"/>
                <a:gd name="T18" fmla="*/ 0 w 345"/>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14"/>
                <a:gd name="T32" fmla="*/ 345 w 34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14">
                  <a:moveTo>
                    <a:pt x="0" y="7"/>
                  </a:moveTo>
                  <a:lnTo>
                    <a:pt x="8" y="14"/>
                  </a:lnTo>
                  <a:lnTo>
                    <a:pt x="345" y="14"/>
                  </a:lnTo>
                  <a:lnTo>
                    <a:pt x="345" y="0"/>
                  </a:lnTo>
                  <a:lnTo>
                    <a:pt x="8" y="0"/>
                  </a:lnTo>
                  <a:lnTo>
                    <a:pt x="16" y="7"/>
                  </a:lnTo>
                  <a:lnTo>
                    <a:pt x="0" y="7"/>
                  </a:lnTo>
                  <a:lnTo>
                    <a:pt x="0" y="14"/>
                  </a:lnTo>
                  <a:lnTo>
                    <a:pt x="8" y="14"/>
                  </a:lnTo>
                  <a:lnTo>
                    <a:pt x="0" y="7"/>
                  </a:lnTo>
                  <a:close/>
                </a:path>
              </a:pathLst>
            </a:custGeom>
            <a:solidFill>
              <a:srgbClr val="1F1A17"/>
            </a:solidFill>
            <a:ln w="9525">
              <a:noFill/>
              <a:round/>
              <a:headEnd/>
              <a:tailEnd/>
            </a:ln>
          </p:spPr>
          <p:txBody>
            <a:bodyPr/>
            <a:lstStyle/>
            <a:p>
              <a:endParaRPr lang="de-DE"/>
            </a:p>
          </p:txBody>
        </p:sp>
        <p:sp>
          <p:nvSpPr>
            <p:cNvPr id="245" name="Freeform 8"/>
            <p:cNvSpPr>
              <a:spLocks/>
            </p:cNvSpPr>
            <p:nvPr/>
          </p:nvSpPr>
          <p:spPr bwMode="auto">
            <a:xfrm>
              <a:off x="1622" y="1096"/>
              <a:ext cx="16" cy="139"/>
            </a:xfrm>
            <a:custGeom>
              <a:avLst/>
              <a:gdLst>
                <a:gd name="T0" fmla="*/ 8 w 16"/>
                <a:gd name="T1" fmla="*/ 0 h 139"/>
                <a:gd name="T2" fmla="*/ 0 w 16"/>
                <a:gd name="T3" fmla="*/ 7 h 139"/>
                <a:gd name="T4" fmla="*/ 0 w 16"/>
                <a:gd name="T5" fmla="*/ 139 h 139"/>
                <a:gd name="T6" fmla="*/ 16 w 16"/>
                <a:gd name="T7" fmla="*/ 139 h 139"/>
                <a:gd name="T8" fmla="*/ 16 w 16"/>
                <a:gd name="T9" fmla="*/ 7 h 139"/>
                <a:gd name="T10" fmla="*/ 8 w 16"/>
                <a:gd name="T11" fmla="*/ 14 h 139"/>
                <a:gd name="T12" fmla="*/ 8 w 16"/>
                <a:gd name="T13" fmla="*/ 0 h 139"/>
                <a:gd name="T14" fmla="*/ 0 w 16"/>
                <a:gd name="T15" fmla="*/ 0 h 139"/>
                <a:gd name="T16" fmla="*/ 0 w 16"/>
                <a:gd name="T17" fmla="*/ 7 h 139"/>
                <a:gd name="T18" fmla="*/ 8 w 16"/>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39"/>
                <a:gd name="T32" fmla="*/ 16 w 1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39">
                  <a:moveTo>
                    <a:pt x="8" y="0"/>
                  </a:moveTo>
                  <a:lnTo>
                    <a:pt x="0" y="7"/>
                  </a:lnTo>
                  <a:lnTo>
                    <a:pt x="0" y="139"/>
                  </a:lnTo>
                  <a:lnTo>
                    <a:pt x="16" y="139"/>
                  </a:lnTo>
                  <a:lnTo>
                    <a:pt x="16" y="7"/>
                  </a:lnTo>
                  <a:lnTo>
                    <a:pt x="8" y="14"/>
                  </a:lnTo>
                  <a:lnTo>
                    <a:pt x="8" y="0"/>
                  </a:lnTo>
                  <a:lnTo>
                    <a:pt x="0" y="0"/>
                  </a:lnTo>
                  <a:lnTo>
                    <a:pt x="0" y="7"/>
                  </a:lnTo>
                  <a:lnTo>
                    <a:pt x="8" y="0"/>
                  </a:lnTo>
                  <a:close/>
                </a:path>
              </a:pathLst>
            </a:custGeom>
            <a:solidFill>
              <a:srgbClr val="1F1A17"/>
            </a:solidFill>
            <a:ln w="9525">
              <a:noFill/>
              <a:round/>
              <a:headEnd/>
              <a:tailEnd/>
            </a:ln>
          </p:spPr>
          <p:txBody>
            <a:bodyPr/>
            <a:lstStyle/>
            <a:p>
              <a:endParaRPr lang="de-DE"/>
            </a:p>
          </p:txBody>
        </p:sp>
        <p:sp>
          <p:nvSpPr>
            <p:cNvPr id="246" name="Freeform 9"/>
            <p:cNvSpPr>
              <a:spLocks/>
            </p:cNvSpPr>
            <p:nvPr/>
          </p:nvSpPr>
          <p:spPr bwMode="auto">
            <a:xfrm>
              <a:off x="1700" y="1775"/>
              <a:ext cx="90" cy="170"/>
            </a:xfrm>
            <a:custGeom>
              <a:avLst/>
              <a:gdLst>
                <a:gd name="T0" fmla="*/ 82 w 90"/>
                <a:gd name="T1" fmla="*/ 167 h 170"/>
                <a:gd name="T2" fmla="*/ 90 w 90"/>
                <a:gd name="T3" fmla="*/ 165 h 170"/>
                <a:gd name="T4" fmla="*/ 16 w 90"/>
                <a:gd name="T5" fmla="*/ 0 h 170"/>
                <a:gd name="T6" fmla="*/ 0 w 90"/>
                <a:gd name="T7" fmla="*/ 5 h 170"/>
                <a:gd name="T8" fmla="*/ 75 w 90"/>
                <a:gd name="T9" fmla="*/ 170 h 170"/>
                <a:gd name="T10" fmla="*/ 82 w 90"/>
                <a:gd name="T11" fmla="*/ 167 h 170"/>
                <a:gd name="T12" fmla="*/ 0 60000 65536"/>
                <a:gd name="T13" fmla="*/ 0 60000 65536"/>
                <a:gd name="T14" fmla="*/ 0 60000 65536"/>
                <a:gd name="T15" fmla="*/ 0 60000 65536"/>
                <a:gd name="T16" fmla="*/ 0 60000 65536"/>
                <a:gd name="T17" fmla="*/ 0 60000 65536"/>
                <a:gd name="T18" fmla="*/ 0 w 90"/>
                <a:gd name="T19" fmla="*/ 0 h 170"/>
                <a:gd name="T20" fmla="*/ 90 w 90"/>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90" h="170">
                  <a:moveTo>
                    <a:pt x="82" y="167"/>
                  </a:moveTo>
                  <a:lnTo>
                    <a:pt x="90" y="165"/>
                  </a:lnTo>
                  <a:lnTo>
                    <a:pt x="16" y="0"/>
                  </a:lnTo>
                  <a:lnTo>
                    <a:pt x="0" y="5"/>
                  </a:lnTo>
                  <a:lnTo>
                    <a:pt x="75" y="170"/>
                  </a:lnTo>
                  <a:lnTo>
                    <a:pt x="82" y="167"/>
                  </a:lnTo>
                  <a:close/>
                </a:path>
              </a:pathLst>
            </a:custGeom>
            <a:solidFill>
              <a:srgbClr val="1F1A17"/>
            </a:solidFill>
            <a:ln w="9525">
              <a:noFill/>
              <a:round/>
              <a:headEnd/>
              <a:tailEnd/>
            </a:ln>
          </p:spPr>
          <p:txBody>
            <a:bodyPr/>
            <a:lstStyle/>
            <a:p>
              <a:endParaRPr lang="de-DE"/>
            </a:p>
          </p:txBody>
        </p:sp>
        <p:sp>
          <p:nvSpPr>
            <p:cNvPr id="247" name="Freeform 10"/>
            <p:cNvSpPr>
              <a:spLocks/>
            </p:cNvSpPr>
            <p:nvPr/>
          </p:nvSpPr>
          <p:spPr bwMode="auto">
            <a:xfrm>
              <a:off x="1708" y="1233"/>
              <a:ext cx="194" cy="14"/>
            </a:xfrm>
            <a:custGeom>
              <a:avLst/>
              <a:gdLst>
                <a:gd name="T0" fmla="*/ 194 w 194"/>
                <a:gd name="T1" fmla="*/ 7 h 14"/>
                <a:gd name="T2" fmla="*/ 187 w 194"/>
                <a:gd name="T3" fmla="*/ 0 h 14"/>
                <a:gd name="T4" fmla="*/ 0 w 194"/>
                <a:gd name="T5" fmla="*/ 0 h 14"/>
                <a:gd name="T6" fmla="*/ 0 w 194"/>
                <a:gd name="T7" fmla="*/ 14 h 14"/>
                <a:gd name="T8" fmla="*/ 187 w 194"/>
                <a:gd name="T9" fmla="*/ 14 h 14"/>
                <a:gd name="T10" fmla="*/ 179 w 194"/>
                <a:gd name="T11" fmla="*/ 7 h 14"/>
                <a:gd name="T12" fmla="*/ 194 w 194"/>
                <a:gd name="T13" fmla="*/ 7 h 14"/>
                <a:gd name="T14" fmla="*/ 194 w 194"/>
                <a:gd name="T15" fmla="*/ 0 h 14"/>
                <a:gd name="T16" fmla="*/ 187 w 194"/>
                <a:gd name="T17" fmla="*/ 0 h 14"/>
                <a:gd name="T18" fmla="*/ 194 w 194"/>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4"/>
                <a:gd name="T32" fmla="*/ 194 w 19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4">
                  <a:moveTo>
                    <a:pt x="194" y="7"/>
                  </a:moveTo>
                  <a:lnTo>
                    <a:pt x="187" y="0"/>
                  </a:lnTo>
                  <a:lnTo>
                    <a:pt x="0" y="0"/>
                  </a:lnTo>
                  <a:lnTo>
                    <a:pt x="0" y="14"/>
                  </a:lnTo>
                  <a:lnTo>
                    <a:pt x="187" y="14"/>
                  </a:lnTo>
                  <a:lnTo>
                    <a:pt x="179" y="7"/>
                  </a:lnTo>
                  <a:lnTo>
                    <a:pt x="194" y="7"/>
                  </a:lnTo>
                  <a:lnTo>
                    <a:pt x="194" y="0"/>
                  </a:lnTo>
                  <a:lnTo>
                    <a:pt x="187" y="0"/>
                  </a:lnTo>
                  <a:lnTo>
                    <a:pt x="194" y="7"/>
                  </a:lnTo>
                  <a:close/>
                </a:path>
              </a:pathLst>
            </a:custGeom>
            <a:solidFill>
              <a:srgbClr val="1F1A17"/>
            </a:solidFill>
            <a:ln w="9525">
              <a:noFill/>
              <a:round/>
              <a:headEnd/>
              <a:tailEnd/>
            </a:ln>
          </p:spPr>
          <p:txBody>
            <a:bodyPr/>
            <a:lstStyle/>
            <a:p>
              <a:endParaRPr lang="de-DE"/>
            </a:p>
          </p:txBody>
        </p:sp>
        <p:sp>
          <p:nvSpPr>
            <p:cNvPr id="248" name="Freeform 11"/>
            <p:cNvSpPr>
              <a:spLocks/>
            </p:cNvSpPr>
            <p:nvPr/>
          </p:nvSpPr>
          <p:spPr bwMode="auto">
            <a:xfrm>
              <a:off x="1887" y="1240"/>
              <a:ext cx="15" cy="543"/>
            </a:xfrm>
            <a:custGeom>
              <a:avLst/>
              <a:gdLst>
                <a:gd name="T0" fmla="*/ 8 w 15"/>
                <a:gd name="T1" fmla="*/ 543 h 543"/>
                <a:gd name="T2" fmla="*/ 15 w 15"/>
                <a:gd name="T3" fmla="*/ 536 h 543"/>
                <a:gd name="T4" fmla="*/ 15 w 15"/>
                <a:gd name="T5" fmla="*/ 0 h 543"/>
                <a:gd name="T6" fmla="*/ 0 w 15"/>
                <a:gd name="T7" fmla="*/ 0 h 543"/>
                <a:gd name="T8" fmla="*/ 0 w 15"/>
                <a:gd name="T9" fmla="*/ 536 h 543"/>
                <a:gd name="T10" fmla="*/ 8 w 15"/>
                <a:gd name="T11" fmla="*/ 529 h 543"/>
                <a:gd name="T12" fmla="*/ 8 w 15"/>
                <a:gd name="T13" fmla="*/ 543 h 543"/>
                <a:gd name="T14" fmla="*/ 15 w 15"/>
                <a:gd name="T15" fmla="*/ 543 h 543"/>
                <a:gd name="T16" fmla="*/ 15 w 15"/>
                <a:gd name="T17" fmla="*/ 536 h 543"/>
                <a:gd name="T18" fmla="*/ 8 w 15"/>
                <a:gd name="T19" fmla="*/ 543 h 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543"/>
                <a:gd name="T32" fmla="*/ 15 w 15"/>
                <a:gd name="T33" fmla="*/ 543 h 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543">
                  <a:moveTo>
                    <a:pt x="8" y="543"/>
                  </a:moveTo>
                  <a:lnTo>
                    <a:pt x="15" y="536"/>
                  </a:lnTo>
                  <a:lnTo>
                    <a:pt x="15" y="0"/>
                  </a:lnTo>
                  <a:lnTo>
                    <a:pt x="0" y="0"/>
                  </a:lnTo>
                  <a:lnTo>
                    <a:pt x="0" y="536"/>
                  </a:lnTo>
                  <a:lnTo>
                    <a:pt x="8" y="529"/>
                  </a:lnTo>
                  <a:lnTo>
                    <a:pt x="8" y="543"/>
                  </a:lnTo>
                  <a:lnTo>
                    <a:pt x="15" y="543"/>
                  </a:lnTo>
                  <a:lnTo>
                    <a:pt x="15" y="536"/>
                  </a:lnTo>
                  <a:lnTo>
                    <a:pt x="8" y="543"/>
                  </a:lnTo>
                  <a:close/>
                </a:path>
              </a:pathLst>
            </a:custGeom>
            <a:solidFill>
              <a:srgbClr val="1F1A17"/>
            </a:solidFill>
            <a:ln w="9525">
              <a:noFill/>
              <a:round/>
              <a:headEnd/>
              <a:tailEnd/>
            </a:ln>
          </p:spPr>
          <p:txBody>
            <a:bodyPr/>
            <a:lstStyle/>
            <a:p>
              <a:endParaRPr lang="de-DE"/>
            </a:p>
          </p:txBody>
        </p:sp>
        <p:sp>
          <p:nvSpPr>
            <p:cNvPr id="249" name="Freeform 12"/>
            <p:cNvSpPr>
              <a:spLocks/>
            </p:cNvSpPr>
            <p:nvPr/>
          </p:nvSpPr>
          <p:spPr bwMode="auto">
            <a:xfrm>
              <a:off x="1700" y="1769"/>
              <a:ext cx="195" cy="14"/>
            </a:xfrm>
            <a:custGeom>
              <a:avLst/>
              <a:gdLst>
                <a:gd name="T0" fmla="*/ 0 w 195"/>
                <a:gd name="T1" fmla="*/ 7 h 14"/>
                <a:gd name="T2" fmla="*/ 8 w 195"/>
                <a:gd name="T3" fmla="*/ 14 h 14"/>
                <a:gd name="T4" fmla="*/ 195 w 195"/>
                <a:gd name="T5" fmla="*/ 14 h 14"/>
                <a:gd name="T6" fmla="*/ 195 w 195"/>
                <a:gd name="T7" fmla="*/ 0 h 14"/>
                <a:gd name="T8" fmla="*/ 8 w 195"/>
                <a:gd name="T9" fmla="*/ 0 h 14"/>
                <a:gd name="T10" fmla="*/ 16 w 195"/>
                <a:gd name="T11" fmla="*/ 7 h 14"/>
                <a:gd name="T12" fmla="*/ 0 w 195"/>
                <a:gd name="T13" fmla="*/ 7 h 14"/>
                <a:gd name="T14" fmla="*/ 0 w 195"/>
                <a:gd name="T15" fmla="*/ 14 h 14"/>
                <a:gd name="T16" fmla="*/ 8 w 195"/>
                <a:gd name="T17" fmla="*/ 14 h 14"/>
                <a:gd name="T18" fmla="*/ 0 w 195"/>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4"/>
                <a:gd name="T32" fmla="*/ 195 w 19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4">
                  <a:moveTo>
                    <a:pt x="0" y="7"/>
                  </a:moveTo>
                  <a:lnTo>
                    <a:pt x="8" y="14"/>
                  </a:lnTo>
                  <a:lnTo>
                    <a:pt x="195" y="14"/>
                  </a:lnTo>
                  <a:lnTo>
                    <a:pt x="195" y="0"/>
                  </a:lnTo>
                  <a:lnTo>
                    <a:pt x="8" y="0"/>
                  </a:lnTo>
                  <a:lnTo>
                    <a:pt x="16" y="7"/>
                  </a:lnTo>
                  <a:lnTo>
                    <a:pt x="0" y="7"/>
                  </a:lnTo>
                  <a:lnTo>
                    <a:pt x="0" y="14"/>
                  </a:lnTo>
                  <a:lnTo>
                    <a:pt x="8" y="14"/>
                  </a:lnTo>
                  <a:lnTo>
                    <a:pt x="0" y="7"/>
                  </a:lnTo>
                  <a:close/>
                </a:path>
              </a:pathLst>
            </a:custGeom>
            <a:solidFill>
              <a:srgbClr val="1F1A17"/>
            </a:solidFill>
            <a:ln w="9525">
              <a:noFill/>
              <a:round/>
              <a:headEnd/>
              <a:tailEnd/>
            </a:ln>
          </p:spPr>
          <p:txBody>
            <a:bodyPr/>
            <a:lstStyle/>
            <a:p>
              <a:endParaRPr lang="de-DE"/>
            </a:p>
          </p:txBody>
        </p:sp>
        <p:sp>
          <p:nvSpPr>
            <p:cNvPr id="250" name="Freeform 13"/>
            <p:cNvSpPr>
              <a:spLocks/>
            </p:cNvSpPr>
            <p:nvPr/>
          </p:nvSpPr>
          <p:spPr bwMode="auto">
            <a:xfrm>
              <a:off x="1700" y="1233"/>
              <a:ext cx="16" cy="543"/>
            </a:xfrm>
            <a:custGeom>
              <a:avLst/>
              <a:gdLst>
                <a:gd name="T0" fmla="*/ 8 w 16"/>
                <a:gd name="T1" fmla="*/ 0 h 543"/>
                <a:gd name="T2" fmla="*/ 0 w 16"/>
                <a:gd name="T3" fmla="*/ 7 h 543"/>
                <a:gd name="T4" fmla="*/ 0 w 16"/>
                <a:gd name="T5" fmla="*/ 543 h 543"/>
                <a:gd name="T6" fmla="*/ 16 w 16"/>
                <a:gd name="T7" fmla="*/ 543 h 543"/>
                <a:gd name="T8" fmla="*/ 16 w 16"/>
                <a:gd name="T9" fmla="*/ 7 h 543"/>
                <a:gd name="T10" fmla="*/ 8 w 16"/>
                <a:gd name="T11" fmla="*/ 14 h 543"/>
                <a:gd name="T12" fmla="*/ 8 w 16"/>
                <a:gd name="T13" fmla="*/ 0 h 543"/>
                <a:gd name="T14" fmla="*/ 0 w 16"/>
                <a:gd name="T15" fmla="*/ 0 h 543"/>
                <a:gd name="T16" fmla="*/ 0 w 16"/>
                <a:gd name="T17" fmla="*/ 7 h 543"/>
                <a:gd name="T18" fmla="*/ 8 w 16"/>
                <a:gd name="T19" fmla="*/ 0 h 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43"/>
                <a:gd name="T32" fmla="*/ 16 w 16"/>
                <a:gd name="T33" fmla="*/ 543 h 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43">
                  <a:moveTo>
                    <a:pt x="8" y="0"/>
                  </a:moveTo>
                  <a:lnTo>
                    <a:pt x="0" y="7"/>
                  </a:lnTo>
                  <a:lnTo>
                    <a:pt x="0" y="543"/>
                  </a:lnTo>
                  <a:lnTo>
                    <a:pt x="16" y="543"/>
                  </a:lnTo>
                  <a:lnTo>
                    <a:pt x="16" y="7"/>
                  </a:lnTo>
                  <a:lnTo>
                    <a:pt x="8" y="14"/>
                  </a:lnTo>
                  <a:lnTo>
                    <a:pt x="8" y="0"/>
                  </a:lnTo>
                  <a:lnTo>
                    <a:pt x="0" y="0"/>
                  </a:lnTo>
                  <a:lnTo>
                    <a:pt x="0" y="7"/>
                  </a:lnTo>
                  <a:lnTo>
                    <a:pt x="8" y="0"/>
                  </a:lnTo>
                  <a:close/>
                </a:path>
              </a:pathLst>
            </a:custGeom>
            <a:solidFill>
              <a:srgbClr val="1F1A17"/>
            </a:solidFill>
            <a:ln w="9525">
              <a:noFill/>
              <a:round/>
              <a:headEnd/>
              <a:tailEnd/>
            </a:ln>
          </p:spPr>
          <p:txBody>
            <a:bodyPr/>
            <a:lstStyle/>
            <a:p>
              <a:endParaRPr lang="de-DE"/>
            </a:p>
          </p:txBody>
        </p:sp>
        <p:sp>
          <p:nvSpPr>
            <p:cNvPr id="251" name="Freeform 14"/>
            <p:cNvSpPr>
              <a:spLocks/>
            </p:cNvSpPr>
            <p:nvPr/>
          </p:nvSpPr>
          <p:spPr bwMode="auto">
            <a:xfrm>
              <a:off x="1775" y="1942"/>
              <a:ext cx="15" cy="1206"/>
            </a:xfrm>
            <a:custGeom>
              <a:avLst/>
              <a:gdLst>
                <a:gd name="T0" fmla="*/ 7 w 15"/>
                <a:gd name="T1" fmla="*/ 1206 h 1206"/>
                <a:gd name="T2" fmla="*/ 15 w 15"/>
                <a:gd name="T3" fmla="*/ 1206 h 1206"/>
                <a:gd name="T4" fmla="*/ 15 w 15"/>
                <a:gd name="T5" fmla="*/ 0 h 1206"/>
                <a:gd name="T6" fmla="*/ 0 w 15"/>
                <a:gd name="T7" fmla="*/ 0 h 1206"/>
                <a:gd name="T8" fmla="*/ 0 w 15"/>
                <a:gd name="T9" fmla="*/ 1206 h 1206"/>
                <a:gd name="T10" fmla="*/ 7 w 15"/>
                <a:gd name="T11" fmla="*/ 1206 h 1206"/>
                <a:gd name="T12" fmla="*/ 0 60000 65536"/>
                <a:gd name="T13" fmla="*/ 0 60000 65536"/>
                <a:gd name="T14" fmla="*/ 0 60000 65536"/>
                <a:gd name="T15" fmla="*/ 0 60000 65536"/>
                <a:gd name="T16" fmla="*/ 0 60000 65536"/>
                <a:gd name="T17" fmla="*/ 0 60000 65536"/>
                <a:gd name="T18" fmla="*/ 0 w 15"/>
                <a:gd name="T19" fmla="*/ 0 h 1206"/>
                <a:gd name="T20" fmla="*/ 15 w 15"/>
                <a:gd name="T21" fmla="*/ 1206 h 1206"/>
              </a:gdLst>
              <a:ahLst/>
              <a:cxnLst>
                <a:cxn ang="T12">
                  <a:pos x="T0" y="T1"/>
                </a:cxn>
                <a:cxn ang="T13">
                  <a:pos x="T2" y="T3"/>
                </a:cxn>
                <a:cxn ang="T14">
                  <a:pos x="T4" y="T5"/>
                </a:cxn>
                <a:cxn ang="T15">
                  <a:pos x="T6" y="T7"/>
                </a:cxn>
                <a:cxn ang="T16">
                  <a:pos x="T8" y="T9"/>
                </a:cxn>
                <a:cxn ang="T17">
                  <a:pos x="T10" y="T11"/>
                </a:cxn>
              </a:cxnLst>
              <a:rect l="T18" t="T19" r="T20" b="T21"/>
              <a:pathLst>
                <a:path w="15" h="1206">
                  <a:moveTo>
                    <a:pt x="7" y="1206"/>
                  </a:moveTo>
                  <a:lnTo>
                    <a:pt x="15" y="1206"/>
                  </a:lnTo>
                  <a:lnTo>
                    <a:pt x="15" y="0"/>
                  </a:lnTo>
                  <a:lnTo>
                    <a:pt x="0" y="0"/>
                  </a:lnTo>
                  <a:lnTo>
                    <a:pt x="0" y="1206"/>
                  </a:lnTo>
                  <a:lnTo>
                    <a:pt x="7" y="1206"/>
                  </a:lnTo>
                  <a:close/>
                </a:path>
              </a:pathLst>
            </a:custGeom>
            <a:solidFill>
              <a:srgbClr val="1F1A17"/>
            </a:solidFill>
            <a:ln w="9525">
              <a:noFill/>
              <a:round/>
              <a:headEnd/>
              <a:tailEnd/>
            </a:ln>
          </p:spPr>
          <p:txBody>
            <a:bodyPr/>
            <a:lstStyle/>
            <a:p>
              <a:endParaRPr lang="de-DE"/>
            </a:p>
          </p:txBody>
        </p:sp>
        <p:sp>
          <p:nvSpPr>
            <p:cNvPr id="252" name="Freeform 15"/>
            <p:cNvSpPr>
              <a:spLocks/>
            </p:cNvSpPr>
            <p:nvPr/>
          </p:nvSpPr>
          <p:spPr bwMode="auto">
            <a:xfrm>
              <a:off x="1819" y="1775"/>
              <a:ext cx="83" cy="172"/>
            </a:xfrm>
            <a:custGeom>
              <a:avLst/>
              <a:gdLst>
                <a:gd name="T0" fmla="*/ 76 w 83"/>
                <a:gd name="T1" fmla="*/ 1 h 172"/>
                <a:gd name="T2" fmla="*/ 68 w 83"/>
                <a:gd name="T3" fmla="*/ 0 h 172"/>
                <a:gd name="T4" fmla="*/ 0 w 83"/>
                <a:gd name="T5" fmla="*/ 167 h 172"/>
                <a:gd name="T6" fmla="*/ 15 w 83"/>
                <a:gd name="T7" fmla="*/ 172 h 172"/>
                <a:gd name="T8" fmla="*/ 83 w 83"/>
                <a:gd name="T9" fmla="*/ 5 h 172"/>
                <a:gd name="T10" fmla="*/ 76 w 83"/>
                <a:gd name="T11" fmla="*/ 1 h 172"/>
                <a:gd name="T12" fmla="*/ 0 60000 65536"/>
                <a:gd name="T13" fmla="*/ 0 60000 65536"/>
                <a:gd name="T14" fmla="*/ 0 60000 65536"/>
                <a:gd name="T15" fmla="*/ 0 60000 65536"/>
                <a:gd name="T16" fmla="*/ 0 60000 65536"/>
                <a:gd name="T17" fmla="*/ 0 60000 65536"/>
                <a:gd name="T18" fmla="*/ 0 w 83"/>
                <a:gd name="T19" fmla="*/ 0 h 172"/>
                <a:gd name="T20" fmla="*/ 83 w 83"/>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83" h="172">
                  <a:moveTo>
                    <a:pt x="76" y="1"/>
                  </a:moveTo>
                  <a:lnTo>
                    <a:pt x="68" y="0"/>
                  </a:lnTo>
                  <a:lnTo>
                    <a:pt x="0" y="167"/>
                  </a:lnTo>
                  <a:lnTo>
                    <a:pt x="15" y="172"/>
                  </a:lnTo>
                  <a:lnTo>
                    <a:pt x="83" y="5"/>
                  </a:lnTo>
                  <a:lnTo>
                    <a:pt x="76" y="1"/>
                  </a:lnTo>
                  <a:close/>
                </a:path>
              </a:pathLst>
            </a:custGeom>
            <a:solidFill>
              <a:srgbClr val="1F1A17"/>
            </a:solidFill>
            <a:ln w="9525">
              <a:noFill/>
              <a:round/>
              <a:headEnd/>
              <a:tailEnd/>
            </a:ln>
          </p:spPr>
          <p:txBody>
            <a:bodyPr/>
            <a:lstStyle/>
            <a:p>
              <a:endParaRPr lang="de-DE"/>
            </a:p>
          </p:txBody>
        </p:sp>
        <p:sp>
          <p:nvSpPr>
            <p:cNvPr id="253" name="Freeform 16"/>
            <p:cNvSpPr>
              <a:spLocks/>
            </p:cNvSpPr>
            <p:nvPr/>
          </p:nvSpPr>
          <p:spPr bwMode="auto">
            <a:xfrm>
              <a:off x="1819" y="1943"/>
              <a:ext cx="15" cy="1256"/>
            </a:xfrm>
            <a:custGeom>
              <a:avLst/>
              <a:gdLst>
                <a:gd name="T0" fmla="*/ 7 w 15"/>
                <a:gd name="T1" fmla="*/ 1256 h 1256"/>
                <a:gd name="T2" fmla="*/ 15 w 15"/>
                <a:gd name="T3" fmla="*/ 1256 h 1256"/>
                <a:gd name="T4" fmla="*/ 15 w 15"/>
                <a:gd name="T5" fmla="*/ 0 h 1256"/>
                <a:gd name="T6" fmla="*/ 0 w 15"/>
                <a:gd name="T7" fmla="*/ 0 h 1256"/>
                <a:gd name="T8" fmla="*/ 0 w 15"/>
                <a:gd name="T9" fmla="*/ 1256 h 1256"/>
                <a:gd name="T10" fmla="*/ 7 w 15"/>
                <a:gd name="T11" fmla="*/ 1256 h 1256"/>
                <a:gd name="T12" fmla="*/ 0 60000 65536"/>
                <a:gd name="T13" fmla="*/ 0 60000 65536"/>
                <a:gd name="T14" fmla="*/ 0 60000 65536"/>
                <a:gd name="T15" fmla="*/ 0 60000 65536"/>
                <a:gd name="T16" fmla="*/ 0 60000 65536"/>
                <a:gd name="T17" fmla="*/ 0 60000 65536"/>
                <a:gd name="T18" fmla="*/ 0 w 15"/>
                <a:gd name="T19" fmla="*/ 0 h 1256"/>
                <a:gd name="T20" fmla="*/ 15 w 15"/>
                <a:gd name="T21" fmla="*/ 1256 h 1256"/>
              </a:gdLst>
              <a:ahLst/>
              <a:cxnLst>
                <a:cxn ang="T12">
                  <a:pos x="T0" y="T1"/>
                </a:cxn>
                <a:cxn ang="T13">
                  <a:pos x="T2" y="T3"/>
                </a:cxn>
                <a:cxn ang="T14">
                  <a:pos x="T4" y="T5"/>
                </a:cxn>
                <a:cxn ang="T15">
                  <a:pos x="T6" y="T7"/>
                </a:cxn>
                <a:cxn ang="T16">
                  <a:pos x="T8" y="T9"/>
                </a:cxn>
                <a:cxn ang="T17">
                  <a:pos x="T10" y="T11"/>
                </a:cxn>
              </a:cxnLst>
              <a:rect l="T18" t="T19" r="T20" b="T21"/>
              <a:pathLst>
                <a:path w="15" h="1256">
                  <a:moveTo>
                    <a:pt x="7" y="1256"/>
                  </a:moveTo>
                  <a:lnTo>
                    <a:pt x="15" y="1256"/>
                  </a:lnTo>
                  <a:lnTo>
                    <a:pt x="15" y="0"/>
                  </a:lnTo>
                  <a:lnTo>
                    <a:pt x="0" y="0"/>
                  </a:lnTo>
                  <a:lnTo>
                    <a:pt x="0" y="1256"/>
                  </a:lnTo>
                  <a:lnTo>
                    <a:pt x="7" y="1256"/>
                  </a:lnTo>
                  <a:close/>
                </a:path>
              </a:pathLst>
            </a:custGeom>
            <a:solidFill>
              <a:srgbClr val="1F1A17"/>
            </a:solidFill>
            <a:ln w="9525">
              <a:noFill/>
              <a:round/>
              <a:headEnd/>
              <a:tailEnd/>
            </a:ln>
          </p:spPr>
          <p:txBody>
            <a:bodyPr/>
            <a:lstStyle/>
            <a:p>
              <a:endParaRPr lang="de-DE"/>
            </a:p>
          </p:txBody>
        </p:sp>
        <p:sp>
          <p:nvSpPr>
            <p:cNvPr id="254" name="Freeform 17"/>
            <p:cNvSpPr>
              <a:spLocks/>
            </p:cNvSpPr>
            <p:nvPr/>
          </p:nvSpPr>
          <p:spPr bwMode="auto">
            <a:xfrm>
              <a:off x="1796" y="1244"/>
              <a:ext cx="15" cy="703"/>
            </a:xfrm>
            <a:custGeom>
              <a:avLst/>
              <a:gdLst>
                <a:gd name="T0" fmla="*/ 7 w 15"/>
                <a:gd name="T1" fmla="*/ 703 h 703"/>
                <a:gd name="T2" fmla="*/ 15 w 15"/>
                <a:gd name="T3" fmla="*/ 703 h 703"/>
                <a:gd name="T4" fmla="*/ 15 w 15"/>
                <a:gd name="T5" fmla="*/ 0 h 703"/>
                <a:gd name="T6" fmla="*/ 0 w 15"/>
                <a:gd name="T7" fmla="*/ 0 h 703"/>
                <a:gd name="T8" fmla="*/ 0 w 15"/>
                <a:gd name="T9" fmla="*/ 703 h 703"/>
                <a:gd name="T10" fmla="*/ 7 w 15"/>
                <a:gd name="T11" fmla="*/ 703 h 703"/>
                <a:gd name="T12" fmla="*/ 0 60000 65536"/>
                <a:gd name="T13" fmla="*/ 0 60000 65536"/>
                <a:gd name="T14" fmla="*/ 0 60000 65536"/>
                <a:gd name="T15" fmla="*/ 0 60000 65536"/>
                <a:gd name="T16" fmla="*/ 0 60000 65536"/>
                <a:gd name="T17" fmla="*/ 0 60000 65536"/>
                <a:gd name="T18" fmla="*/ 0 w 15"/>
                <a:gd name="T19" fmla="*/ 0 h 703"/>
                <a:gd name="T20" fmla="*/ 15 w 15"/>
                <a:gd name="T21" fmla="*/ 703 h 703"/>
              </a:gdLst>
              <a:ahLst/>
              <a:cxnLst>
                <a:cxn ang="T12">
                  <a:pos x="T0" y="T1"/>
                </a:cxn>
                <a:cxn ang="T13">
                  <a:pos x="T2" y="T3"/>
                </a:cxn>
                <a:cxn ang="T14">
                  <a:pos x="T4" y="T5"/>
                </a:cxn>
                <a:cxn ang="T15">
                  <a:pos x="T6" y="T7"/>
                </a:cxn>
                <a:cxn ang="T16">
                  <a:pos x="T8" y="T9"/>
                </a:cxn>
                <a:cxn ang="T17">
                  <a:pos x="T10" y="T11"/>
                </a:cxn>
              </a:cxnLst>
              <a:rect l="T18" t="T19" r="T20" b="T21"/>
              <a:pathLst>
                <a:path w="15" h="703">
                  <a:moveTo>
                    <a:pt x="7" y="703"/>
                  </a:moveTo>
                  <a:lnTo>
                    <a:pt x="15" y="703"/>
                  </a:lnTo>
                  <a:lnTo>
                    <a:pt x="15" y="0"/>
                  </a:lnTo>
                  <a:lnTo>
                    <a:pt x="0" y="0"/>
                  </a:lnTo>
                  <a:lnTo>
                    <a:pt x="0" y="703"/>
                  </a:lnTo>
                  <a:lnTo>
                    <a:pt x="7" y="703"/>
                  </a:lnTo>
                  <a:close/>
                </a:path>
              </a:pathLst>
            </a:custGeom>
            <a:solidFill>
              <a:srgbClr val="1F1A17"/>
            </a:solidFill>
            <a:ln w="9525">
              <a:noFill/>
              <a:round/>
              <a:headEnd/>
              <a:tailEnd/>
            </a:ln>
          </p:spPr>
          <p:txBody>
            <a:bodyPr/>
            <a:lstStyle/>
            <a:p>
              <a:endParaRPr lang="de-DE"/>
            </a:p>
          </p:txBody>
        </p:sp>
        <p:sp>
          <p:nvSpPr>
            <p:cNvPr id="255" name="Freeform 18"/>
            <p:cNvSpPr>
              <a:spLocks/>
            </p:cNvSpPr>
            <p:nvPr/>
          </p:nvSpPr>
          <p:spPr bwMode="auto">
            <a:xfrm>
              <a:off x="1784" y="3192"/>
              <a:ext cx="52" cy="170"/>
            </a:xfrm>
            <a:custGeom>
              <a:avLst/>
              <a:gdLst>
                <a:gd name="T0" fmla="*/ 35 w 52"/>
                <a:gd name="T1" fmla="*/ 0 h 170"/>
                <a:gd name="T2" fmla="*/ 35 w 52"/>
                <a:gd name="T3" fmla="*/ 32 h 170"/>
                <a:gd name="T4" fmla="*/ 33 w 52"/>
                <a:gd name="T5" fmla="*/ 63 h 170"/>
                <a:gd name="T6" fmla="*/ 27 w 52"/>
                <a:gd name="T7" fmla="*/ 90 h 170"/>
                <a:gd name="T8" fmla="*/ 23 w 52"/>
                <a:gd name="T9" fmla="*/ 112 h 170"/>
                <a:gd name="T10" fmla="*/ 17 w 52"/>
                <a:gd name="T11" fmla="*/ 132 h 170"/>
                <a:gd name="T12" fmla="*/ 10 w 52"/>
                <a:gd name="T13" fmla="*/ 146 h 170"/>
                <a:gd name="T14" fmla="*/ 6 w 52"/>
                <a:gd name="T15" fmla="*/ 151 h 170"/>
                <a:gd name="T16" fmla="*/ 4 w 52"/>
                <a:gd name="T17" fmla="*/ 153 h 170"/>
                <a:gd name="T18" fmla="*/ 2 w 52"/>
                <a:gd name="T19" fmla="*/ 155 h 170"/>
                <a:gd name="T20" fmla="*/ 0 w 52"/>
                <a:gd name="T21" fmla="*/ 155 h 170"/>
                <a:gd name="T22" fmla="*/ 0 w 52"/>
                <a:gd name="T23" fmla="*/ 170 h 170"/>
                <a:gd name="T24" fmla="*/ 8 w 52"/>
                <a:gd name="T25" fmla="*/ 169 h 170"/>
                <a:gd name="T26" fmla="*/ 14 w 52"/>
                <a:gd name="T27" fmla="*/ 165 h 170"/>
                <a:gd name="T28" fmla="*/ 19 w 52"/>
                <a:gd name="T29" fmla="*/ 160 h 170"/>
                <a:gd name="T30" fmla="*/ 23 w 52"/>
                <a:gd name="T31" fmla="*/ 153 h 170"/>
                <a:gd name="T32" fmla="*/ 31 w 52"/>
                <a:gd name="T33" fmla="*/ 137 h 170"/>
                <a:gd name="T34" fmla="*/ 38 w 52"/>
                <a:gd name="T35" fmla="*/ 116 h 170"/>
                <a:gd name="T36" fmla="*/ 44 w 52"/>
                <a:gd name="T37" fmla="*/ 91 h 170"/>
                <a:gd name="T38" fmla="*/ 48 w 52"/>
                <a:gd name="T39" fmla="*/ 63 h 170"/>
                <a:gd name="T40" fmla="*/ 50 w 52"/>
                <a:gd name="T41" fmla="*/ 33 h 170"/>
                <a:gd name="T42" fmla="*/ 52 w 52"/>
                <a:gd name="T43" fmla="*/ 0 h 170"/>
                <a:gd name="T44" fmla="*/ 35 w 52"/>
                <a:gd name="T45" fmla="*/ 0 h 1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170"/>
                <a:gd name="T71" fmla="*/ 52 w 52"/>
                <a:gd name="T72" fmla="*/ 170 h 1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170">
                  <a:moveTo>
                    <a:pt x="35" y="0"/>
                  </a:moveTo>
                  <a:lnTo>
                    <a:pt x="35" y="32"/>
                  </a:lnTo>
                  <a:lnTo>
                    <a:pt x="33" y="63"/>
                  </a:lnTo>
                  <a:lnTo>
                    <a:pt x="27" y="90"/>
                  </a:lnTo>
                  <a:lnTo>
                    <a:pt x="23" y="112"/>
                  </a:lnTo>
                  <a:lnTo>
                    <a:pt x="17" y="132"/>
                  </a:lnTo>
                  <a:lnTo>
                    <a:pt x="10" y="146"/>
                  </a:lnTo>
                  <a:lnTo>
                    <a:pt x="6" y="151"/>
                  </a:lnTo>
                  <a:lnTo>
                    <a:pt x="4" y="153"/>
                  </a:lnTo>
                  <a:lnTo>
                    <a:pt x="2" y="155"/>
                  </a:lnTo>
                  <a:lnTo>
                    <a:pt x="0" y="155"/>
                  </a:lnTo>
                  <a:lnTo>
                    <a:pt x="0" y="170"/>
                  </a:lnTo>
                  <a:lnTo>
                    <a:pt x="8" y="169"/>
                  </a:lnTo>
                  <a:lnTo>
                    <a:pt x="14" y="165"/>
                  </a:lnTo>
                  <a:lnTo>
                    <a:pt x="19" y="160"/>
                  </a:lnTo>
                  <a:lnTo>
                    <a:pt x="23" y="153"/>
                  </a:lnTo>
                  <a:lnTo>
                    <a:pt x="31" y="137"/>
                  </a:lnTo>
                  <a:lnTo>
                    <a:pt x="38" y="116"/>
                  </a:lnTo>
                  <a:lnTo>
                    <a:pt x="44" y="91"/>
                  </a:lnTo>
                  <a:lnTo>
                    <a:pt x="48" y="63"/>
                  </a:lnTo>
                  <a:lnTo>
                    <a:pt x="50" y="33"/>
                  </a:lnTo>
                  <a:lnTo>
                    <a:pt x="52" y="0"/>
                  </a:lnTo>
                  <a:lnTo>
                    <a:pt x="35" y="0"/>
                  </a:lnTo>
                  <a:close/>
                </a:path>
              </a:pathLst>
            </a:custGeom>
            <a:solidFill>
              <a:srgbClr val="1F1A17"/>
            </a:solidFill>
            <a:ln w="9525">
              <a:noFill/>
              <a:round/>
              <a:headEnd/>
              <a:tailEnd/>
            </a:ln>
          </p:spPr>
          <p:txBody>
            <a:bodyPr/>
            <a:lstStyle/>
            <a:p>
              <a:endParaRPr lang="de-DE"/>
            </a:p>
          </p:txBody>
        </p:sp>
        <p:sp>
          <p:nvSpPr>
            <p:cNvPr id="256" name="Freeform 19"/>
            <p:cNvSpPr>
              <a:spLocks/>
            </p:cNvSpPr>
            <p:nvPr/>
          </p:nvSpPr>
          <p:spPr bwMode="auto">
            <a:xfrm>
              <a:off x="1777" y="3144"/>
              <a:ext cx="44" cy="108"/>
            </a:xfrm>
            <a:custGeom>
              <a:avLst/>
              <a:gdLst>
                <a:gd name="T0" fmla="*/ 44 w 44"/>
                <a:gd name="T1" fmla="*/ 108 h 108"/>
                <a:gd name="T2" fmla="*/ 44 w 44"/>
                <a:gd name="T3" fmla="*/ 108 h 108"/>
                <a:gd name="T4" fmla="*/ 42 w 44"/>
                <a:gd name="T5" fmla="*/ 90 h 108"/>
                <a:gd name="T6" fmla="*/ 42 w 44"/>
                <a:gd name="T7" fmla="*/ 74 h 108"/>
                <a:gd name="T8" fmla="*/ 38 w 44"/>
                <a:gd name="T9" fmla="*/ 58 h 108"/>
                <a:gd name="T10" fmla="*/ 34 w 44"/>
                <a:gd name="T11" fmla="*/ 43 h 108"/>
                <a:gd name="T12" fmla="*/ 30 w 44"/>
                <a:gd name="T13" fmla="*/ 30 h 108"/>
                <a:gd name="T14" fmla="*/ 24 w 44"/>
                <a:gd name="T15" fmla="*/ 18 h 108"/>
                <a:gd name="T16" fmla="*/ 19 w 44"/>
                <a:gd name="T17" fmla="*/ 7 h 108"/>
                <a:gd name="T18" fmla="*/ 11 w 44"/>
                <a:gd name="T19" fmla="*/ 0 h 108"/>
                <a:gd name="T20" fmla="*/ 0 w 44"/>
                <a:gd name="T21" fmla="*/ 11 h 108"/>
                <a:gd name="T22" fmla="*/ 5 w 44"/>
                <a:gd name="T23" fmla="*/ 16 h 108"/>
                <a:gd name="T24" fmla="*/ 11 w 44"/>
                <a:gd name="T25" fmla="*/ 25 h 108"/>
                <a:gd name="T26" fmla="*/ 15 w 44"/>
                <a:gd name="T27" fmla="*/ 34 h 108"/>
                <a:gd name="T28" fmla="*/ 19 w 44"/>
                <a:gd name="T29" fmla="*/ 46 h 108"/>
                <a:gd name="T30" fmla="*/ 23 w 44"/>
                <a:gd name="T31" fmla="*/ 60 h 108"/>
                <a:gd name="T32" fmla="*/ 24 w 44"/>
                <a:gd name="T33" fmla="*/ 76 h 108"/>
                <a:gd name="T34" fmla="*/ 26 w 44"/>
                <a:gd name="T35" fmla="*/ 92 h 108"/>
                <a:gd name="T36" fmla="*/ 26 w 44"/>
                <a:gd name="T37" fmla="*/ 108 h 108"/>
                <a:gd name="T38" fmla="*/ 26 w 44"/>
                <a:gd name="T39" fmla="*/ 108 h 108"/>
                <a:gd name="T40" fmla="*/ 44 w 44"/>
                <a:gd name="T41" fmla="*/ 108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108"/>
                <a:gd name="T65" fmla="*/ 44 w 44"/>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108">
                  <a:moveTo>
                    <a:pt x="44" y="108"/>
                  </a:moveTo>
                  <a:lnTo>
                    <a:pt x="44" y="108"/>
                  </a:lnTo>
                  <a:lnTo>
                    <a:pt x="42" y="90"/>
                  </a:lnTo>
                  <a:lnTo>
                    <a:pt x="42" y="74"/>
                  </a:lnTo>
                  <a:lnTo>
                    <a:pt x="38" y="58"/>
                  </a:lnTo>
                  <a:lnTo>
                    <a:pt x="34" y="43"/>
                  </a:lnTo>
                  <a:lnTo>
                    <a:pt x="30" y="30"/>
                  </a:lnTo>
                  <a:lnTo>
                    <a:pt x="24" y="18"/>
                  </a:lnTo>
                  <a:lnTo>
                    <a:pt x="19" y="7"/>
                  </a:lnTo>
                  <a:lnTo>
                    <a:pt x="11" y="0"/>
                  </a:lnTo>
                  <a:lnTo>
                    <a:pt x="0" y="11"/>
                  </a:lnTo>
                  <a:lnTo>
                    <a:pt x="5" y="16"/>
                  </a:lnTo>
                  <a:lnTo>
                    <a:pt x="11" y="25"/>
                  </a:lnTo>
                  <a:lnTo>
                    <a:pt x="15" y="34"/>
                  </a:lnTo>
                  <a:lnTo>
                    <a:pt x="19" y="46"/>
                  </a:lnTo>
                  <a:lnTo>
                    <a:pt x="23" y="60"/>
                  </a:lnTo>
                  <a:lnTo>
                    <a:pt x="24" y="76"/>
                  </a:lnTo>
                  <a:lnTo>
                    <a:pt x="26" y="92"/>
                  </a:lnTo>
                  <a:lnTo>
                    <a:pt x="26" y="108"/>
                  </a:lnTo>
                  <a:lnTo>
                    <a:pt x="44" y="108"/>
                  </a:lnTo>
                  <a:close/>
                </a:path>
              </a:pathLst>
            </a:custGeom>
            <a:solidFill>
              <a:srgbClr val="1F1A17"/>
            </a:solidFill>
            <a:ln w="9525">
              <a:noFill/>
              <a:round/>
              <a:headEnd/>
              <a:tailEnd/>
            </a:ln>
          </p:spPr>
          <p:txBody>
            <a:bodyPr/>
            <a:lstStyle/>
            <a:p>
              <a:endParaRPr lang="de-DE"/>
            </a:p>
          </p:txBody>
        </p:sp>
        <p:sp>
          <p:nvSpPr>
            <p:cNvPr id="257" name="Freeform 20"/>
            <p:cNvSpPr>
              <a:spLocks/>
            </p:cNvSpPr>
            <p:nvPr/>
          </p:nvSpPr>
          <p:spPr bwMode="auto">
            <a:xfrm>
              <a:off x="1777" y="3252"/>
              <a:ext cx="44" cy="109"/>
            </a:xfrm>
            <a:custGeom>
              <a:avLst/>
              <a:gdLst>
                <a:gd name="T0" fmla="*/ 11 w 44"/>
                <a:gd name="T1" fmla="*/ 109 h 109"/>
                <a:gd name="T2" fmla="*/ 19 w 44"/>
                <a:gd name="T3" fmla="*/ 100 h 109"/>
                <a:gd name="T4" fmla="*/ 24 w 44"/>
                <a:gd name="T5" fmla="*/ 89 h 109"/>
                <a:gd name="T6" fmla="*/ 30 w 44"/>
                <a:gd name="T7" fmla="*/ 77 h 109"/>
                <a:gd name="T8" fmla="*/ 34 w 44"/>
                <a:gd name="T9" fmla="*/ 65 h 109"/>
                <a:gd name="T10" fmla="*/ 38 w 44"/>
                <a:gd name="T11" fmla="*/ 49 h 109"/>
                <a:gd name="T12" fmla="*/ 42 w 44"/>
                <a:gd name="T13" fmla="*/ 33 h 109"/>
                <a:gd name="T14" fmla="*/ 42 w 44"/>
                <a:gd name="T15" fmla="*/ 17 h 109"/>
                <a:gd name="T16" fmla="*/ 44 w 44"/>
                <a:gd name="T17" fmla="*/ 0 h 109"/>
                <a:gd name="T18" fmla="*/ 26 w 44"/>
                <a:gd name="T19" fmla="*/ 0 h 109"/>
                <a:gd name="T20" fmla="*/ 26 w 44"/>
                <a:gd name="T21" fmla="*/ 16 h 109"/>
                <a:gd name="T22" fmla="*/ 24 w 44"/>
                <a:gd name="T23" fmla="*/ 31 h 109"/>
                <a:gd name="T24" fmla="*/ 23 w 44"/>
                <a:gd name="T25" fmla="*/ 47 h 109"/>
                <a:gd name="T26" fmla="*/ 19 w 44"/>
                <a:gd name="T27" fmla="*/ 61 h 109"/>
                <a:gd name="T28" fmla="*/ 15 w 44"/>
                <a:gd name="T29" fmla="*/ 74 h 109"/>
                <a:gd name="T30" fmla="*/ 11 w 44"/>
                <a:gd name="T31" fmla="*/ 82 h 109"/>
                <a:gd name="T32" fmla="*/ 5 w 44"/>
                <a:gd name="T33" fmla="*/ 91 h 109"/>
                <a:gd name="T34" fmla="*/ 0 w 44"/>
                <a:gd name="T35" fmla="*/ 96 h 109"/>
                <a:gd name="T36" fmla="*/ 11 w 44"/>
                <a:gd name="T37" fmla="*/ 109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109"/>
                <a:gd name="T59" fmla="*/ 44 w 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109">
                  <a:moveTo>
                    <a:pt x="11" y="109"/>
                  </a:moveTo>
                  <a:lnTo>
                    <a:pt x="19" y="100"/>
                  </a:lnTo>
                  <a:lnTo>
                    <a:pt x="24" y="89"/>
                  </a:lnTo>
                  <a:lnTo>
                    <a:pt x="30" y="77"/>
                  </a:lnTo>
                  <a:lnTo>
                    <a:pt x="34" y="65"/>
                  </a:lnTo>
                  <a:lnTo>
                    <a:pt x="38" y="49"/>
                  </a:lnTo>
                  <a:lnTo>
                    <a:pt x="42" y="33"/>
                  </a:lnTo>
                  <a:lnTo>
                    <a:pt x="42" y="17"/>
                  </a:lnTo>
                  <a:lnTo>
                    <a:pt x="44" y="0"/>
                  </a:lnTo>
                  <a:lnTo>
                    <a:pt x="26" y="0"/>
                  </a:lnTo>
                  <a:lnTo>
                    <a:pt x="26" y="16"/>
                  </a:lnTo>
                  <a:lnTo>
                    <a:pt x="24" y="31"/>
                  </a:lnTo>
                  <a:lnTo>
                    <a:pt x="23" y="47"/>
                  </a:lnTo>
                  <a:lnTo>
                    <a:pt x="19" y="61"/>
                  </a:lnTo>
                  <a:lnTo>
                    <a:pt x="15" y="74"/>
                  </a:lnTo>
                  <a:lnTo>
                    <a:pt x="11" y="82"/>
                  </a:lnTo>
                  <a:lnTo>
                    <a:pt x="5" y="91"/>
                  </a:lnTo>
                  <a:lnTo>
                    <a:pt x="0" y="96"/>
                  </a:lnTo>
                  <a:lnTo>
                    <a:pt x="11" y="109"/>
                  </a:lnTo>
                  <a:close/>
                </a:path>
              </a:pathLst>
            </a:custGeom>
            <a:solidFill>
              <a:srgbClr val="1F1A17"/>
            </a:solidFill>
            <a:ln w="9525">
              <a:noFill/>
              <a:round/>
              <a:headEnd/>
              <a:tailEnd/>
            </a:ln>
          </p:spPr>
          <p:txBody>
            <a:bodyPr/>
            <a:lstStyle/>
            <a:p>
              <a:endParaRPr lang="de-DE"/>
            </a:p>
          </p:txBody>
        </p:sp>
      </p:grpSp>
      <p:sp>
        <p:nvSpPr>
          <p:cNvPr id="259" name="Textfeld 23"/>
          <p:cNvSpPr txBox="1">
            <a:spLocks noChangeArrowheads="1"/>
          </p:cNvSpPr>
          <p:nvPr/>
        </p:nvSpPr>
        <p:spPr bwMode="auto">
          <a:xfrm>
            <a:off x="4639288" y="2917775"/>
            <a:ext cx="126041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400" dirty="0" err="1">
                <a:latin typeface="Tahoma" pitchFamily="34" charset="0"/>
                <a:ea typeface="Tahoma" pitchFamily="34" charset="0"/>
                <a:cs typeface="Tahoma" pitchFamily="34" charset="0"/>
              </a:rPr>
              <a:t>flowrate</a:t>
            </a:r>
            <a:r>
              <a:rPr lang="de-DE" sz="1400" dirty="0">
                <a:solidFill>
                  <a:schemeClr val="tx2"/>
                </a:solidFill>
                <a:latin typeface="Tahoma" pitchFamily="34" charset="0"/>
                <a:ea typeface="Tahoma" pitchFamily="34" charset="0"/>
                <a:cs typeface="Tahoma" pitchFamily="34" charset="0"/>
              </a:rPr>
              <a:t> </a:t>
            </a:r>
            <a:r>
              <a:rPr lang="de-DE" sz="1400" dirty="0" err="1">
                <a:latin typeface="Tahoma" pitchFamily="34" charset="0"/>
                <a:ea typeface="Tahoma" pitchFamily="34" charset="0"/>
                <a:cs typeface="Tahoma" pitchFamily="34" charset="0"/>
              </a:rPr>
              <a:t>chip</a:t>
            </a:r>
            <a:r>
              <a:rPr lang="de-DE" sz="1400" dirty="0">
                <a:solidFill>
                  <a:schemeClr val="tx2"/>
                </a:solidFill>
                <a:latin typeface="Tahoma" pitchFamily="34" charset="0"/>
                <a:ea typeface="Tahoma" pitchFamily="34" charset="0"/>
                <a:cs typeface="Tahoma" pitchFamily="34" charset="0"/>
              </a:rPr>
              <a:t> </a:t>
            </a:r>
          </a:p>
        </p:txBody>
      </p:sp>
      <p:cxnSp>
        <p:nvCxnSpPr>
          <p:cNvPr id="260" name="Gerade Verbindung 259"/>
          <p:cNvCxnSpPr/>
          <p:nvPr/>
        </p:nvCxnSpPr>
        <p:spPr>
          <a:xfrm rot="16200000" flipV="1">
            <a:off x="5000627" y="3476487"/>
            <a:ext cx="11430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Gerade Verbindung 260"/>
          <p:cNvCxnSpPr/>
          <p:nvPr/>
        </p:nvCxnSpPr>
        <p:spPr>
          <a:xfrm rot="5400000" flipH="1" flipV="1">
            <a:off x="6181178" y="3513377"/>
            <a:ext cx="642938" cy="571500"/>
          </a:xfrm>
          <a:prstGeom prst="line">
            <a:avLst/>
          </a:prstGeom>
        </p:spPr>
        <p:style>
          <a:lnRef idx="1">
            <a:schemeClr val="accent1"/>
          </a:lnRef>
          <a:fillRef idx="0">
            <a:schemeClr val="accent1"/>
          </a:fillRef>
          <a:effectRef idx="0">
            <a:schemeClr val="accent1"/>
          </a:effectRef>
          <a:fontRef idx="minor">
            <a:schemeClr val="tx1"/>
          </a:fontRef>
        </p:style>
      </p:cxnSp>
      <p:sp>
        <p:nvSpPr>
          <p:cNvPr id="262" name="Textfeld 11"/>
          <p:cNvSpPr txBox="1">
            <a:spLocks noChangeArrowheads="1"/>
          </p:cNvSpPr>
          <p:nvPr/>
        </p:nvSpPr>
        <p:spPr bwMode="auto">
          <a:xfrm flipH="1">
            <a:off x="5548758" y="3217818"/>
            <a:ext cx="20716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sz="1400" dirty="0" smtClean="0">
                <a:solidFill>
                  <a:srgbClr val="FF0000"/>
                </a:solidFill>
                <a:latin typeface="Tahoma" pitchFamily="34" charset="0"/>
                <a:ea typeface="Tahoma" pitchFamily="34" charset="0"/>
                <a:cs typeface="Tahoma" pitchFamily="34" charset="0"/>
              </a:rPr>
              <a:t>tlakový</a:t>
            </a:r>
            <a:r>
              <a:rPr lang="de-DE" sz="1400" dirty="0" smtClean="0">
                <a:solidFill>
                  <a:srgbClr val="FF0000"/>
                </a:solidFill>
                <a:latin typeface="Tahoma" pitchFamily="34" charset="0"/>
                <a:ea typeface="Tahoma" pitchFamily="34" charset="0"/>
                <a:cs typeface="Tahoma" pitchFamily="34" charset="0"/>
              </a:rPr>
              <a:t> </a:t>
            </a:r>
            <a:r>
              <a:rPr lang="de-DE" sz="1400" dirty="0" err="1" smtClean="0">
                <a:solidFill>
                  <a:srgbClr val="FF0000"/>
                </a:solidFill>
                <a:latin typeface="Tahoma" pitchFamily="34" charset="0"/>
                <a:ea typeface="Tahoma" pitchFamily="34" charset="0"/>
                <a:cs typeface="Tahoma" pitchFamily="34" charset="0"/>
              </a:rPr>
              <a:t>sen</a:t>
            </a:r>
            <a:r>
              <a:rPr lang="cs-CZ" sz="1400" dirty="0" smtClean="0">
                <a:solidFill>
                  <a:srgbClr val="FF0000"/>
                </a:solidFill>
                <a:latin typeface="Tahoma" pitchFamily="34" charset="0"/>
                <a:ea typeface="Tahoma" pitchFamily="34" charset="0"/>
                <a:cs typeface="Tahoma" pitchFamily="34" charset="0"/>
              </a:rPr>
              <a:t>z</a:t>
            </a:r>
            <a:r>
              <a:rPr lang="de-DE" sz="1400" dirty="0" err="1" smtClean="0">
                <a:solidFill>
                  <a:srgbClr val="FF0000"/>
                </a:solidFill>
                <a:latin typeface="Tahoma" pitchFamily="34" charset="0"/>
                <a:ea typeface="Tahoma" pitchFamily="34" charset="0"/>
                <a:cs typeface="Tahoma" pitchFamily="34" charset="0"/>
              </a:rPr>
              <a:t>or</a:t>
            </a:r>
            <a:endParaRPr lang="de-DE" sz="1400" dirty="0">
              <a:solidFill>
                <a:srgbClr val="FF0000"/>
              </a:solidFill>
              <a:latin typeface="Tahoma" pitchFamily="34" charset="0"/>
              <a:ea typeface="Tahoma" pitchFamily="34" charset="0"/>
              <a:cs typeface="Tahoma" pitchFamily="34" charset="0"/>
            </a:endParaRPr>
          </a:p>
        </p:txBody>
      </p:sp>
      <p:pic>
        <p:nvPicPr>
          <p:cNvPr id="263" name="Picture 2"/>
          <p:cNvPicPr>
            <a:picLocks noChangeAspect="1" noChangeArrowheads="1"/>
          </p:cNvPicPr>
          <p:nvPr/>
        </p:nvPicPr>
        <p:blipFill>
          <a:blip r:embed="rId3" cstate="print"/>
          <a:srcRect/>
          <a:stretch>
            <a:fillRect/>
          </a:stretch>
        </p:blipFill>
        <p:spPr bwMode="auto">
          <a:xfrm>
            <a:off x="6588224" y="116632"/>
            <a:ext cx="2376264" cy="232594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450"/>
                                        </p:tgtEl>
                                        <p:attrNameLst>
                                          <p:attrName>style.visibility</p:attrName>
                                        </p:attrNameLst>
                                      </p:cBhvr>
                                      <p:to>
                                        <p:strVal val="visible"/>
                                      </p:to>
                                    </p:set>
                                    <p:animEffect transition="in" filter="randombar(horizontal)">
                                      <p:cBhvr>
                                        <p:cTn id="7" dur="500"/>
                                        <p:tgtEl>
                                          <p:spTgt spid="5845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452"/>
                                        </p:tgtEl>
                                        <p:attrNameLst>
                                          <p:attrName>style.visibility</p:attrName>
                                        </p:attrNameLst>
                                      </p:cBhvr>
                                      <p:to>
                                        <p:strVal val="visible"/>
                                      </p:to>
                                    </p:set>
                                    <p:animEffect transition="in" filter="randombar(horizontal)">
                                      <p:cBhvr>
                                        <p:cTn id="11" dur="500"/>
                                        <p:tgtEl>
                                          <p:spTgt spid="5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0" grpId="0" animBg="1"/>
      <p:bldP spid="584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68313" y="260350"/>
            <a:ext cx="8229600" cy="1143000"/>
          </a:xfrm>
        </p:spPr>
        <p:txBody>
          <a:bodyPr/>
          <a:lstStyle/>
          <a:p>
            <a:r>
              <a:rPr lang="de-DE" sz="3400" b="1" dirty="0" err="1" smtClean="0">
                <a:solidFill>
                  <a:srgbClr val="C00000"/>
                </a:solidFill>
                <a:latin typeface="Tahoma" pitchFamily="34" charset="0"/>
                <a:ea typeface="Tahoma" pitchFamily="34" charset="0"/>
                <a:cs typeface="Tahoma" pitchFamily="34" charset="0"/>
              </a:rPr>
              <a:t>Implanta</a:t>
            </a:r>
            <a:r>
              <a:rPr lang="cs-CZ" sz="3400" b="1" dirty="0" smtClean="0">
                <a:solidFill>
                  <a:srgbClr val="C00000"/>
                </a:solidFill>
                <a:latin typeface="Tahoma" pitchFamily="34" charset="0"/>
                <a:ea typeface="Tahoma" pitchFamily="34" charset="0"/>
                <a:cs typeface="Tahoma" pitchFamily="34" charset="0"/>
              </a:rPr>
              <a:t>ce pumpy </a:t>
            </a:r>
            <a:r>
              <a:rPr lang="cs-CZ" sz="3400" b="1" dirty="0" err="1" smtClean="0">
                <a:solidFill>
                  <a:srgbClr val="C00000"/>
                </a:solidFill>
                <a:latin typeface="Tahoma" pitchFamily="34" charset="0"/>
                <a:ea typeface="Tahoma" pitchFamily="34" charset="0"/>
                <a:cs typeface="Tahoma" pitchFamily="34" charset="0"/>
              </a:rPr>
              <a:t>Lenus</a:t>
            </a:r>
            <a:r>
              <a:rPr lang="cs-CZ" sz="3400" b="1" baseline="-25000" dirty="0" err="1" smtClean="0">
                <a:solidFill>
                  <a:srgbClr val="C00000"/>
                </a:solidFill>
                <a:latin typeface="Tahoma" pitchFamily="34" charset="0"/>
                <a:ea typeface="Tahoma" pitchFamily="34" charset="0"/>
                <a:cs typeface="Tahoma" pitchFamily="34" charset="0"/>
              </a:rPr>
              <a:t>Pro</a:t>
            </a:r>
            <a:endParaRPr lang="de-DE" sz="3400" b="1" dirty="0" smtClean="0">
              <a:solidFill>
                <a:srgbClr val="C00000"/>
              </a:solidFill>
              <a:latin typeface="Tahoma" pitchFamily="34" charset="0"/>
              <a:ea typeface="Tahoma" pitchFamily="34" charset="0"/>
              <a:cs typeface="Tahoma" pitchFamily="34" charset="0"/>
            </a:endParaRPr>
          </a:p>
        </p:txBody>
      </p:sp>
      <p:pic>
        <p:nvPicPr>
          <p:cNvPr id="9219" name="Picture 3" descr="C:\Dokumente und Einstellungen\TEMP\Desktop\Remo\remo implantat\2010_0901Implant_Linz\2010_0901Implant_Linz004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11525" y="1630363"/>
            <a:ext cx="2520950"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5" descr="C:\Dokumente und Einstellungen\TEMP\Desktop\Remo\remo implantat\2010_0901Implant_Linz\2010_0901Implant_Linz005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35700" y="1630363"/>
            <a:ext cx="2520950"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1" name="Picture 6" descr="C:\Dokumente und Einstellungen\TEMP\Desktop\Remo\remo implantat\2010_0901Implant_Linz\2010_0901Implant_Linz0059.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8775" y="4149725"/>
            <a:ext cx="2520950"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2" name="Picture 7" descr="C:\Dokumente und Einstellungen\TEMP\Desktop\Remo\remo implantat\2010_0901Implant_Linz\2010_0901Implant_Linz0068.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311525" y="4149725"/>
            <a:ext cx="2520950"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hteck 9"/>
          <p:cNvSpPr/>
          <p:nvPr/>
        </p:nvSpPr>
        <p:spPr>
          <a:xfrm>
            <a:off x="4356100" y="3576638"/>
            <a:ext cx="2191306" cy="369332"/>
          </a:xfrm>
          <a:prstGeom prst="rect">
            <a:avLst/>
          </a:prstGeom>
        </p:spPr>
        <p:txBody>
          <a:bodyPr wrap="none">
            <a:spAutoFit/>
          </a:bodyPr>
          <a:lstStyle/>
          <a:p>
            <a:pPr>
              <a:defRPr/>
            </a:pPr>
            <a:r>
              <a:rPr lang="de-DE" dirty="0">
                <a:ea typeface="Tahoma" pitchFamily="34" charset="0"/>
                <a:cs typeface="Tahoma" pitchFamily="34" charset="0"/>
              </a:rPr>
              <a:t>2. </a:t>
            </a:r>
            <a:r>
              <a:rPr lang="de-DE" dirty="0" err="1" smtClean="0">
                <a:ea typeface="Tahoma" pitchFamily="34" charset="0"/>
                <a:cs typeface="Tahoma" pitchFamily="34" charset="0"/>
              </a:rPr>
              <a:t>Prepara</a:t>
            </a:r>
            <a:r>
              <a:rPr lang="cs-CZ" dirty="0" smtClean="0">
                <a:ea typeface="Tahoma" pitchFamily="34" charset="0"/>
                <a:cs typeface="Tahoma" pitchFamily="34" charset="0"/>
              </a:rPr>
              <a:t>ce kapsy</a:t>
            </a:r>
            <a:endParaRPr lang="de-DE" dirty="0">
              <a:ea typeface="Tahoma" pitchFamily="34" charset="0"/>
              <a:cs typeface="Tahoma" pitchFamily="34" charset="0"/>
            </a:endParaRPr>
          </a:p>
        </p:txBody>
      </p:sp>
      <p:sp>
        <p:nvSpPr>
          <p:cNvPr id="11" name="Rechteck 10"/>
          <p:cNvSpPr/>
          <p:nvPr/>
        </p:nvSpPr>
        <p:spPr>
          <a:xfrm>
            <a:off x="539552" y="6156012"/>
            <a:ext cx="2300310" cy="369332"/>
          </a:xfrm>
          <a:prstGeom prst="rect">
            <a:avLst/>
          </a:prstGeom>
        </p:spPr>
        <p:txBody>
          <a:bodyPr wrap="none">
            <a:spAutoFit/>
          </a:bodyPr>
          <a:lstStyle/>
          <a:p>
            <a:pPr>
              <a:defRPr/>
            </a:pPr>
            <a:r>
              <a:rPr lang="de-DE" dirty="0">
                <a:ea typeface="Tahoma" pitchFamily="34" charset="0"/>
                <a:cs typeface="Tahoma" pitchFamily="34" charset="0"/>
              </a:rPr>
              <a:t>3. </a:t>
            </a:r>
            <a:r>
              <a:rPr lang="de-DE" dirty="0" smtClean="0">
                <a:ea typeface="Tahoma" pitchFamily="34" charset="0"/>
                <a:cs typeface="Tahoma" pitchFamily="34" charset="0"/>
              </a:rPr>
              <a:t>Tun</a:t>
            </a:r>
            <a:r>
              <a:rPr lang="cs-CZ" dirty="0" err="1" smtClean="0">
                <a:ea typeface="Tahoma" pitchFamily="34" charset="0"/>
                <a:cs typeface="Tahoma" pitchFamily="34" charset="0"/>
              </a:rPr>
              <a:t>elizace</a:t>
            </a:r>
            <a:r>
              <a:rPr lang="cs-CZ" dirty="0" smtClean="0">
                <a:ea typeface="Tahoma" pitchFamily="34" charset="0"/>
                <a:cs typeface="Tahoma" pitchFamily="34" charset="0"/>
              </a:rPr>
              <a:t> </a:t>
            </a:r>
            <a:r>
              <a:rPr lang="cs-CZ" dirty="0" err="1" smtClean="0">
                <a:ea typeface="Tahoma" pitchFamily="34" charset="0"/>
                <a:cs typeface="Tahoma" pitchFamily="34" charset="0"/>
              </a:rPr>
              <a:t>katetru</a:t>
            </a:r>
            <a:endParaRPr lang="de-DE" dirty="0">
              <a:ea typeface="Tahoma" pitchFamily="34" charset="0"/>
              <a:cs typeface="Tahoma" pitchFamily="34" charset="0"/>
            </a:endParaRPr>
          </a:p>
        </p:txBody>
      </p:sp>
      <p:pic>
        <p:nvPicPr>
          <p:cNvPr id="9225" name="Picture 8" descr="C:\Dokumente und Einstellungen\TEMP\Desktop\Remo\remo implantat\2010_0901Implant_Linz\2010_0901Implant_Linz0073.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64275" y="4149725"/>
            <a:ext cx="2520950"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hteck 12"/>
          <p:cNvSpPr/>
          <p:nvPr/>
        </p:nvSpPr>
        <p:spPr>
          <a:xfrm>
            <a:off x="358775" y="3495675"/>
            <a:ext cx="2917081" cy="369332"/>
          </a:xfrm>
          <a:prstGeom prst="rect">
            <a:avLst/>
          </a:prstGeom>
        </p:spPr>
        <p:txBody>
          <a:bodyPr wrap="square">
            <a:spAutoFit/>
          </a:bodyPr>
          <a:lstStyle/>
          <a:p>
            <a:pPr>
              <a:defRPr/>
            </a:pPr>
            <a:r>
              <a:rPr lang="de-DE" dirty="0">
                <a:ea typeface="Tahoma" pitchFamily="34" charset="0"/>
                <a:cs typeface="Tahoma" pitchFamily="34" charset="0"/>
              </a:rPr>
              <a:t> 1. </a:t>
            </a:r>
            <a:r>
              <a:rPr lang="cs-CZ" dirty="0" smtClean="0">
                <a:ea typeface="Tahoma" pitchFamily="34" charset="0"/>
                <a:cs typeface="Tahoma" pitchFamily="34" charset="0"/>
              </a:rPr>
              <a:t>Preparace v. </a:t>
            </a:r>
            <a:r>
              <a:rPr lang="cs-CZ" dirty="0" err="1" smtClean="0">
                <a:ea typeface="Tahoma" pitchFamily="34" charset="0"/>
                <a:cs typeface="Tahoma" pitchFamily="34" charset="0"/>
              </a:rPr>
              <a:t>cephalica</a:t>
            </a:r>
            <a:endParaRPr lang="de-DE" dirty="0">
              <a:ea typeface="Tahoma" pitchFamily="34" charset="0"/>
              <a:cs typeface="Tahoma" pitchFamily="34" charset="0"/>
            </a:endParaRPr>
          </a:p>
        </p:txBody>
      </p:sp>
      <p:sp>
        <p:nvSpPr>
          <p:cNvPr id="14" name="Rechteck 13"/>
          <p:cNvSpPr/>
          <p:nvPr/>
        </p:nvSpPr>
        <p:spPr>
          <a:xfrm>
            <a:off x="6337300" y="6083300"/>
            <a:ext cx="1064715" cy="369332"/>
          </a:xfrm>
          <a:prstGeom prst="rect">
            <a:avLst/>
          </a:prstGeom>
        </p:spPr>
        <p:txBody>
          <a:bodyPr wrap="none">
            <a:spAutoFit/>
          </a:bodyPr>
          <a:lstStyle/>
          <a:p>
            <a:pPr>
              <a:defRPr/>
            </a:pPr>
            <a:r>
              <a:rPr lang="de-DE" dirty="0">
                <a:ea typeface="Tahoma" pitchFamily="34" charset="0"/>
                <a:cs typeface="Tahoma" pitchFamily="34" charset="0"/>
              </a:rPr>
              <a:t>5. </a:t>
            </a:r>
            <a:r>
              <a:rPr lang="cs-CZ" dirty="0" smtClean="0">
                <a:ea typeface="Tahoma" pitchFamily="34" charset="0"/>
                <a:cs typeface="Tahoma" pitchFamily="34" charset="0"/>
              </a:rPr>
              <a:t>Konec</a:t>
            </a:r>
            <a:endParaRPr lang="de-DE" dirty="0">
              <a:ea typeface="Tahoma" pitchFamily="34" charset="0"/>
              <a:cs typeface="Tahoma" pitchFamily="34" charset="0"/>
            </a:endParaRPr>
          </a:p>
        </p:txBody>
      </p:sp>
      <p:sp>
        <p:nvSpPr>
          <p:cNvPr id="16" name="Rechteck 15"/>
          <p:cNvSpPr/>
          <p:nvPr/>
        </p:nvSpPr>
        <p:spPr>
          <a:xfrm>
            <a:off x="3205163" y="6165850"/>
            <a:ext cx="2663825" cy="369332"/>
          </a:xfrm>
          <a:prstGeom prst="rect">
            <a:avLst/>
          </a:prstGeom>
        </p:spPr>
        <p:txBody>
          <a:bodyPr>
            <a:spAutoFit/>
          </a:bodyPr>
          <a:lstStyle/>
          <a:p>
            <a:pPr algn="ctr">
              <a:defRPr/>
            </a:pPr>
            <a:r>
              <a:rPr lang="de-DE" dirty="0">
                <a:ea typeface="Tahoma" pitchFamily="34" charset="0"/>
                <a:cs typeface="Tahoma" pitchFamily="34" charset="0"/>
              </a:rPr>
              <a:t>4. </a:t>
            </a:r>
            <a:r>
              <a:rPr lang="cs-CZ" dirty="0" smtClean="0">
                <a:ea typeface="Tahoma" pitchFamily="34" charset="0"/>
                <a:cs typeface="Tahoma" pitchFamily="34" charset="0"/>
              </a:rPr>
              <a:t>Spojení pumpy a kat. </a:t>
            </a:r>
            <a:endParaRPr lang="de-DE" dirty="0">
              <a:ea typeface="Tahoma" pitchFamily="34" charset="0"/>
              <a:cs typeface="Tahoma" pitchFamily="34" charset="0"/>
            </a:endParaRPr>
          </a:p>
        </p:txBody>
      </p:sp>
      <p:pic>
        <p:nvPicPr>
          <p:cNvPr id="9229" name="Picture 13"/>
          <p:cNvPicPr>
            <a:picLocks noChangeAspect="1" noChangeArrowheads="1"/>
          </p:cNvPicPr>
          <p:nvPr/>
        </p:nvPicPr>
        <p:blipFill>
          <a:blip r:embed="rId8" cstate="print">
            <a:extLst>
              <a:ext uri="{28A0092B-C50C-407E-A947-70E740481C1C}">
                <a14:useLocalDpi xmlns="" xmlns:a14="http://schemas.microsoft.com/office/drawing/2010/main" val="0"/>
              </a:ext>
            </a:extLst>
          </a:blip>
          <a:srcRect l="3539" t="4510" r="27280" b="26941"/>
          <a:stretch>
            <a:fillRect/>
          </a:stretch>
        </p:blipFill>
        <p:spPr bwMode="auto">
          <a:xfrm>
            <a:off x="358775" y="1643063"/>
            <a:ext cx="2543175" cy="188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cs-CZ" sz="3400" b="1" dirty="0" smtClean="0">
                <a:solidFill>
                  <a:srgbClr val="C00000"/>
                </a:solidFill>
                <a:latin typeface="Tahoma" pitchFamily="34" charset="0"/>
                <a:ea typeface="Tahoma" pitchFamily="34" charset="0"/>
                <a:cs typeface="Tahoma" pitchFamily="34" charset="0"/>
              </a:rPr>
              <a:t>Plnění pumpy </a:t>
            </a:r>
            <a:r>
              <a:rPr lang="cs-CZ" sz="3400" b="1" dirty="0" err="1" smtClean="0">
                <a:solidFill>
                  <a:srgbClr val="C00000"/>
                </a:solidFill>
                <a:latin typeface="Tahoma" pitchFamily="34" charset="0"/>
                <a:ea typeface="Tahoma" pitchFamily="34" charset="0"/>
                <a:cs typeface="Tahoma" pitchFamily="34" charset="0"/>
              </a:rPr>
              <a:t>Lenus</a:t>
            </a:r>
            <a:r>
              <a:rPr lang="cs-CZ" sz="3400" b="1" baseline="-25000" dirty="0" err="1" smtClean="0">
                <a:solidFill>
                  <a:srgbClr val="C00000"/>
                </a:solidFill>
                <a:latin typeface="Tahoma" pitchFamily="34" charset="0"/>
                <a:ea typeface="Tahoma" pitchFamily="34" charset="0"/>
                <a:cs typeface="Tahoma" pitchFamily="34" charset="0"/>
              </a:rPr>
              <a:t>Pro</a:t>
            </a:r>
            <a:endParaRPr lang="de-DE" sz="3400" b="1" dirty="0" smtClean="0">
              <a:solidFill>
                <a:srgbClr val="C00000"/>
              </a:solidFill>
              <a:latin typeface="Tahoma" pitchFamily="34" charset="0"/>
              <a:ea typeface="Tahoma" pitchFamily="34" charset="0"/>
              <a:cs typeface="Tahoma" pitchFamily="34" charset="0"/>
            </a:endParaRPr>
          </a:p>
        </p:txBody>
      </p:sp>
      <p:sp>
        <p:nvSpPr>
          <p:cNvPr id="10243" name="Rechteck 10"/>
          <p:cNvSpPr>
            <a:spLocks noChangeArrowheads="1"/>
          </p:cNvSpPr>
          <p:nvPr/>
        </p:nvSpPr>
        <p:spPr bwMode="auto">
          <a:xfrm>
            <a:off x="323529" y="3519488"/>
            <a:ext cx="26642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dirty="0" err="1" smtClean="0">
                <a:ea typeface="Tahoma" pitchFamily="34" charset="0"/>
                <a:cs typeface="Tahoma" pitchFamily="34" charset="0"/>
              </a:rPr>
              <a:t>Implan</a:t>
            </a:r>
            <a:r>
              <a:rPr lang="cs-CZ" dirty="0" err="1" smtClean="0">
                <a:ea typeface="Tahoma" pitchFamily="34" charset="0"/>
                <a:cs typeface="Tahoma" pitchFamily="34" charset="0"/>
              </a:rPr>
              <a:t>tovaná</a:t>
            </a:r>
            <a:r>
              <a:rPr lang="cs-CZ" dirty="0" smtClean="0">
                <a:ea typeface="Tahoma" pitchFamily="34" charset="0"/>
                <a:cs typeface="Tahoma" pitchFamily="34" charset="0"/>
              </a:rPr>
              <a:t> pumpa</a:t>
            </a:r>
            <a:endParaRPr lang="de-DE" dirty="0">
              <a:ea typeface="Tahoma" pitchFamily="34" charset="0"/>
              <a:cs typeface="Tahoma" pitchFamily="34" charset="0"/>
            </a:endParaRPr>
          </a:p>
        </p:txBody>
      </p:sp>
      <p:sp>
        <p:nvSpPr>
          <p:cNvPr id="12" name="Rechteck 11"/>
          <p:cNvSpPr/>
          <p:nvPr/>
        </p:nvSpPr>
        <p:spPr>
          <a:xfrm>
            <a:off x="3132138" y="3519488"/>
            <a:ext cx="1888659" cy="369332"/>
          </a:xfrm>
          <a:prstGeom prst="rect">
            <a:avLst/>
          </a:prstGeom>
        </p:spPr>
        <p:txBody>
          <a:bodyPr wrap="none">
            <a:spAutoFit/>
          </a:bodyPr>
          <a:lstStyle/>
          <a:p>
            <a:pPr>
              <a:defRPr/>
            </a:pPr>
            <a:r>
              <a:rPr lang="de-DE" dirty="0">
                <a:ea typeface="Tahoma" pitchFamily="34" charset="0"/>
                <a:cs typeface="Tahoma" pitchFamily="34" charset="0"/>
              </a:rPr>
              <a:t>1. </a:t>
            </a:r>
            <a:r>
              <a:rPr lang="de-DE" dirty="0" err="1" smtClean="0">
                <a:ea typeface="Tahoma" pitchFamily="34" charset="0"/>
                <a:cs typeface="Tahoma" pitchFamily="34" charset="0"/>
              </a:rPr>
              <a:t>Dete</a:t>
            </a:r>
            <a:r>
              <a:rPr lang="cs-CZ" dirty="0" err="1" smtClean="0">
                <a:ea typeface="Tahoma" pitchFamily="34" charset="0"/>
                <a:cs typeface="Tahoma" pitchFamily="34" charset="0"/>
              </a:rPr>
              <a:t>kce</a:t>
            </a:r>
            <a:r>
              <a:rPr lang="cs-CZ" dirty="0" smtClean="0">
                <a:ea typeface="Tahoma" pitchFamily="34" charset="0"/>
                <a:cs typeface="Tahoma" pitchFamily="34" charset="0"/>
              </a:rPr>
              <a:t> portu</a:t>
            </a:r>
            <a:endParaRPr lang="de-DE" dirty="0">
              <a:ea typeface="Tahoma" pitchFamily="34" charset="0"/>
              <a:cs typeface="Tahoma" pitchFamily="34" charset="0"/>
            </a:endParaRPr>
          </a:p>
        </p:txBody>
      </p:sp>
      <p:sp>
        <p:nvSpPr>
          <p:cNvPr id="13" name="Rechteck 12"/>
          <p:cNvSpPr/>
          <p:nvPr/>
        </p:nvSpPr>
        <p:spPr>
          <a:xfrm>
            <a:off x="6727825" y="3519488"/>
            <a:ext cx="1552989" cy="369332"/>
          </a:xfrm>
          <a:prstGeom prst="rect">
            <a:avLst/>
          </a:prstGeom>
        </p:spPr>
        <p:txBody>
          <a:bodyPr wrap="none">
            <a:spAutoFit/>
          </a:bodyPr>
          <a:lstStyle/>
          <a:p>
            <a:pPr>
              <a:defRPr/>
            </a:pPr>
            <a:r>
              <a:rPr lang="de-DE" dirty="0">
                <a:ea typeface="Tahoma" pitchFamily="34" charset="0"/>
                <a:cs typeface="Tahoma" pitchFamily="34" charset="0"/>
              </a:rPr>
              <a:t>2. </a:t>
            </a:r>
            <a:r>
              <a:rPr lang="de-DE" dirty="0" smtClean="0">
                <a:ea typeface="Tahoma" pitchFamily="34" charset="0"/>
                <a:cs typeface="Tahoma" pitchFamily="34" charset="0"/>
              </a:rPr>
              <a:t>D</a:t>
            </a:r>
            <a:r>
              <a:rPr lang="cs-CZ" dirty="0" err="1" smtClean="0">
                <a:ea typeface="Tahoma" pitchFamily="34" charset="0"/>
                <a:cs typeface="Tahoma" pitchFamily="34" charset="0"/>
              </a:rPr>
              <a:t>ezinfekce</a:t>
            </a:r>
            <a:endParaRPr lang="de-DE" dirty="0">
              <a:ea typeface="Tahoma" pitchFamily="34" charset="0"/>
              <a:cs typeface="Tahoma" pitchFamily="34" charset="0"/>
            </a:endParaRPr>
          </a:p>
        </p:txBody>
      </p:sp>
      <p:sp>
        <p:nvSpPr>
          <p:cNvPr id="14" name="Rechteck 13"/>
          <p:cNvSpPr/>
          <p:nvPr/>
        </p:nvSpPr>
        <p:spPr>
          <a:xfrm>
            <a:off x="225425" y="6061075"/>
            <a:ext cx="1794081" cy="369332"/>
          </a:xfrm>
          <a:prstGeom prst="rect">
            <a:avLst/>
          </a:prstGeom>
        </p:spPr>
        <p:txBody>
          <a:bodyPr wrap="none">
            <a:spAutoFit/>
          </a:bodyPr>
          <a:lstStyle/>
          <a:p>
            <a:pPr>
              <a:defRPr/>
            </a:pPr>
            <a:r>
              <a:rPr lang="de-DE" dirty="0">
                <a:ea typeface="Tahoma" pitchFamily="34" charset="0"/>
                <a:cs typeface="Tahoma" pitchFamily="34" charset="0"/>
              </a:rPr>
              <a:t>3. </a:t>
            </a:r>
            <a:r>
              <a:rPr lang="cs-CZ" dirty="0" smtClean="0">
                <a:ea typeface="Tahoma" pitchFamily="34" charset="0"/>
                <a:cs typeface="Tahoma" pitchFamily="34" charset="0"/>
              </a:rPr>
              <a:t>Punkce portu</a:t>
            </a:r>
            <a:endParaRPr lang="de-DE" dirty="0">
              <a:ea typeface="Tahoma" pitchFamily="34" charset="0"/>
              <a:cs typeface="Tahoma" pitchFamily="34" charset="0"/>
            </a:endParaRPr>
          </a:p>
        </p:txBody>
      </p:sp>
      <p:sp>
        <p:nvSpPr>
          <p:cNvPr id="15" name="Rechteck 14"/>
          <p:cNvSpPr/>
          <p:nvPr/>
        </p:nvSpPr>
        <p:spPr>
          <a:xfrm>
            <a:off x="4017963" y="6057900"/>
            <a:ext cx="1290738" cy="369332"/>
          </a:xfrm>
          <a:prstGeom prst="rect">
            <a:avLst/>
          </a:prstGeom>
        </p:spPr>
        <p:txBody>
          <a:bodyPr wrap="none">
            <a:spAutoFit/>
          </a:bodyPr>
          <a:lstStyle/>
          <a:p>
            <a:pPr>
              <a:defRPr/>
            </a:pPr>
            <a:r>
              <a:rPr lang="de-DE" dirty="0">
                <a:ea typeface="Tahoma" pitchFamily="34" charset="0"/>
                <a:cs typeface="Tahoma" pitchFamily="34" charset="0"/>
              </a:rPr>
              <a:t>4. </a:t>
            </a:r>
            <a:r>
              <a:rPr lang="de-DE" dirty="0" smtClean="0">
                <a:ea typeface="Tahoma" pitchFamily="34" charset="0"/>
                <a:cs typeface="Tahoma" pitchFamily="34" charset="0"/>
              </a:rPr>
              <a:t>Re</a:t>
            </a:r>
            <a:r>
              <a:rPr lang="cs-CZ" dirty="0" smtClean="0">
                <a:ea typeface="Tahoma" pitchFamily="34" charset="0"/>
                <a:cs typeface="Tahoma" pitchFamily="34" charset="0"/>
              </a:rPr>
              <a:t>-</a:t>
            </a:r>
            <a:r>
              <a:rPr lang="de-DE" dirty="0" err="1" smtClean="0">
                <a:ea typeface="Tahoma" pitchFamily="34" charset="0"/>
                <a:cs typeface="Tahoma" pitchFamily="34" charset="0"/>
              </a:rPr>
              <a:t>flow</a:t>
            </a:r>
            <a:r>
              <a:rPr lang="de-DE" dirty="0" smtClean="0">
                <a:ea typeface="Tahoma" pitchFamily="34" charset="0"/>
                <a:cs typeface="Tahoma" pitchFamily="34" charset="0"/>
              </a:rPr>
              <a:t> </a:t>
            </a:r>
            <a:endParaRPr lang="de-DE" dirty="0">
              <a:ea typeface="Tahoma" pitchFamily="34" charset="0"/>
              <a:cs typeface="Tahoma" pitchFamily="34" charset="0"/>
            </a:endParaRPr>
          </a:p>
        </p:txBody>
      </p:sp>
      <p:sp>
        <p:nvSpPr>
          <p:cNvPr id="16" name="Rechteck 15"/>
          <p:cNvSpPr/>
          <p:nvPr/>
        </p:nvSpPr>
        <p:spPr>
          <a:xfrm>
            <a:off x="6171581" y="6056313"/>
            <a:ext cx="1064715" cy="369332"/>
          </a:xfrm>
          <a:prstGeom prst="rect">
            <a:avLst/>
          </a:prstGeom>
        </p:spPr>
        <p:txBody>
          <a:bodyPr wrap="none">
            <a:spAutoFit/>
          </a:bodyPr>
          <a:lstStyle/>
          <a:p>
            <a:pPr>
              <a:defRPr/>
            </a:pPr>
            <a:r>
              <a:rPr lang="de-DE" dirty="0">
                <a:ea typeface="Tahoma" pitchFamily="34" charset="0"/>
                <a:cs typeface="Tahoma" pitchFamily="34" charset="0"/>
              </a:rPr>
              <a:t>5. </a:t>
            </a:r>
            <a:r>
              <a:rPr lang="cs-CZ" dirty="0" smtClean="0">
                <a:ea typeface="Tahoma" pitchFamily="34" charset="0"/>
                <a:cs typeface="Tahoma" pitchFamily="34" charset="0"/>
              </a:rPr>
              <a:t>Plnění</a:t>
            </a:r>
            <a:endParaRPr lang="de-DE" dirty="0">
              <a:ea typeface="Tahoma" pitchFamily="34" charset="0"/>
              <a:cs typeface="Tahoma" pitchFamily="34" charset="0"/>
            </a:endParaRPr>
          </a:p>
        </p:txBody>
      </p:sp>
      <p:pic>
        <p:nvPicPr>
          <p:cNvPr id="10249" name="Picture 2" descr="F:\DCIM\113_PANA\P113028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775" y="1628775"/>
            <a:ext cx="2520950" cy="189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0" name="Picture 3" descr="F:\DCIM\113_PANA\P113028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11525" y="1638300"/>
            <a:ext cx="2520950"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1" name="Picture 4" descr="F:\DCIM\113_PANA\P113029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8775" y="4140200"/>
            <a:ext cx="2520950" cy="189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2" name="Picture 6" descr="F:\DCIM\113_PANA\P113028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t="5408" b="16505"/>
          <a:stretch>
            <a:fillRect/>
          </a:stretch>
        </p:blipFill>
        <p:spPr bwMode="auto">
          <a:xfrm>
            <a:off x="3627438" y="4125913"/>
            <a:ext cx="1814512" cy="189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3" name="Picture 7" descr="F:\DCIM\113_PANA\P1130283.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27763" y="4165600"/>
            <a:ext cx="2520950" cy="189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4" name="Picture 8" descr="F:\DCIM\113_PANA\P1130289.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262688" y="1628775"/>
            <a:ext cx="2520950" cy="189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528" y="2763763"/>
            <a:ext cx="8496944" cy="1470025"/>
          </a:xfrm>
        </p:spPr>
        <p:txBody>
          <a:bodyPr>
            <a:normAutofit fontScale="90000"/>
          </a:bodyPr>
          <a:lstStyle/>
          <a:p>
            <a:r>
              <a:rPr lang="cs-CZ" b="1" dirty="0" smtClean="0">
                <a:solidFill>
                  <a:srgbClr val="FF0000"/>
                </a:solidFill>
                <a:latin typeface="Tahoma" pitchFamily="34" charset="0"/>
                <a:ea typeface="Tahoma" pitchFamily="34" charset="0"/>
                <a:cs typeface="Tahoma" pitchFamily="34" charset="0"/>
              </a:rPr>
              <a:t>Proč tedy léčba zaměřená na ovlivnění cesty PGI</a:t>
            </a:r>
            <a:r>
              <a:rPr lang="cs-CZ" b="1" baseline="-25000" dirty="0" smtClean="0">
                <a:solidFill>
                  <a:srgbClr val="FF0000"/>
                </a:solidFill>
                <a:latin typeface="Tahoma" pitchFamily="34" charset="0"/>
                <a:ea typeface="Tahoma" pitchFamily="34" charset="0"/>
                <a:cs typeface="Tahoma" pitchFamily="34" charset="0"/>
              </a:rPr>
              <a:t>2</a:t>
            </a:r>
            <a:r>
              <a:rPr lang="cs-CZ" b="1" dirty="0" smtClean="0">
                <a:solidFill>
                  <a:srgbClr val="FF0000"/>
                </a:solidFill>
                <a:latin typeface="Tahoma" pitchFamily="34" charset="0"/>
                <a:ea typeface="Tahoma" pitchFamily="34" charset="0"/>
                <a:cs typeface="Tahoma" pitchFamily="34" charset="0"/>
              </a:rPr>
              <a:t> není používána dříve a u více pacientů?</a:t>
            </a:r>
            <a:endParaRPr lang="en-GB"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241320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93511" y="1419481"/>
            <a:ext cx="8613422" cy="433785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chemeClr val="tx1"/>
              </a:solidFill>
              <a:latin typeface="Tahoma" pitchFamily="34" charset="0"/>
              <a:ea typeface="Tahoma" pitchFamily="34" charset="0"/>
              <a:cs typeface="Tahoma" pitchFamily="34" charset="0"/>
            </a:endParaRPr>
          </a:p>
        </p:txBody>
      </p:sp>
      <p:sp>
        <p:nvSpPr>
          <p:cNvPr id="5" name="Title 4"/>
          <p:cNvSpPr>
            <a:spLocks noGrp="1"/>
          </p:cNvSpPr>
          <p:nvPr>
            <p:ph type="title"/>
          </p:nvPr>
        </p:nvSpPr>
        <p:spPr>
          <a:xfrm>
            <a:off x="446856" y="44624"/>
            <a:ext cx="8697144" cy="1143000"/>
          </a:xfrm>
        </p:spPr>
        <p:txBody>
          <a:bodyPr>
            <a:noAutofit/>
          </a:bodyPr>
          <a:lstStyle/>
          <a:p>
            <a:r>
              <a:rPr lang="cs-CZ" sz="2400" b="1" dirty="0" smtClean="0">
                <a:solidFill>
                  <a:srgbClr val="FF0000"/>
                </a:solidFill>
                <a:latin typeface="Tahoma" pitchFamily="34" charset="0"/>
                <a:ea typeface="Tahoma" pitchFamily="34" charset="0"/>
                <a:cs typeface="Tahoma" pitchFamily="34" charset="0"/>
              </a:rPr>
              <a:t>Zahájení léčby </a:t>
            </a:r>
            <a:r>
              <a:rPr lang="cs-CZ" sz="2400" b="1" dirty="0" err="1" smtClean="0">
                <a:solidFill>
                  <a:srgbClr val="FF0000"/>
                </a:solidFill>
                <a:latin typeface="Tahoma" pitchFamily="34" charset="0"/>
                <a:ea typeface="Tahoma" pitchFamily="34" charset="0"/>
                <a:cs typeface="Tahoma" pitchFamily="34" charset="0"/>
              </a:rPr>
              <a:t>prostacyklinovými</a:t>
            </a:r>
            <a:r>
              <a:rPr lang="cs-CZ" sz="2400" b="1" dirty="0" smtClean="0">
                <a:solidFill>
                  <a:srgbClr val="FF0000"/>
                </a:solidFill>
                <a:latin typeface="Tahoma" pitchFamily="34" charset="0"/>
                <a:ea typeface="Tahoma" pitchFamily="34" charset="0"/>
                <a:cs typeface="Tahoma" pitchFamily="34" charset="0"/>
              </a:rPr>
              <a:t> analogy je často zpožděna kvůli logistickým problémům…</a:t>
            </a:r>
            <a:endParaRPr lang="cs-CZ" sz="2400" b="1" dirty="0">
              <a:solidFill>
                <a:srgbClr val="FF0000"/>
              </a:solidFill>
              <a:latin typeface="Tahoma" pitchFamily="34" charset="0"/>
              <a:ea typeface="Tahoma" pitchFamily="34" charset="0"/>
              <a:cs typeface="Tahoma" pitchFamily="34" charset="0"/>
            </a:endParaRPr>
          </a:p>
        </p:txBody>
      </p:sp>
      <p:sp>
        <p:nvSpPr>
          <p:cNvPr id="6" name="Content Placeholder 5"/>
          <p:cNvSpPr>
            <a:spLocks noGrp="1"/>
          </p:cNvSpPr>
          <p:nvPr>
            <p:ph idx="1"/>
          </p:nvPr>
        </p:nvSpPr>
        <p:spPr>
          <a:xfrm>
            <a:off x="503239" y="1600200"/>
            <a:ext cx="8208962" cy="4525963"/>
          </a:xfrm>
        </p:spPr>
        <p:txBody>
          <a:bodyPr/>
          <a:lstStyle/>
          <a:p>
            <a:pPr marL="0" indent="0">
              <a:spcBef>
                <a:spcPts val="0"/>
              </a:spcBef>
              <a:spcAft>
                <a:spcPts val="600"/>
              </a:spcAft>
              <a:buNone/>
            </a:pPr>
            <a:r>
              <a:rPr lang="cs-CZ" sz="2000" dirty="0" smtClean="0">
                <a:latin typeface="Tahoma" pitchFamily="34" charset="0"/>
                <a:ea typeface="Tahoma" pitchFamily="34" charset="0"/>
                <a:cs typeface="Tahoma" pitchFamily="34" charset="0"/>
              </a:rPr>
              <a:t>Vnímání nepříjemnosti, složitosti a </a:t>
            </a:r>
            <a:r>
              <a:rPr lang="cs-CZ" sz="2000" dirty="0" err="1" smtClean="0">
                <a:latin typeface="Tahoma" pitchFamily="34" charset="0"/>
                <a:ea typeface="Tahoma" pitchFamily="34" charset="0"/>
                <a:cs typeface="Tahoma" pitchFamily="34" charset="0"/>
              </a:rPr>
              <a:t>invazivity</a:t>
            </a:r>
            <a:r>
              <a:rPr lang="cs-CZ" sz="2000" dirty="0" smtClean="0">
                <a:latin typeface="Tahoma" pitchFamily="34" charset="0"/>
                <a:ea typeface="Tahoma" pitchFamily="34" charset="0"/>
                <a:cs typeface="Tahoma" pitchFamily="34" charset="0"/>
              </a:rPr>
              <a:t> spojené s aplikací </a:t>
            </a:r>
            <a:r>
              <a:rPr lang="cs-CZ" sz="2000" dirty="0" err="1" smtClean="0">
                <a:latin typeface="Tahoma" pitchFamily="34" charset="0"/>
                <a:ea typeface="Tahoma" pitchFamily="34" charset="0"/>
                <a:cs typeface="Tahoma" pitchFamily="34" charset="0"/>
              </a:rPr>
              <a:t>prostanoidů</a:t>
            </a:r>
            <a:r>
              <a:rPr lang="cs-CZ" sz="2000" dirty="0" smtClean="0">
                <a:latin typeface="Tahoma" pitchFamily="34" charset="0"/>
                <a:ea typeface="Tahoma" pitchFamily="34" charset="0"/>
                <a:cs typeface="Tahoma" pitchFamily="34" charset="0"/>
              </a:rPr>
              <a:t/>
            </a:r>
            <a:br>
              <a:rPr lang="cs-CZ" sz="2000" dirty="0" smtClean="0">
                <a:latin typeface="Tahoma" pitchFamily="34" charset="0"/>
                <a:ea typeface="Tahoma" pitchFamily="34" charset="0"/>
                <a:cs typeface="Tahoma" pitchFamily="34" charset="0"/>
              </a:rPr>
            </a:br>
            <a:endParaRPr lang="cs-CZ" sz="2000" dirty="0" smtClean="0">
              <a:latin typeface="Tahoma" pitchFamily="34" charset="0"/>
              <a:ea typeface="Tahoma" pitchFamily="34" charset="0"/>
              <a:cs typeface="Tahoma" pitchFamily="34" charset="0"/>
            </a:endParaRPr>
          </a:p>
          <a:p>
            <a:pPr marL="0" indent="0">
              <a:spcBef>
                <a:spcPts val="0"/>
              </a:spcBef>
              <a:spcAft>
                <a:spcPts val="600"/>
              </a:spcAft>
              <a:buNone/>
            </a:pPr>
            <a:r>
              <a:rPr lang="cs-CZ" sz="2000" dirty="0" smtClean="0">
                <a:latin typeface="Tahoma" pitchFamily="34" charset="0"/>
                <a:ea typeface="Tahoma" pitchFamily="34" charset="0"/>
                <a:cs typeface="Tahoma" pitchFamily="34" charset="0"/>
              </a:rPr>
              <a:t>Riziko závažných nežádoucích účinků spojených s parenterálními terapiemi (např. infekce linie, bolest v místě infuze…) </a:t>
            </a:r>
            <a:br>
              <a:rPr lang="cs-CZ" sz="2000" dirty="0" smtClean="0">
                <a:latin typeface="Tahoma" pitchFamily="34" charset="0"/>
                <a:ea typeface="Tahoma" pitchFamily="34" charset="0"/>
                <a:cs typeface="Tahoma" pitchFamily="34" charset="0"/>
              </a:rPr>
            </a:br>
            <a:endParaRPr lang="cs-CZ" sz="2000" dirty="0" smtClean="0">
              <a:latin typeface="Tahoma" pitchFamily="34" charset="0"/>
              <a:ea typeface="Tahoma" pitchFamily="34" charset="0"/>
              <a:cs typeface="Tahoma" pitchFamily="34" charset="0"/>
            </a:endParaRPr>
          </a:p>
          <a:p>
            <a:pPr marL="0" indent="0">
              <a:spcBef>
                <a:spcPts val="0"/>
              </a:spcBef>
              <a:spcAft>
                <a:spcPts val="600"/>
              </a:spcAft>
              <a:buNone/>
            </a:pPr>
            <a:r>
              <a:rPr lang="cs-CZ" sz="2000" dirty="0" smtClean="0">
                <a:latin typeface="Tahoma" pitchFamily="34" charset="0"/>
                <a:ea typeface="Tahoma" pitchFamily="34" charset="0"/>
                <a:cs typeface="Tahoma" pitchFamily="34" charset="0"/>
              </a:rPr>
              <a:t>Nedostatečná dostupnost a finanční nákladnost léčby</a:t>
            </a:r>
            <a:br>
              <a:rPr lang="cs-CZ" sz="2000" dirty="0" smtClean="0">
                <a:latin typeface="Tahoma" pitchFamily="34" charset="0"/>
                <a:ea typeface="Tahoma" pitchFamily="34" charset="0"/>
                <a:cs typeface="Tahoma" pitchFamily="34" charset="0"/>
              </a:rPr>
            </a:br>
            <a:endParaRPr lang="cs-CZ" sz="2000" dirty="0" smtClean="0">
              <a:latin typeface="Tahoma" pitchFamily="34" charset="0"/>
              <a:ea typeface="Tahoma" pitchFamily="34" charset="0"/>
              <a:cs typeface="Tahoma" pitchFamily="34" charset="0"/>
            </a:endParaRPr>
          </a:p>
          <a:p>
            <a:pPr marL="0" indent="0">
              <a:spcBef>
                <a:spcPts val="0"/>
              </a:spcBef>
              <a:spcAft>
                <a:spcPts val="600"/>
              </a:spcAft>
              <a:buNone/>
            </a:pPr>
            <a:r>
              <a:rPr lang="cs-CZ" sz="2000" dirty="0" smtClean="0">
                <a:latin typeface="Tahoma" pitchFamily="34" charset="0"/>
                <a:ea typeface="Tahoma" pitchFamily="34" charset="0"/>
                <a:cs typeface="Tahoma" pitchFamily="34" charset="0"/>
              </a:rPr>
              <a:t>Negativní vliv na obraz a intimitu těla</a:t>
            </a:r>
            <a:br>
              <a:rPr lang="cs-CZ" sz="2000" dirty="0" smtClean="0">
                <a:latin typeface="Tahoma" pitchFamily="34" charset="0"/>
                <a:ea typeface="Tahoma" pitchFamily="34" charset="0"/>
                <a:cs typeface="Tahoma" pitchFamily="34" charset="0"/>
              </a:rPr>
            </a:br>
            <a:endParaRPr lang="cs-CZ" sz="2000" dirty="0" smtClean="0">
              <a:latin typeface="Tahoma" pitchFamily="34" charset="0"/>
              <a:ea typeface="Tahoma" pitchFamily="34" charset="0"/>
              <a:cs typeface="Tahoma" pitchFamily="34" charset="0"/>
            </a:endParaRPr>
          </a:p>
          <a:p>
            <a:pPr marL="0" indent="0">
              <a:spcBef>
                <a:spcPts val="0"/>
              </a:spcBef>
              <a:spcAft>
                <a:spcPts val="600"/>
              </a:spcAft>
              <a:buNone/>
            </a:pPr>
            <a:r>
              <a:rPr lang="cs-CZ" sz="2000" dirty="0" smtClean="0">
                <a:latin typeface="Tahoma" pitchFamily="34" charset="0"/>
                <a:ea typeface="Tahoma" pitchFamily="34" charset="0"/>
                <a:cs typeface="Tahoma" pitchFamily="34" charset="0"/>
              </a:rPr>
              <a:t>Zatížení pečovatele (pacientů) pacienta</a:t>
            </a:r>
            <a:endParaRPr lang="de-CH" sz="1800" dirty="0" smtClean="0">
              <a:latin typeface="Tahoma" pitchFamily="34" charset="0"/>
              <a:ea typeface="Tahoma" pitchFamily="34" charset="0"/>
              <a:cs typeface="Tahoma" pitchFamily="34" charset="0"/>
            </a:endParaRPr>
          </a:p>
        </p:txBody>
      </p:sp>
      <p:sp>
        <p:nvSpPr>
          <p:cNvPr id="7" name="TextBox 6"/>
          <p:cNvSpPr txBox="1"/>
          <p:nvPr/>
        </p:nvSpPr>
        <p:spPr>
          <a:xfrm>
            <a:off x="536897" y="6165304"/>
            <a:ext cx="8283575" cy="707886"/>
          </a:xfrm>
          <a:prstGeom prst="rect">
            <a:avLst/>
          </a:prstGeom>
          <a:noFill/>
        </p:spPr>
        <p:txBody>
          <a:bodyPr wrap="square" rtlCol="0">
            <a:spAutoFit/>
          </a:bodyPr>
          <a:lstStyle/>
          <a:p>
            <a:r>
              <a:rPr lang="de-CH" sz="800" dirty="0" smtClean="0">
                <a:ea typeface="Tahoma" pitchFamily="34" charset="0"/>
                <a:cs typeface="Tahoma" pitchFamily="34" charset="0"/>
              </a:rPr>
              <a:t>1. Tankersley M, </a:t>
            </a:r>
            <a:r>
              <a:rPr lang="de-CH" sz="800" i="1" dirty="0" smtClean="0">
                <a:ea typeface="Tahoma" pitchFamily="34" charset="0"/>
                <a:cs typeface="Tahoma" pitchFamily="34" charset="0"/>
              </a:rPr>
              <a:t>et al. Pulmonary Hypertension Association Congress </a:t>
            </a:r>
            <a:r>
              <a:rPr lang="de-CH" sz="800" dirty="0" smtClean="0">
                <a:ea typeface="Tahoma" pitchFamily="34" charset="0"/>
                <a:cs typeface="Tahoma" pitchFamily="34" charset="0"/>
              </a:rPr>
              <a:t>2008; 2. </a:t>
            </a:r>
            <a:r>
              <a:rPr lang="da-DK" sz="800" dirty="0" smtClean="0">
                <a:ea typeface="Tahoma" pitchFamily="34" charset="0"/>
                <a:cs typeface="Tahoma" pitchFamily="34" charset="0"/>
              </a:rPr>
              <a:t>Humbert M, </a:t>
            </a:r>
            <a:r>
              <a:rPr lang="da-DK" sz="800" i="1" dirty="0" smtClean="0">
                <a:ea typeface="Tahoma" pitchFamily="34" charset="0"/>
                <a:cs typeface="Tahoma" pitchFamily="34" charset="0"/>
              </a:rPr>
              <a:t>et al. N Engl J Med </a:t>
            </a:r>
            <a:r>
              <a:rPr lang="da-DK" sz="800" dirty="0" smtClean="0">
                <a:ea typeface="Tahoma" pitchFamily="34" charset="0"/>
                <a:cs typeface="Tahoma" pitchFamily="34" charset="0"/>
              </a:rPr>
              <a:t>2004; 351:1425-36; </a:t>
            </a:r>
            <a:br>
              <a:rPr lang="da-DK" sz="800" dirty="0" smtClean="0">
                <a:ea typeface="Tahoma" pitchFamily="34" charset="0"/>
                <a:cs typeface="Tahoma" pitchFamily="34" charset="0"/>
              </a:rPr>
            </a:br>
            <a:r>
              <a:rPr lang="da-DK" sz="800" dirty="0" smtClean="0">
                <a:ea typeface="Tahoma" pitchFamily="34" charset="0"/>
                <a:cs typeface="Tahoma" pitchFamily="34" charset="0"/>
              </a:rPr>
              <a:t>3. </a:t>
            </a:r>
            <a:r>
              <a:rPr lang="fr-FR" sz="800" dirty="0" smtClean="0">
                <a:ea typeface="Tahoma" pitchFamily="34" charset="0"/>
                <a:cs typeface="Tahoma" pitchFamily="34" charset="0"/>
              </a:rPr>
              <a:t>Mubarak KK. </a:t>
            </a:r>
            <a:r>
              <a:rPr lang="fr-FR" sz="800" i="1" dirty="0" smtClean="0">
                <a:ea typeface="Tahoma" pitchFamily="34" charset="0"/>
                <a:cs typeface="Tahoma" pitchFamily="34" charset="0"/>
              </a:rPr>
              <a:t>Respir Med </a:t>
            </a:r>
            <a:r>
              <a:rPr lang="fr-FR" sz="800" dirty="0" smtClean="0">
                <a:ea typeface="Tahoma" pitchFamily="34" charset="0"/>
                <a:cs typeface="Tahoma" pitchFamily="34" charset="0"/>
              </a:rPr>
              <a:t>2010; 4. </a:t>
            </a:r>
            <a:r>
              <a:rPr lang="nb-NO" sz="800" dirty="0" smtClean="0">
                <a:ea typeface="Tahoma" pitchFamily="34" charset="0"/>
                <a:cs typeface="Tahoma" pitchFamily="34" charset="0"/>
              </a:rPr>
              <a:t>Safdar Z. </a:t>
            </a:r>
            <a:r>
              <a:rPr lang="nb-NO" sz="800" i="1" dirty="0" smtClean="0">
                <a:ea typeface="Tahoma" pitchFamily="34" charset="0"/>
                <a:cs typeface="Tahoma" pitchFamily="34" charset="0"/>
              </a:rPr>
              <a:t>Respir Med </a:t>
            </a:r>
            <a:r>
              <a:rPr lang="nb-NO" sz="800" dirty="0" smtClean="0">
                <a:ea typeface="Tahoma" pitchFamily="34" charset="0"/>
                <a:cs typeface="Tahoma" pitchFamily="34" charset="0"/>
              </a:rPr>
              <a:t>2011; 105:818-27; 5. </a:t>
            </a:r>
            <a:r>
              <a:rPr lang="fr-FR" sz="800" dirty="0" smtClean="0">
                <a:ea typeface="Tahoma" pitchFamily="34" charset="0"/>
                <a:cs typeface="Tahoma" pitchFamily="34" charset="0"/>
              </a:rPr>
              <a:t>Humbert M, </a:t>
            </a:r>
            <a:r>
              <a:rPr lang="fr-FR" sz="800" i="1" dirty="0" smtClean="0">
                <a:ea typeface="Tahoma" pitchFamily="34" charset="0"/>
                <a:cs typeface="Tahoma" pitchFamily="34" charset="0"/>
              </a:rPr>
              <a:t>et al. Eur Respir J</a:t>
            </a:r>
            <a:r>
              <a:rPr lang="fr-FR" sz="800" dirty="0" smtClean="0">
                <a:ea typeface="Tahoma" pitchFamily="34" charset="0"/>
                <a:cs typeface="Tahoma" pitchFamily="34" charset="0"/>
              </a:rPr>
              <a:t> 1999; 13:1351-6; </a:t>
            </a:r>
            <a:br>
              <a:rPr lang="fr-FR" sz="800" dirty="0" smtClean="0">
                <a:ea typeface="Tahoma" pitchFamily="34" charset="0"/>
                <a:cs typeface="Tahoma" pitchFamily="34" charset="0"/>
              </a:rPr>
            </a:br>
            <a:r>
              <a:rPr lang="fr-FR" sz="800" dirty="0" smtClean="0">
                <a:ea typeface="Tahoma" pitchFamily="34" charset="0"/>
                <a:cs typeface="Tahoma" pitchFamily="34" charset="0"/>
              </a:rPr>
              <a:t>6. </a:t>
            </a:r>
            <a:r>
              <a:rPr lang="nl-NL" sz="800" dirty="0" smtClean="0">
                <a:ea typeface="Tahoma" pitchFamily="34" charset="0"/>
                <a:cs typeface="Tahoma" pitchFamily="34" charset="0"/>
              </a:rPr>
              <a:t>Kallen AJ, </a:t>
            </a:r>
            <a:r>
              <a:rPr lang="nl-NL" sz="800" i="1" dirty="0" smtClean="0">
                <a:ea typeface="Tahoma" pitchFamily="34" charset="0"/>
                <a:cs typeface="Tahoma" pitchFamily="34" charset="0"/>
              </a:rPr>
              <a:t>et al. Infect Control Hosp Epidemiol</a:t>
            </a:r>
            <a:r>
              <a:rPr lang="nl-NL" sz="800" dirty="0" smtClean="0">
                <a:ea typeface="Tahoma" pitchFamily="34" charset="0"/>
                <a:cs typeface="Tahoma" pitchFamily="34" charset="0"/>
              </a:rPr>
              <a:t> 2008; 29:342-9; </a:t>
            </a:r>
            <a:r>
              <a:rPr lang="fr-FR" sz="800" dirty="0" smtClean="0">
                <a:ea typeface="Tahoma" pitchFamily="34" charset="0"/>
                <a:cs typeface="Tahoma" pitchFamily="34" charset="0"/>
              </a:rPr>
              <a:t>7. Simonneau G, </a:t>
            </a:r>
            <a:r>
              <a:rPr lang="fr-FR" sz="800" i="1" dirty="0" smtClean="0">
                <a:ea typeface="Tahoma" pitchFamily="34" charset="0"/>
                <a:cs typeface="Tahoma" pitchFamily="34" charset="0"/>
              </a:rPr>
              <a:t>et al. Am J Respir Crit Care Med</a:t>
            </a:r>
            <a:r>
              <a:rPr lang="fr-FR" sz="800" dirty="0" smtClean="0">
                <a:ea typeface="Tahoma" pitchFamily="34" charset="0"/>
                <a:cs typeface="Tahoma" pitchFamily="34" charset="0"/>
              </a:rPr>
              <a:t> 2002; 165:800-4; </a:t>
            </a:r>
            <a:br>
              <a:rPr lang="fr-FR" sz="800" dirty="0" smtClean="0">
                <a:ea typeface="Tahoma" pitchFamily="34" charset="0"/>
                <a:cs typeface="Tahoma" pitchFamily="34" charset="0"/>
              </a:rPr>
            </a:br>
            <a:r>
              <a:rPr lang="fr-FR" sz="800" dirty="0" smtClean="0">
                <a:ea typeface="Tahoma" pitchFamily="34" charset="0"/>
                <a:cs typeface="Tahoma" pitchFamily="34" charset="0"/>
              </a:rPr>
              <a:t>8. </a:t>
            </a:r>
            <a:r>
              <a:rPr lang="de-CH" sz="800" dirty="0">
                <a:ea typeface="Tahoma" pitchFamily="34" charset="0"/>
                <a:cs typeface="Tahoma" pitchFamily="34" charset="0"/>
              </a:rPr>
              <a:t>Badagliacca R, </a:t>
            </a:r>
            <a:r>
              <a:rPr lang="de-CH" sz="800" i="1" dirty="0">
                <a:ea typeface="Tahoma" pitchFamily="34" charset="0"/>
                <a:cs typeface="Tahoma" pitchFamily="34" charset="0"/>
              </a:rPr>
              <a:t>et al. J Heart Lung Transplant</a:t>
            </a:r>
            <a:r>
              <a:rPr lang="de-CH" sz="800" dirty="0">
                <a:ea typeface="Tahoma" pitchFamily="34" charset="0"/>
                <a:cs typeface="Tahoma" pitchFamily="34" charset="0"/>
              </a:rPr>
              <a:t> 2012; </a:t>
            </a:r>
            <a:r>
              <a:rPr lang="de-CH" sz="800" dirty="0" smtClean="0">
                <a:ea typeface="Tahoma" pitchFamily="34" charset="0"/>
                <a:cs typeface="Tahoma" pitchFamily="34" charset="0"/>
              </a:rPr>
              <a:t>31:364-72;</a:t>
            </a:r>
            <a:r>
              <a:rPr lang="en-GB" sz="800" dirty="0" smtClean="0">
                <a:ea typeface="Tahoma" pitchFamily="34" charset="0"/>
                <a:cs typeface="Tahoma" pitchFamily="34" charset="0"/>
              </a:rPr>
              <a:t> 9. </a:t>
            </a:r>
            <a:r>
              <a:rPr lang="fr-FR" sz="800" dirty="0">
                <a:ea typeface="Tahoma" pitchFamily="34" charset="0"/>
                <a:cs typeface="Tahoma" pitchFamily="34" charset="0"/>
              </a:rPr>
              <a:t>Guillevin L, </a:t>
            </a:r>
            <a:r>
              <a:rPr lang="fr-FR" sz="800" i="1" dirty="0">
                <a:ea typeface="Tahoma" pitchFamily="34" charset="0"/>
                <a:cs typeface="Tahoma" pitchFamily="34" charset="0"/>
              </a:rPr>
              <a:t>et al. Eur Respir Rev</a:t>
            </a:r>
            <a:r>
              <a:rPr lang="fr-FR" sz="800" dirty="0">
                <a:ea typeface="Tahoma" pitchFamily="34" charset="0"/>
                <a:cs typeface="Tahoma" pitchFamily="34" charset="0"/>
              </a:rPr>
              <a:t> 2013; </a:t>
            </a:r>
            <a:r>
              <a:rPr lang="fr-FR" sz="800" dirty="0" smtClean="0">
                <a:ea typeface="Tahoma" pitchFamily="34" charset="0"/>
                <a:cs typeface="Tahoma" pitchFamily="34" charset="0"/>
              </a:rPr>
              <a:t>22:535-42; </a:t>
            </a:r>
            <a:br>
              <a:rPr lang="fr-FR" sz="800" dirty="0" smtClean="0">
                <a:ea typeface="Tahoma" pitchFamily="34" charset="0"/>
                <a:cs typeface="Tahoma" pitchFamily="34" charset="0"/>
              </a:rPr>
            </a:br>
            <a:r>
              <a:rPr lang="fr-FR" sz="800" dirty="0" smtClean="0">
                <a:ea typeface="Tahoma" pitchFamily="34" charset="0"/>
                <a:cs typeface="Tahoma" pitchFamily="34" charset="0"/>
              </a:rPr>
              <a:t>10. </a:t>
            </a:r>
            <a:r>
              <a:rPr lang="fr-FR" sz="800" dirty="0">
                <a:ea typeface="Tahoma" pitchFamily="34" charset="0"/>
                <a:cs typeface="Tahoma" pitchFamily="34" charset="0"/>
              </a:rPr>
              <a:t>http://www.phaeurope.org/wp-content/uploads/PAH_Survey_FINAL.pdf</a:t>
            </a:r>
            <a:endParaRPr lang="nb-NO" sz="800" dirty="0" smtClean="0">
              <a:ea typeface="Tahoma" pitchFamily="34" charset="0"/>
              <a:cs typeface="Tahoma" pitchFamily="34" charset="0"/>
            </a:endParaRPr>
          </a:p>
        </p:txBody>
      </p:sp>
    </p:spTree>
    <p:extLst>
      <p:ext uri="{BB962C8B-B14F-4D97-AF65-F5344CB8AC3E}">
        <p14:creationId xmlns:p14="http://schemas.microsoft.com/office/powerpoint/2010/main" xmlns="" val="2824933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462"/>
          <a:stretch/>
        </p:blipFill>
        <p:spPr bwMode="auto">
          <a:xfrm>
            <a:off x="611558" y="3212976"/>
            <a:ext cx="6764131" cy="28950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1700808"/>
            <a:ext cx="4320480" cy="21381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49798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400" b="1" dirty="0" smtClean="0">
                <a:solidFill>
                  <a:srgbClr val="FF0000"/>
                </a:solidFill>
                <a:latin typeface="Tahoma" pitchFamily="34" charset="0"/>
                <a:ea typeface="Tahoma" pitchFamily="34" charset="0"/>
                <a:cs typeface="Tahoma" pitchFamily="34" charset="0"/>
              </a:rPr>
              <a:t>Doporučení pro kombinovanou léčbu PAH se nadále vyvíjejí…</a:t>
            </a:r>
            <a:endParaRPr lang="cs-CZ" sz="2400" b="1" dirty="0">
              <a:solidFill>
                <a:srgbClr val="FF0000"/>
              </a:solidFill>
              <a:latin typeface="Tahoma" pitchFamily="34" charset="0"/>
              <a:ea typeface="Tahoma" pitchFamily="34" charset="0"/>
              <a:cs typeface="Tahoma" pitchFamily="34" charset="0"/>
            </a:endParaRPr>
          </a:p>
        </p:txBody>
      </p:sp>
      <p:grpSp>
        <p:nvGrpSpPr>
          <p:cNvPr id="34" name="Group 33"/>
          <p:cNvGrpSpPr/>
          <p:nvPr/>
        </p:nvGrpSpPr>
        <p:grpSpPr>
          <a:xfrm>
            <a:off x="439017" y="1599502"/>
            <a:ext cx="8285883" cy="4439349"/>
            <a:chOff x="286616" y="1618633"/>
            <a:chExt cx="8729407" cy="4848765"/>
          </a:xfrm>
        </p:grpSpPr>
        <p:grpSp>
          <p:nvGrpSpPr>
            <p:cNvPr id="19" name="Group 18"/>
            <p:cNvGrpSpPr/>
            <p:nvPr/>
          </p:nvGrpSpPr>
          <p:grpSpPr>
            <a:xfrm>
              <a:off x="286616" y="1618633"/>
              <a:ext cx="8729407" cy="705938"/>
              <a:chOff x="198694" y="801924"/>
              <a:chExt cx="8729406" cy="705938"/>
            </a:xfrm>
          </p:grpSpPr>
          <p:sp>
            <p:nvSpPr>
              <p:cNvPr id="20" name="Pentagon 19"/>
              <p:cNvSpPr/>
              <p:nvPr/>
            </p:nvSpPr>
            <p:spPr>
              <a:xfrm>
                <a:off x="198694" y="806328"/>
                <a:ext cx="8729406" cy="697132"/>
              </a:xfrm>
              <a:prstGeom prst="homePlate">
                <a:avLst>
                  <a:gd name="adj" fmla="val 35426"/>
                </a:avLst>
              </a:prstGeom>
              <a:gradFill>
                <a:gsLst>
                  <a:gs pos="0">
                    <a:schemeClr val="accent1"/>
                  </a:gs>
                  <a:gs pos="7000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3200" cap="all"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p:cNvGrpSpPr/>
              <p:nvPr/>
            </p:nvGrpSpPr>
            <p:grpSpPr>
              <a:xfrm>
                <a:off x="1090597" y="801924"/>
                <a:ext cx="6745544" cy="705938"/>
                <a:chOff x="1090597" y="801924"/>
                <a:chExt cx="6745544" cy="705938"/>
              </a:xfrm>
            </p:grpSpPr>
            <p:sp>
              <p:nvSpPr>
                <p:cNvPr id="22" name="Rectangle 21"/>
                <p:cNvSpPr/>
                <p:nvPr/>
              </p:nvSpPr>
              <p:spPr>
                <a:xfrm>
                  <a:off x="1090597" y="801924"/>
                  <a:ext cx="919049" cy="705938"/>
                </a:xfrm>
                <a:prstGeom prst="rect">
                  <a:avLst/>
                </a:prstGeom>
                <a:noFill/>
                <a:effectLst/>
              </p:spPr>
              <p:txBody>
                <a:bodyPr wrap="none" anchor="ctr">
                  <a:spAutoFit/>
                </a:bodyPr>
                <a:lstStyle/>
                <a:p>
                  <a:pPr algn="ctr"/>
                  <a:r>
                    <a:rPr lang="en-GB" b="1" cap="all" dirty="0" smtClean="0">
                      <a:ea typeface="Tahoma" panose="020B0604030504040204" pitchFamily="34" charset="0"/>
                      <a:cs typeface="Tahoma" panose="020B0604030504040204" pitchFamily="34" charset="0"/>
                    </a:rPr>
                    <a:t>2004</a:t>
                  </a:r>
                </a:p>
                <a:p>
                  <a:pPr algn="ctr"/>
                  <a:r>
                    <a:rPr lang="en-GB" b="1" dirty="0" smtClean="0">
                      <a:ea typeface="Tahoma" panose="020B0604030504040204" pitchFamily="34" charset="0"/>
                      <a:cs typeface="Tahoma" panose="020B0604030504040204" pitchFamily="34" charset="0"/>
                    </a:rPr>
                    <a:t>ESC</a:t>
                  </a:r>
                  <a:r>
                    <a:rPr lang="en-GB" b="1" cap="all" baseline="30000" dirty="0" smtClean="0">
                      <a:ea typeface="Tahoma" panose="020B0604030504040204" pitchFamily="34" charset="0"/>
                      <a:cs typeface="Tahoma" panose="020B0604030504040204" pitchFamily="34" charset="0"/>
                    </a:rPr>
                    <a:t>1,2</a:t>
                  </a:r>
                  <a:endParaRPr lang="en-GB" b="1" cap="all" baseline="30000" dirty="0">
                    <a:ea typeface="Tahoma" panose="020B0604030504040204" pitchFamily="34" charset="0"/>
                    <a:cs typeface="Tahoma" panose="020B0604030504040204" pitchFamily="34" charset="0"/>
                  </a:endParaRPr>
                </a:p>
              </p:txBody>
            </p:sp>
            <p:sp>
              <p:nvSpPr>
                <p:cNvPr id="23" name="Rectangle 22"/>
                <p:cNvSpPr/>
                <p:nvPr/>
              </p:nvSpPr>
              <p:spPr>
                <a:xfrm>
                  <a:off x="3546714" y="801924"/>
                  <a:ext cx="1538842" cy="705938"/>
                </a:xfrm>
                <a:prstGeom prst="rect">
                  <a:avLst/>
                </a:prstGeom>
                <a:noFill/>
                <a:effectLst/>
              </p:spPr>
              <p:txBody>
                <a:bodyPr wrap="none" anchor="ctr">
                  <a:spAutoFit/>
                </a:bodyPr>
                <a:lstStyle/>
                <a:p>
                  <a:pPr algn="ctr"/>
                  <a:r>
                    <a:rPr lang="en-GB" b="1" cap="all" dirty="0" smtClean="0">
                      <a:ea typeface="Tahoma" panose="020B0604030504040204" pitchFamily="34" charset="0"/>
                      <a:cs typeface="Tahoma" panose="020B0604030504040204" pitchFamily="34" charset="0"/>
                    </a:rPr>
                    <a:t>2009</a:t>
                  </a:r>
                </a:p>
                <a:p>
                  <a:pPr algn="ctr"/>
                  <a:r>
                    <a:rPr lang="en-GB" b="1" cap="all" dirty="0" smtClean="0">
                      <a:ea typeface="Tahoma" panose="020B0604030504040204" pitchFamily="34" charset="0"/>
                      <a:cs typeface="Tahoma" panose="020B0604030504040204" pitchFamily="34" charset="0"/>
                    </a:rPr>
                    <a:t>ESC/ERS</a:t>
                  </a:r>
                  <a:r>
                    <a:rPr lang="en-GB" b="1" cap="all" baseline="30000" dirty="0" smtClean="0">
                      <a:ea typeface="Tahoma" panose="020B0604030504040204" pitchFamily="34" charset="0"/>
                      <a:cs typeface="Tahoma" panose="020B0604030504040204" pitchFamily="34" charset="0"/>
                    </a:rPr>
                    <a:t>3,4</a:t>
                  </a:r>
                  <a:endParaRPr lang="en-GB" b="1" cap="all" baseline="30000" dirty="0">
                    <a:ea typeface="Tahoma" panose="020B0604030504040204" pitchFamily="34" charset="0"/>
                    <a:cs typeface="Tahoma" panose="020B0604030504040204" pitchFamily="34" charset="0"/>
                  </a:endParaRPr>
                </a:p>
              </p:txBody>
            </p:sp>
            <p:sp>
              <p:nvSpPr>
                <p:cNvPr id="24" name="Rectangle 23"/>
                <p:cNvSpPr/>
                <p:nvPr/>
              </p:nvSpPr>
              <p:spPr>
                <a:xfrm>
                  <a:off x="6297299" y="801924"/>
                  <a:ext cx="1538842" cy="705938"/>
                </a:xfrm>
                <a:prstGeom prst="rect">
                  <a:avLst/>
                </a:prstGeom>
                <a:noFill/>
                <a:effectLst/>
              </p:spPr>
              <p:txBody>
                <a:bodyPr wrap="none" anchor="ctr">
                  <a:spAutoFit/>
                </a:bodyPr>
                <a:lstStyle/>
                <a:p>
                  <a:pPr algn="ctr"/>
                  <a:r>
                    <a:rPr lang="en-GB" b="1" cap="all" dirty="0" smtClean="0">
                      <a:ea typeface="Tahoma" panose="020B0604030504040204" pitchFamily="34" charset="0"/>
                      <a:cs typeface="Tahoma" panose="020B0604030504040204" pitchFamily="34" charset="0"/>
                    </a:rPr>
                    <a:t>2015</a:t>
                  </a:r>
                  <a:endParaRPr lang="en-GB" b="1" cap="all" baseline="30000" dirty="0" smtClean="0">
                    <a:ea typeface="Tahoma" panose="020B0604030504040204" pitchFamily="34" charset="0"/>
                    <a:cs typeface="Tahoma" panose="020B0604030504040204" pitchFamily="34" charset="0"/>
                  </a:endParaRPr>
                </a:p>
                <a:p>
                  <a:pPr algn="ctr"/>
                  <a:r>
                    <a:rPr lang="en-GB" b="1" cap="all" dirty="0" smtClean="0">
                      <a:ea typeface="Tahoma" panose="020B0604030504040204" pitchFamily="34" charset="0"/>
                      <a:cs typeface="Tahoma" panose="020B0604030504040204" pitchFamily="34" charset="0"/>
                    </a:rPr>
                    <a:t>ESC/ERS</a:t>
                  </a:r>
                  <a:r>
                    <a:rPr lang="en-GB" b="1" cap="all" baseline="30000" dirty="0" smtClean="0">
                      <a:ea typeface="Tahoma" panose="020B0604030504040204" pitchFamily="34" charset="0"/>
                      <a:cs typeface="Tahoma" panose="020B0604030504040204" pitchFamily="34" charset="0"/>
                    </a:rPr>
                    <a:t>5,6</a:t>
                  </a:r>
                  <a:endParaRPr lang="en-GB" b="1" cap="all" baseline="30000" dirty="0">
                    <a:ea typeface="Tahoma" panose="020B0604030504040204" pitchFamily="34" charset="0"/>
                    <a:cs typeface="Tahoma" panose="020B0604030504040204" pitchFamily="34" charset="0"/>
                  </a:endParaRPr>
                </a:p>
              </p:txBody>
            </p:sp>
          </p:grpSp>
        </p:grpSp>
        <p:grpSp>
          <p:nvGrpSpPr>
            <p:cNvPr id="25" name="Group 24"/>
            <p:cNvGrpSpPr/>
            <p:nvPr/>
          </p:nvGrpSpPr>
          <p:grpSpPr>
            <a:xfrm>
              <a:off x="286616" y="2366029"/>
              <a:ext cx="2761200" cy="4101369"/>
              <a:chOff x="198693" y="2114799"/>
              <a:chExt cx="2761200" cy="3962419"/>
            </a:xfrm>
            <a:solidFill>
              <a:srgbClr val="C1D6F0"/>
            </a:solidFill>
          </p:grpSpPr>
          <p:sp>
            <p:nvSpPr>
              <p:cNvPr id="26" name="TextBox 25"/>
              <p:cNvSpPr txBox="1"/>
              <p:nvPr/>
            </p:nvSpPr>
            <p:spPr>
              <a:xfrm>
                <a:off x="198693" y="2114799"/>
                <a:ext cx="2761200" cy="3962419"/>
              </a:xfrm>
              <a:prstGeom prst="rect">
                <a:avLst/>
              </a:prstGeom>
              <a:grpFill/>
              <a:effectLst/>
            </p:spPr>
            <p:txBody>
              <a:bodyPr wrap="square">
                <a:noAutofit/>
              </a:bodyPr>
              <a:lstStyle>
                <a:defPPr>
                  <a:defRPr lang="en-US"/>
                </a:defPPr>
                <a:lvl1pPr>
                  <a:defRPr>
                    <a:solidFill>
                      <a:schemeClr val="bg1"/>
                    </a:solidFill>
                    <a:latin typeface="Arial" pitchFamily="34" charset="0"/>
                    <a:cs typeface="Arial" pitchFamily="34" charset="0"/>
                  </a:defRPr>
                </a:lvl1pPr>
              </a:lstStyle>
              <a:p>
                <a:r>
                  <a:rPr lang="en-GB" sz="1500" dirty="0">
                    <a:solidFill>
                      <a:srgbClr val="5081BD"/>
                    </a:solidFill>
                    <a:latin typeface="Tahoma" panose="020B0604030504040204" pitchFamily="34" charset="0"/>
                    <a:ea typeface="Tahoma" panose="020B0604030504040204" pitchFamily="34" charset="0"/>
                    <a:cs typeface="Tahoma" panose="020B0604030504040204" pitchFamily="34" charset="0"/>
                  </a:rPr>
                  <a:t>Sequential combination </a:t>
                </a:r>
                <a:r>
                  <a:rPr lang="en-GB" sz="1500" dirty="0" smtClean="0">
                    <a:solidFill>
                      <a:srgbClr val="5081BD"/>
                    </a:solidFill>
                    <a:latin typeface="Tahoma" panose="020B0604030504040204" pitchFamily="34" charset="0"/>
                    <a:ea typeface="Tahoma" panose="020B0604030504040204" pitchFamily="34" charset="0"/>
                    <a:cs typeface="Tahoma" panose="020B0604030504040204" pitchFamily="34" charset="0"/>
                  </a:rPr>
                  <a:t>therapy</a:t>
                </a:r>
                <a:endParaRPr lang="cs-CZ" sz="1500" dirty="0" smtClean="0">
                  <a:solidFill>
                    <a:srgbClr val="5081BD"/>
                  </a:solidFill>
                  <a:latin typeface="Tahoma" panose="020B0604030504040204" pitchFamily="34" charset="0"/>
                  <a:ea typeface="Tahoma" panose="020B0604030504040204" pitchFamily="34" charset="0"/>
                  <a:cs typeface="Tahoma" panose="020B0604030504040204" pitchFamily="34" charset="0"/>
                </a:endParaRPr>
              </a:p>
              <a:p>
                <a:r>
                  <a:rPr lang="en-GB" sz="1500" dirty="0" smtClean="0">
                    <a:solidFill>
                      <a:srgbClr val="F07F0A"/>
                    </a:solidFill>
                    <a:latin typeface="Tahoma" panose="020B0604030504040204" pitchFamily="34" charset="0"/>
                    <a:ea typeface="Tahoma" panose="020B0604030504040204" pitchFamily="34" charset="0"/>
                    <a:cs typeface="Tahoma" panose="020B0604030504040204" pitchFamily="34" charset="0"/>
                  </a:rPr>
                  <a:t/>
                </a:r>
                <a:br>
                  <a:rPr lang="en-GB" sz="1500" dirty="0" smtClean="0">
                    <a:solidFill>
                      <a:srgbClr val="F07F0A"/>
                    </a:solidFill>
                    <a:latin typeface="Tahoma" panose="020B0604030504040204" pitchFamily="34" charset="0"/>
                    <a:ea typeface="Tahoma" panose="020B0604030504040204" pitchFamily="34" charset="0"/>
                    <a:cs typeface="Tahoma" panose="020B0604030504040204" pitchFamily="34" charset="0"/>
                  </a:rPr>
                </a:br>
                <a:r>
                  <a:rPr lang="en-GB" sz="1500" b="1" cap="all" dirty="0" smtClean="0">
                    <a:solidFill>
                      <a:schemeClr val="tx1"/>
                    </a:solidFill>
                    <a:latin typeface="Tahoma" panose="020B0604030504040204" pitchFamily="34" charset="0"/>
                    <a:ea typeface="Tahoma" panose="020B0604030504040204" pitchFamily="34" charset="0"/>
                    <a:cs typeface="Tahoma" panose="020B0604030504040204" pitchFamily="34" charset="0"/>
                  </a:rPr>
                  <a:t>may be considered </a:t>
                </a:r>
                <a:r>
                  <a:rPr lang="en-GB" sz="1500" b="1" cap="all" dirty="0" smtClean="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a:r>
                <a:br>
                  <a:rPr lang="en-GB" sz="1500" b="1" cap="all" dirty="0" smtClean="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br>
                <a:r>
                  <a:rPr lang="en-GB" sz="1500" dirty="0" smtClean="0">
                    <a:solidFill>
                      <a:srgbClr val="5081BD"/>
                    </a:solidFill>
                    <a:latin typeface="Tahoma" panose="020B0604030504040204" pitchFamily="34" charset="0"/>
                    <a:ea typeface="Tahoma" panose="020B0604030504040204" pitchFamily="34" charset="0"/>
                    <a:cs typeface="Tahoma" panose="020B0604030504040204" pitchFamily="34" charset="0"/>
                  </a:rPr>
                  <a:t>in </a:t>
                </a:r>
                <a:r>
                  <a:rPr lang="en-GB" sz="1500" dirty="0">
                    <a:solidFill>
                      <a:srgbClr val="5081BD"/>
                    </a:solidFill>
                    <a:latin typeface="Tahoma" panose="020B0604030504040204" pitchFamily="34" charset="0"/>
                    <a:ea typeface="Tahoma" panose="020B0604030504040204" pitchFamily="34" charset="0"/>
                    <a:cs typeface="Tahoma" panose="020B0604030504040204" pitchFamily="34" charset="0"/>
                  </a:rPr>
                  <a:t>patients </a:t>
                </a:r>
                <a:r>
                  <a:rPr lang="en-GB" sz="1500" dirty="0" smtClean="0">
                    <a:solidFill>
                      <a:srgbClr val="5081BD"/>
                    </a:solidFill>
                    <a:latin typeface="Tahoma" panose="020B0604030504040204" pitchFamily="34" charset="0"/>
                    <a:ea typeface="Tahoma" panose="020B0604030504040204" pitchFamily="34" charset="0"/>
                    <a:cs typeface="Tahoma" panose="020B0604030504040204" pitchFamily="34" charset="0"/>
                  </a:rPr>
                  <a:t>who fail to show improvement or who deteriorate </a:t>
                </a:r>
                <a:r>
                  <a:rPr lang="en-GB" sz="1500" dirty="0">
                    <a:solidFill>
                      <a:srgbClr val="5081BD"/>
                    </a:solidFill>
                    <a:latin typeface="Tahoma" panose="020B0604030504040204" pitchFamily="34" charset="0"/>
                    <a:ea typeface="Tahoma" panose="020B0604030504040204" pitchFamily="34" charset="0"/>
                    <a:cs typeface="Tahoma" panose="020B0604030504040204" pitchFamily="34" charset="0"/>
                  </a:rPr>
                  <a:t>on a single drug (</a:t>
                </a:r>
                <a:r>
                  <a:rPr lang="en-GB" sz="1500" dirty="0" smtClean="0">
                    <a:solidFill>
                      <a:srgbClr val="5081BD"/>
                    </a:solidFill>
                    <a:latin typeface="Tahoma" panose="020B0604030504040204" pitchFamily="34" charset="0"/>
                    <a:ea typeface="Tahoma" panose="020B0604030504040204" pitchFamily="34" charset="0"/>
                    <a:cs typeface="Tahoma" panose="020B0604030504040204" pitchFamily="34" charset="0"/>
                  </a:rPr>
                  <a:t>monotherapy)</a:t>
                </a:r>
              </a:p>
              <a:p>
                <a:endParaRPr lang="en-GB" sz="1500" dirty="0" smtClean="0">
                  <a:solidFill>
                    <a:srgbClr val="FFFF00">
                      <a:lumMod val="60000"/>
                      <a:lumOff val="40000"/>
                    </a:srgbClr>
                  </a:solidFill>
                  <a:latin typeface="Tahoma" panose="020B0604030504040204" pitchFamily="34" charset="0"/>
                  <a:ea typeface="Tahoma" panose="020B0604030504040204" pitchFamily="34" charset="0"/>
                  <a:cs typeface="Tahoma" panose="020B0604030504040204" pitchFamily="34" charset="0"/>
                </a:endParaRPr>
              </a:p>
              <a:p>
                <a:endParaRPr lang="en-GB" sz="1500" dirty="0">
                  <a:solidFill>
                    <a:srgbClr val="FFFF00">
                      <a:lumMod val="60000"/>
                      <a:lumOff val="40000"/>
                    </a:srgbClr>
                  </a:solidFill>
                  <a:latin typeface="Tahoma" panose="020B0604030504040204" pitchFamily="34" charset="0"/>
                  <a:ea typeface="Tahoma" panose="020B0604030504040204" pitchFamily="34" charset="0"/>
                  <a:cs typeface="Tahoma" panose="020B0604030504040204" pitchFamily="34" charset="0"/>
                </a:endParaRPr>
              </a:p>
              <a:p>
                <a:r>
                  <a:rPr lang="en-GB" sz="1500" b="1" cap="all" dirty="0" smtClean="0">
                    <a:solidFill>
                      <a:schemeClr val="tx1"/>
                    </a:solidFill>
                    <a:latin typeface="Tahoma" panose="020B0604030504040204" pitchFamily="34" charset="0"/>
                    <a:ea typeface="Tahoma" panose="020B0604030504040204" pitchFamily="34" charset="0"/>
                    <a:cs typeface="Tahoma" panose="020B0604030504040204" pitchFamily="34" charset="0"/>
                  </a:rPr>
                  <a:t>Evidence level: </a:t>
                </a:r>
                <a:r>
                  <a:rPr lang="en-GB"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IIb</a:t>
                </a:r>
                <a:r>
                  <a:rPr lang="en-GB"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sz="1500" b="1" cap="all"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GB" sz="1500" b="1" cap="al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Right Triangle 26"/>
              <p:cNvSpPr/>
              <p:nvPr/>
            </p:nvSpPr>
            <p:spPr>
              <a:xfrm rot="16200000">
                <a:off x="2153046" y="5270372"/>
                <a:ext cx="914400" cy="699292"/>
              </a:xfrm>
              <a:prstGeom prst="rtTriangle">
                <a:avLst/>
              </a:prstGeom>
              <a:solidFill>
                <a:srgbClr val="1839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GB" sz="14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8" name="Group 27"/>
            <p:cNvGrpSpPr/>
            <p:nvPr/>
          </p:nvGrpSpPr>
          <p:grpSpPr>
            <a:xfrm>
              <a:off x="3142266" y="2366028"/>
              <a:ext cx="2761200" cy="4101369"/>
              <a:chOff x="3054343" y="1803320"/>
              <a:chExt cx="2761200" cy="3767328"/>
            </a:xfrm>
            <a:solidFill>
              <a:srgbClr val="C1D6F0"/>
            </a:solidFill>
          </p:grpSpPr>
          <p:sp>
            <p:nvSpPr>
              <p:cNvPr id="29" name="TextBox 28"/>
              <p:cNvSpPr txBox="1"/>
              <p:nvPr/>
            </p:nvSpPr>
            <p:spPr>
              <a:xfrm>
                <a:off x="3054343" y="1803320"/>
                <a:ext cx="2761200" cy="3767328"/>
              </a:xfrm>
              <a:prstGeom prst="rect">
                <a:avLst/>
              </a:prstGeom>
              <a:grpFill/>
              <a:effectLst/>
            </p:spPr>
            <p:txBody>
              <a:bodyPr wrap="square" lIns="72000" rIns="36000">
                <a:noAutofit/>
              </a:bodyPr>
              <a:lstStyle>
                <a:defPPr>
                  <a:defRPr lang="en-US"/>
                </a:defPPr>
                <a:lvl1pPr>
                  <a:defRPr>
                    <a:solidFill>
                      <a:schemeClr val="bg1"/>
                    </a:solidFill>
                    <a:latin typeface="Arial" pitchFamily="34" charset="0"/>
                    <a:cs typeface="Arial" pitchFamily="34" charset="0"/>
                  </a:defRPr>
                </a:lvl1pPr>
              </a:lstStyle>
              <a:p>
                <a:r>
                  <a:rPr lang="en-GB" sz="1500" dirty="0" smtClean="0">
                    <a:solidFill>
                      <a:srgbClr val="5A89C2"/>
                    </a:solidFill>
                    <a:latin typeface="Tahoma" panose="020B0604030504040204" pitchFamily="34" charset="0"/>
                    <a:ea typeface="Tahoma" panose="020B0604030504040204" pitchFamily="34" charset="0"/>
                    <a:cs typeface="Tahoma" panose="020B0604030504040204" pitchFamily="34" charset="0"/>
                  </a:rPr>
                  <a:t>Combination</a:t>
                </a:r>
                <a:r>
                  <a:rPr lang="cs-CZ" sz="1500" dirty="0" smtClean="0">
                    <a:solidFill>
                      <a:srgbClr val="5A89C2"/>
                    </a:solidFill>
                    <a:latin typeface="Tahoma" panose="020B0604030504040204" pitchFamily="34" charset="0"/>
                    <a:ea typeface="Tahoma" panose="020B0604030504040204" pitchFamily="34" charset="0"/>
                    <a:cs typeface="Tahoma" panose="020B0604030504040204" pitchFamily="34" charset="0"/>
                  </a:rPr>
                  <a:t> </a:t>
                </a:r>
                <a:r>
                  <a:rPr lang="en-GB" sz="1500" dirty="0" smtClean="0">
                    <a:solidFill>
                      <a:srgbClr val="5A89C2"/>
                    </a:solidFill>
                    <a:latin typeface="Tahoma" panose="020B0604030504040204" pitchFamily="34" charset="0"/>
                    <a:ea typeface="Tahoma" panose="020B0604030504040204" pitchFamily="34" charset="0"/>
                    <a:cs typeface="Tahoma" panose="020B0604030504040204" pitchFamily="34" charset="0"/>
                  </a:rPr>
                  <a:t>therapy </a:t>
                </a:r>
                <a:endParaRPr lang="cs-CZ" sz="1500" dirty="0" smtClean="0">
                  <a:solidFill>
                    <a:srgbClr val="5A89C2"/>
                  </a:solidFill>
                  <a:latin typeface="Tahoma" panose="020B0604030504040204" pitchFamily="34" charset="0"/>
                  <a:ea typeface="Tahoma" panose="020B0604030504040204" pitchFamily="34" charset="0"/>
                  <a:cs typeface="Tahoma" panose="020B0604030504040204" pitchFamily="34" charset="0"/>
                </a:endParaRPr>
              </a:p>
              <a:p>
                <a:endParaRPr lang="en-GB" sz="1500" dirty="0" smtClean="0">
                  <a:solidFill>
                    <a:srgbClr val="5A89C2"/>
                  </a:solidFill>
                  <a:latin typeface="Tahoma" panose="020B0604030504040204" pitchFamily="34" charset="0"/>
                  <a:ea typeface="Tahoma" panose="020B0604030504040204" pitchFamily="34" charset="0"/>
                  <a:cs typeface="Tahoma" panose="020B0604030504040204" pitchFamily="34" charset="0"/>
                </a:endParaRPr>
              </a:p>
              <a:p>
                <a:r>
                  <a:rPr lang="en-GB" sz="1500" b="1" cap="all" dirty="0" smtClean="0">
                    <a:solidFill>
                      <a:schemeClr val="tx1"/>
                    </a:solidFill>
                    <a:latin typeface="Tahoma" panose="020B0604030504040204" pitchFamily="34" charset="0"/>
                    <a:ea typeface="Tahoma" panose="020B0604030504040204" pitchFamily="34" charset="0"/>
                    <a:cs typeface="Tahoma" panose="020B0604030504040204" pitchFamily="34" charset="0"/>
                  </a:rPr>
                  <a:t>should be considered </a:t>
                </a:r>
                <a:r>
                  <a:rPr lang="en-GB" sz="1500" b="1" dirty="0" smtClean="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a:r>
                <a:br>
                  <a:rPr lang="en-GB" sz="1500" b="1" dirty="0" smtClean="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br>
                <a:r>
                  <a:rPr lang="en-GB" sz="1500" dirty="0">
                    <a:solidFill>
                      <a:srgbClr val="5081BD"/>
                    </a:solidFill>
                    <a:latin typeface="Tahoma" panose="020B0604030504040204" pitchFamily="34" charset="0"/>
                    <a:ea typeface="Tahoma" panose="020B0604030504040204" pitchFamily="34" charset="0"/>
                    <a:cs typeface="Tahoma" panose="020B0604030504040204" pitchFamily="34" charset="0"/>
                  </a:rPr>
                  <a:t>in patients on monotherapy with what was called ‘inadequate clinical response’ (i.e. patients not improving and remaining in WHO FC III)</a:t>
                </a:r>
              </a:p>
              <a:p>
                <a:endParaRPr lang="en-GB"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sz="1500" b="1" cap="all" dirty="0" smtClean="0">
                    <a:solidFill>
                      <a:schemeClr val="tx1"/>
                    </a:solidFill>
                    <a:latin typeface="Tahoma" panose="020B0604030504040204" pitchFamily="34" charset="0"/>
                    <a:ea typeface="Tahoma" panose="020B0604030504040204" pitchFamily="34" charset="0"/>
                    <a:cs typeface="Tahoma" panose="020B0604030504040204" pitchFamily="34" charset="0"/>
                  </a:rPr>
                  <a:t>Evidence </a:t>
                </a:r>
                <a:r>
                  <a:rPr lang="en-GB" sz="1500" b="1" cap="all" dirty="0">
                    <a:solidFill>
                      <a:schemeClr val="tx1"/>
                    </a:solidFill>
                    <a:latin typeface="Tahoma" panose="020B0604030504040204" pitchFamily="34" charset="0"/>
                    <a:ea typeface="Tahoma" panose="020B0604030504040204" pitchFamily="34" charset="0"/>
                    <a:cs typeface="Tahoma" panose="020B0604030504040204" pitchFamily="34" charset="0"/>
                  </a:rPr>
                  <a:t>level: </a:t>
                </a:r>
                <a:r>
                  <a:rPr lang="en-GB"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IIa</a:t>
                </a:r>
                <a:r>
                  <a:rPr lang="en-GB"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a:t>
                </a:r>
              </a:p>
              <a:p>
                <a:r>
                  <a:rPr lang="en-GB" sz="1400" dirty="0" smtClean="0">
                    <a:solidFill>
                      <a:srgbClr val="5081BD"/>
                    </a:solidFill>
                    <a:latin typeface="Tahoma" panose="020B0604030504040204" pitchFamily="34" charset="0"/>
                    <a:ea typeface="Tahoma" panose="020B0604030504040204" pitchFamily="34" charset="0"/>
                    <a:cs typeface="Tahoma" panose="020B0604030504040204" pitchFamily="34" charset="0"/>
                  </a:rPr>
                  <a:t>In WHO FC IV </a:t>
                </a:r>
                <a:r>
                  <a:rPr lang="en-GB" sz="1400" dirty="0">
                    <a:solidFill>
                      <a:srgbClr val="5081BD"/>
                    </a:solidFill>
                    <a:latin typeface="Tahoma" panose="020B0604030504040204" pitchFamily="34" charset="0"/>
                    <a:ea typeface="Tahoma" panose="020B0604030504040204" pitchFamily="34" charset="0"/>
                    <a:cs typeface="Tahoma" panose="020B0604030504040204" pitchFamily="34" charset="0"/>
                  </a:rPr>
                  <a:t>patients initial combination </a:t>
                </a:r>
                <a:r>
                  <a:rPr lang="en-GB" sz="1400" dirty="0" smtClean="0">
                    <a:solidFill>
                      <a:srgbClr val="5081BD"/>
                    </a:solidFill>
                    <a:latin typeface="Tahoma" panose="020B0604030504040204" pitchFamily="34" charset="0"/>
                    <a:ea typeface="Tahoma" panose="020B0604030504040204" pitchFamily="34" charset="0"/>
                    <a:cs typeface="Tahoma" panose="020B0604030504040204" pitchFamily="34" charset="0"/>
                  </a:rPr>
                  <a:t>therapy</a:t>
                </a:r>
                <a:br>
                  <a:rPr lang="en-GB" sz="1400" dirty="0" smtClean="0">
                    <a:solidFill>
                      <a:srgbClr val="5081BD"/>
                    </a:solidFill>
                    <a:latin typeface="Tahoma" panose="020B0604030504040204" pitchFamily="34" charset="0"/>
                    <a:ea typeface="Tahoma" panose="020B0604030504040204" pitchFamily="34" charset="0"/>
                    <a:cs typeface="Tahoma" panose="020B0604030504040204" pitchFamily="34" charset="0"/>
                  </a:rPr>
                </a:br>
                <a:r>
                  <a:rPr lang="en-GB" sz="1400" dirty="0" smtClean="0">
                    <a:solidFill>
                      <a:srgbClr val="5081BD"/>
                    </a:solidFill>
                    <a:latin typeface="Tahoma" panose="020B0604030504040204" pitchFamily="34" charset="0"/>
                    <a:ea typeface="Tahoma" panose="020B0604030504040204" pitchFamily="34" charset="0"/>
                    <a:cs typeface="Tahoma" panose="020B0604030504040204" pitchFamily="34" charset="0"/>
                  </a:rPr>
                  <a:t>should be considered</a:t>
                </a:r>
                <a:br>
                  <a:rPr lang="en-GB" sz="1400" dirty="0" smtClean="0">
                    <a:solidFill>
                      <a:srgbClr val="5081BD"/>
                    </a:solidFill>
                    <a:latin typeface="Tahoma" panose="020B0604030504040204" pitchFamily="34" charset="0"/>
                    <a:ea typeface="Tahoma" panose="020B0604030504040204" pitchFamily="34" charset="0"/>
                    <a:cs typeface="Tahoma" panose="020B0604030504040204" pitchFamily="34" charset="0"/>
                  </a:rPr>
                </a:br>
                <a:r>
                  <a:rPr lang="en-GB" sz="1400" b="1" dirty="0" smtClean="0">
                    <a:solidFill>
                      <a:srgbClr val="5081BD"/>
                    </a:solidFill>
                    <a:latin typeface="Tahoma" panose="020B0604030504040204" pitchFamily="34" charset="0"/>
                    <a:ea typeface="Tahoma" panose="020B0604030504040204" pitchFamily="34" charset="0"/>
                    <a:cs typeface="Tahoma" panose="020B0604030504040204" pitchFamily="34" charset="0"/>
                  </a:rPr>
                  <a:t>Evidence </a:t>
                </a:r>
                <a:r>
                  <a:rPr lang="en-GB" sz="1400" b="1" dirty="0">
                    <a:solidFill>
                      <a:srgbClr val="5081BD"/>
                    </a:solidFill>
                    <a:latin typeface="Tahoma" panose="020B0604030504040204" pitchFamily="34" charset="0"/>
                    <a:ea typeface="Tahoma" panose="020B0604030504040204" pitchFamily="34" charset="0"/>
                    <a:cs typeface="Tahoma" panose="020B0604030504040204" pitchFamily="34" charset="0"/>
                  </a:rPr>
                  <a:t>level: </a:t>
                </a:r>
                <a:r>
                  <a:rPr lang="en-GB" sz="1400" b="1" dirty="0" err="1" smtClean="0">
                    <a:solidFill>
                      <a:srgbClr val="5081BD"/>
                    </a:solidFill>
                    <a:latin typeface="Tahoma" panose="020B0604030504040204" pitchFamily="34" charset="0"/>
                    <a:ea typeface="Tahoma" panose="020B0604030504040204" pitchFamily="34" charset="0"/>
                    <a:cs typeface="Tahoma" panose="020B0604030504040204" pitchFamily="34" charset="0"/>
                  </a:rPr>
                  <a:t>IIa</a:t>
                </a:r>
                <a:r>
                  <a:rPr lang="en-GB" sz="1400" b="1" dirty="0" smtClean="0">
                    <a:solidFill>
                      <a:srgbClr val="5081BD"/>
                    </a:solidFill>
                    <a:latin typeface="Tahoma" panose="020B0604030504040204" pitchFamily="34" charset="0"/>
                    <a:ea typeface="Tahoma" panose="020B0604030504040204" pitchFamily="34" charset="0"/>
                    <a:cs typeface="Tahoma" panose="020B0604030504040204" pitchFamily="34" charset="0"/>
                  </a:rPr>
                  <a:t>-C</a:t>
                </a:r>
              </a:p>
            </p:txBody>
          </p:sp>
          <p:sp>
            <p:nvSpPr>
              <p:cNvPr id="30" name="Right Triangle 29"/>
              <p:cNvSpPr/>
              <p:nvPr/>
            </p:nvSpPr>
            <p:spPr>
              <a:xfrm rot="16200000">
                <a:off x="5008697" y="4762372"/>
                <a:ext cx="914400" cy="699292"/>
              </a:xfrm>
              <a:prstGeom prst="rtTriangle">
                <a:avLst/>
              </a:prstGeom>
              <a:solidFill>
                <a:srgbClr val="1839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1" name="Group 30"/>
            <p:cNvGrpSpPr/>
            <p:nvPr/>
          </p:nvGrpSpPr>
          <p:grpSpPr>
            <a:xfrm>
              <a:off x="5997917" y="2366028"/>
              <a:ext cx="2760095" cy="4099811"/>
              <a:chOff x="5909994" y="1803320"/>
              <a:chExt cx="2760095" cy="3765898"/>
            </a:xfrm>
            <a:solidFill>
              <a:srgbClr val="C1D6F0"/>
            </a:solidFill>
          </p:grpSpPr>
          <p:sp>
            <p:nvSpPr>
              <p:cNvPr id="32" name="TextBox 31"/>
              <p:cNvSpPr txBox="1"/>
              <p:nvPr/>
            </p:nvSpPr>
            <p:spPr>
              <a:xfrm>
                <a:off x="5909994" y="1803320"/>
                <a:ext cx="2760095" cy="3765898"/>
              </a:xfrm>
              <a:prstGeom prst="rect">
                <a:avLst/>
              </a:prstGeom>
              <a:grpFill/>
              <a:effectLst/>
            </p:spPr>
            <p:txBody>
              <a:bodyPr wrap="square">
                <a:noAutofit/>
              </a:bodyPr>
              <a:lstStyle>
                <a:defPPr>
                  <a:defRPr lang="en-US"/>
                </a:defPPr>
                <a:lvl1pPr>
                  <a:defRPr>
                    <a:solidFill>
                      <a:schemeClr val="bg1"/>
                    </a:solidFill>
                    <a:latin typeface="Arial" pitchFamily="34" charset="0"/>
                    <a:cs typeface="Arial" pitchFamily="34" charset="0"/>
                  </a:defRPr>
                </a:lvl1pPr>
              </a:lstStyle>
              <a:p>
                <a:r>
                  <a:rPr lang="en-GB" sz="1500" dirty="0">
                    <a:solidFill>
                      <a:srgbClr val="5081BD"/>
                    </a:solidFill>
                    <a:latin typeface="Tahoma" panose="020B0604030504040204" pitchFamily="34" charset="0"/>
                    <a:ea typeface="Tahoma" panose="020B0604030504040204" pitchFamily="34" charset="0"/>
                    <a:cs typeface="Tahoma" panose="020B0604030504040204" pitchFamily="34" charset="0"/>
                  </a:rPr>
                  <a:t>Sequential drugs combination </a:t>
                </a:r>
                <a:r>
                  <a:rPr lang="en-GB" sz="1500" dirty="0" smtClean="0">
                    <a:solidFill>
                      <a:srgbClr val="5081BD"/>
                    </a:solidFill>
                    <a:latin typeface="Tahoma" panose="020B0604030504040204" pitchFamily="34" charset="0"/>
                    <a:ea typeface="Tahoma" panose="020B0604030504040204" pitchFamily="34" charset="0"/>
                    <a:cs typeface="Tahoma" panose="020B0604030504040204" pitchFamily="34" charset="0"/>
                  </a:rPr>
                  <a:t>therapy</a:t>
                </a:r>
                <a:endParaRPr lang="cs-CZ" sz="1500" dirty="0" smtClean="0">
                  <a:solidFill>
                    <a:srgbClr val="5081BD"/>
                  </a:solidFill>
                  <a:latin typeface="Tahoma" panose="020B0604030504040204" pitchFamily="34" charset="0"/>
                  <a:ea typeface="Tahoma" panose="020B0604030504040204" pitchFamily="34" charset="0"/>
                  <a:cs typeface="Tahoma" panose="020B0604030504040204" pitchFamily="34" charset="0"/>
                </a:endParaRPr>
              </a:p>
              <a:p>
                <a:r>
                  <a:rPr lang="en-GB" sz="1500" dirty="0" smtClean="0">
                    <a:solidFill>
                      <a:srgbClr val="F07F0A"/>
                    </a:solidFill>
                    <a:latin typeface="Tahoma" panose="020B0604030504040204" pitchFamily="34" charset="0"/>
                    <a:ea typeface="Tahoma" panose="020B0604030504040204" pitchFamily="34" charset="0"/>
                    <a:cs typeface="Tahoma" panose="020B0604030504040204" pitchFamily="34" charset="0"/>
                  </a:rPr>
                  <a:t/>
                </a:r>
                <a:br>
                  <a:rPr lang="en-GB" sz="1500" dirty="0" smtClean="0">
                    <a:solidFill>
                      <a:srgbClr val="F07F0A"/>
                    </a:solidFill>
                    <a:latin typeface="Tahoma" panose="020B0604030504040204" pitchFamily="34" charset="0"/>
                    <a:ea typeface="Tahoma" panose="020B0604030504040204" pitchFamily="34" charset="0"/>
                    <a:cs typeface="Tahoma" panose="020B0604030504040204" pitchFamily="34" charset="0"/>
                  </a:rPr>
                </a:br>
                <a:r>
                  <a:rPr lang="en-GB" sz="1500" b="1" cap="all" dirty="0" smtClean="0">
                    <a:solidFill>
                      <a:schemeClr val="tx1"/>
                    </a:solidFill>
                    <a:latin typeface="Tahoma" panose="020B0604030504040204" pitchFamily="34" charset="0"/>
                    <a:ea typeface="Tahoma" panose="020B0604030504040204" pitchFamily="34" charset="0"/>
                    <a:cs typeface="Tahoma" panose="020B0604030504040204" pitchFamily="34" charset="0"/>
                  </a:rPr>
                  <a:t>is recommended</a:t>
                </a:r>
                <a:r>
                  <a:rPr lang="en-GB" sz="1500" b="1" cap="all" dirty="0" smtClean="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a:r>
                <a:br>
                  <a:rPr lang="en-GB" sz="1500" b="1" cap="all" dirty="0" smtClean="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br>
                <a:r>
                  <a:rPr lang="en-GB" sz="1500" dirty="0" smtClean="0">
                    <a:solidFill>
                      <a:srgbClr val="5081BD"/>
                    </a:solidFill>
                    <a:latin typeface="Tahoma" panose="020B0604030504040204" pitchFamily="34" charset="0"/>
                    <a:ea typeface="Tahoma" panose="020B0604030504040204" pitchFamily="34" charset="0"/>
                    <a:cs typeface="Tahoma" panose="020B0604030504040204" pitchFamily="34" charset="0"/>
                  </a:rPr>
                  <a:t>in </a:t>
                </a:r>
                <a:r>
                  <a:rPr lang="en-GB" sz="1500" dirty="0">
                    <a:solidFill>
                      <a:srgbClr val="5081BD"/>
                    </a:solidFill>
                    <a:latin typeface="Tahoma" panose="020B0604030504040204" pitchFamily="34" charset="0"/>
                    <a:ea typeface="Tahoma" panose="020B0604030504040204" pitchFamily="34" charset="0"/>
                    <a:cs typeface="Tahoma" panose="020B0604030504040204" pitchFamily="34" charset="0"/>
                  </a:rPr>
                  <a:t>patients with </a:t>
                </a:r>
                <a:r>
                  <a:rPr lang="en-GB" sz="1500" dirty="0" smtClean="0">
                    <a:solidFill>
                      <a:srgbClr val="5081BD"/>
                    </a:solidFill>
                    <a:latin typeface="Tahoma" panose="020B0604030504040204" pitchFamily="34" charset="0"/>
                    <a:ea typeface="Tahoma" panose="020B0604030504040204" pitchFamily="34" charset="0"/>
                    <a:cs typeface="Tahoma" panose="020B0604030504040204" pitchFamily="34" charset="0"/>
                  </a:rPr>
                  <a:t>inadequate treatment </a:t>
                </a:r>
                <a:r>
                  <a:rPr lang="en-GB" sz="1500" dirty="0">
                    <a:solidFill>
                      <a:srgbClr val="5081BD"/>
                    </a:solidFill>
                    <a:latin typeface="Tahoma" panose="020B0604030504040204" pitchFamily="34" charset="0"/>
                    <a:ea typeface="Tahoma" panose="020B0604030504040204" pitchFamily="34" charset="0"/>
                    <a:cs typeface="Tahoma" panose="020B0604030504040204" pitchFamily="34" charset="0"/>
                  </a:rPr>
                  <a:t>response to initial monotherapy or to</a:t>
                </a:r>
              </a:p>
              <a:p>
                <a:r>
                  <a:rPr lang="en-GB" sz="1500" dirty="0">
                    <a:solidFill>
                      <a:srgbClr val="5081BD"/>
                    </a:solidFill>
                    <a:latin typeface="Tahoma" panose="020B0604030504040204" pitchFamily="34" charset="0"/>
                    <a:ea typeface="Tahoma" panose="020B0604030504040204" pitchFamily="34" charset="0"/>
                    <a:cs typeface="Tahoma" panose="020B0604030504040204" pitchFamily="34" charset="0"/>
                  </a:rPr>
                  <a:t>initial double </a:t>
                </a:r>
                <a:r>
                  <a:rPr lang="en-GB" sz="1500" dirty="0" smtClean="0">
                    <a:solidFill>
                      <a:srgbClr val="5081BD"/>
                    </a:solidFill>
                    <a:latin typeface="Tahoma" panose="020B0604030504040204" pitchFamily="34" charset="0"/>
                    <a:ea typeface="Tahoma" panose="020B0604030504040204" pitchFamily="34" charset="0"/>
                    <a:cs typeface="Tahoma" panose="020B0604030504040204" pitchFamily="34" charset="0"/>
                  </a:rPr>
                  <a:t>combination </a:t>
                </a:r>
                <a:r>
                  <a:rPr lang="en-GB" sz="1500" dirty="0">
                    <a:solidFill>
                      <a:srgbClr val="5081BD"/>
                    </a:solidFill>
                    <a:latin typeface="Tahoma" panose="020B0604030504040204" pitchFamily="34" charset="0"/>
                    <a:ea typeface="Tahoma" panose="020B0604030504040204" pitchFamily="34" charset="0"/>
                    <a:cs typeface="Tahoma" panose="020B0604030504040204" pitchFamily="34" charset="0"/>
                  </a:rPr>
                  <a:t>therapy </a:t>
                </a:r>
                <a:endParaRPr lang="en-GB" sz="1500" dirty="0" smtClean="0">
                  <a:solidFill>
                    <a:srgbClr val="5081BD"/>
                  </a:solidFill>
                  <a:latin typeface="Tahoma" panose="020B0604030504040204" pitchFamily="34" charset="0"/>
                  <a:ea typeface="Tahoma" panose="020B0604030504040204" pitchFamily="34" charset="0"/>
                  <a:cs typeface="Tahoma" panose="020B0604030504040204" pitchFamily="34" charset="0"/>
                </a:endParaRPr>
              </a:p>
              <a:p>
                <a:endParaRPr lang="en-GB" sz="1500" dirty="0">
                  <a:solidFill>
                    <a:srgbClr val="F07F0A"/>
                  </a:solidFill>
                  <a:latin typeface="Tahoma" panose="020B0604030504040204" pitchFamily="34" charset="0"/>
                  <a:ea typeface="Tahoma" panose="020B0604030504040204" pitchFamily="34" charset="0"/>
                  <a:cs typeface="Tahoma" panose="020B0604030504040204" pitchFamily="34" charset="0"/>
                </a:endParaRPr>
              </a:p>
              <a:p>
                <a:r>
                  <a:rPr lang="en-GB" sz="1500" b="1" cap="all" dirty="0" smtClean="0">
                    <a:solidFill>
                      <a:schemeClr val="tx1"/>
                    </a:solidFill>
                    <a:latin typeface="Tahoma" panose="020B0604030504040204" pitchFamily="34" charset="0"/>
                    <a:ea typeface="Tahoma" panose="020B0604030504040204" pitchFamily="34" charset="0"/>
                    <a:cs typeface="Tahoma" panose="020B0604030504040204" pitchFamily="34" charset="0"/>
                  </a:rPr>
                  <a:t>Evidence </a:t>
                </a:r>
                <a:r>
                  <a:rPr lang="en-GB" sz="1500" b="1" cap="all" dirty="0">
                    <a:solidFill>
                      <a:schemeClr val="tx1"/>
                    </a:solidFill>
                    <a:latin typeface="Tahoma" panose="020B0604030504040204" pitchFamily="34" charset="0"/>
                    <a:ea typeface="Tahoma" panose="020B0604030504040204" pitchFamily="34" charset="0"/>
                    <a:cs typeface="Tahoma" panose="020B0604030504040204" pitchFamily="34" charset="0"/>
                  </a:rPr>
                  <a:t>level: </a:t>
                </a:r>
                <a:r>
                  <a:rPr lang="en-GB" sz="1500" b="1" cap="all" dirty="0" smtClean="0">
                    <a:solidFill>
                      <a:schemeClr val="tx1"/>
                    </a:solidFill>
                    <a:latin typeface="Tahoma" panose="020B0604030504040204" pitchFamily="34" charset="0"/>
                    <a:ea typeface="Tahoma" panose="020B0604030504040204" pitchFamily="34" charset="0"/>
                    <a:cs typeface="Tahoma" panose="020B0604030504040204" pitchFamily="34" charset="0"/>
                  </a:rPr>
                  <a:t>I-B </a:t>
                </a:r>
              </a:p>
              <a:p>
                <a:r>
                  <a:rPr lang="en-GB" sz="1400" dirty="0" smtClean="0">
                    <a:solidFill>
                      <a:srgbClr val="5081BD"/>
                    </a:solidFill>
                    <a:latin typeface="Tahoma" panose="020B0604030504040204" pitchFamily="34" charset="0"/>
                    <a:ea typeface="Tahoma" panose="020B0604030504040204" pitchFamily="34" charset="0"/>
                    <a:cs typeface="Tahoma" panose="020B0604030504040204" pitchFamily="34" charset="0"/>
                  </a:rPr>
                  <a:t>In WHO FC IV patients initial combination therapy including </a:t>
                </a:r>
                <a:r>
                  <a:rPr lang="en-GB" sz="1400" dirty="0" err="1" smtClean="0">
                    <a:solidFill>
                      <a:srgbClr val="5081BD"/>
                    </a:solidFill>
                    <a:latin typeface="Tahoma" panose="020B0604030504040204" pitchFamily="34" charset="0"/>
                    <a:ea typeface="Tahoma" panose="020B0604030504040204" pitchFamily="34" charset="0"/>
                    <a:cs typeface="Tahoma" panose="020B0604030504040204" pitchFamily="34" charset="0"/>
                  </a:rPr>
                  <a:t>i.v</a:t>
                </a:r>
                <a:r>
                  <a:rPr lang="en-GB" sz="1400" dirty="0" smtClean="0">
                    <a:solidFill>
                      <a:srgbClr val="5081BD"/>
                    </a:solidFill>
                    <a:latin typeface="Tahoma" panose="020B0604030504040204" pitchFamily="34" charset="0"/>
                    <a:ea typeface="Tahoma" panose="020B0604030504040204" pitchFamily="34" charset="0"/>
                    <a:cs typeface="Tahoma" panose="020B0604030504040204" pitchFamily="34" charset="0"/>
                  </a:rPr>
                  <a:t>. prostacyclin should be considered </a:t>
                </a:r>
                <a:br>
                  <a:rPr lang="en-GB" sz="1400" dirty="0" smtClean="0">
                    <a:solidFill>
                      <a:srgbClr val="5081BD"/>
                    </a:solidFill>
                    <a:latin typeface="Tahoma" panose="020B0604030504040204" pitchFamily="34" charset="0"/>
                    <a:ea typeface="Tahoma" panose="020B0604030504040204" pitchFamily="34" charset="0"/>
                    <a:cs typeface="Tahoma" panose="020B0604030504040204" pitchFamily="34" charset="0"/>
                  </a:rPr>
                </a:br>
                <a:r>
                  <a:rPr lang="en-GB" sz="1400" b="1" dirty="0" smtClean="0">
                    <a:solidFill>
                      <a:srgbClr val="5081BD"/>
                    </a:solidFill>
                    <a:latin typeface="Tahoma" panose="020B0604030504040204" pitchFamily="34" charset="0"/>
                    <a:ea typeface="Tahoma" panose="020B0604030504040204" pitchFamily="34" charset="0"/>
                    <a:cs typeface="Tahoma" panose="020B0604030504040204" pitchFamily="34" charset="0"/>
                  </a:rPr>
                  <a:t>Evidence level: </a:t>
                </a:r>
                <a:r>
                  <a:rPr lang="en-GB" sz="1400" b="1" dirty="0" err="1" smtClean="0">
                    <a:solidFill>
                      <a:srgbClr val="5081BD"/>
                    </a:solidFill>
                    <a:latin typeface="Tahoma" panose="020B0604030504040204" pitchFamily="34" charset="0"/>
                    <a:ea typeface="Tahoma" panose="020B0604030504040204" pitchFamily="34" charset="0"/>
                    <a:cs typeface="Tahoma" panose="020B0604030504040204" pitchFamily="34" charset="0"/>
                  </a:rPr>
                  <a:t>IIa</a:t>
                </a:r>
                <a:r>
                  <a:rPr lang="en-GB" sz="1400" b="1" dirty="0" smtClean="0">
                    <a:solidFill>
                      <a:srgbClr val="5081BD"/>
                    </a:solidFill>
                    <a:latin typeface="Tahoma" panose="020B0604030504040204" pitchFamily="34" charset="0"/>
                    <a:ea typeface="Tahoma" panose="020B0604030504040204" pitchFamily="34" charset="0"/>
                    <a:cs typeface="Tahoma" panose="020B0604030504040204" pitchFamily="34" charset="0"/>
                  </a:rPr>
                  <a:t>-C</a:t>
                </a:r>
                <a:endParaRPr lang="en-GB" sz="1400" b="1" dirty="0">
                  <a:solidFill>
                    <a:srgbClr val="5081BD"/>
                  </a:solidFill>
                  <a:latin typeface="Tahoma" panose="020B0604030504040204" pitchFamily="34" charset="0"/>
                  <a:ea typeface="Tahoma" panose="020B0604030504040204" pitchFamily="34" charset="0"/>
                  <a:cs typeface="Tahoma" panose="020B0604030504040204" pitchFamily="34" charset="0"/>
                </a:endParaRPr>
              </a:p>
            </p:txBody>
          </p:sp>
          <p:sp>
            <p:nvSpPr>
              <p:cNvPr id="33" name="Right Triangle 32"/>
              <p:cNvSpPr/>
              <p:nvPr/>
            </p:nvSpPr>
            <p:spPr>
              <a:xfrm rot="16200000">
                <a:off x="7863243" y="4762372"/>
                <a:ext cx="914400" cy="699292"/>
              </a:xfrm>
              <a:prstGeom prst="rtTriangle">
                <a:avLst/>
              </a:prstGeom>
              <a:solidFill>
                <a:srgbClr val="1839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35" name="TextBox 34"/>
          <p:cNvSpPr txBox="1"/>
          <p:nvPr/>
        </p:nvSpPr>
        <p:spPr>
          <a:xfrm>
            <a:off x="339044" y="6192846"/>
            <a:ext cx="8647354" cy="577081"/>
          </a:xfrm>
          <a:prstGeom prst="rect">
            <a:avLst/>
          </a:prstGeom>
          <a:ln>
            <a:noFill/>
          </a:ln>
        </p:spPr>
        <p:txBody>
          <a:bodyPr wrap="square">
            <a:spAutoFit/>
          </a:bodyPr>
          <a:lstStyle>
            <a:defPPr>
              <a:defRPr lang="en-US"/>
            </a:defPPr>
            <a:lvl1pPr algn="r">
              <a:defRPr sz="1200">
                <a:solidFill>
                  <a:schemeClr val="bg1">
                    <a:lumMod val="50000"/>
                  </a:schemeClr>
                </a:solidFill>
                <a:latin typeface="Gotham Medium" panose="02000603030000020004" pitchFamily="2" charset="0"/>
                <a:cs typeface="Gotham Light" pitchFamily="50" charset="0"/>
              </a:defRPr>
            </a:lvl1pPr>
          </a:lstStyle>
          <a:p>
            <a:pPr algn="l">
              <a:buFont typeface="Arial" pitchFamily="34" charset="0"/>
              <a:buChar char="•"/>
            </a:pP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1. Galiè N, </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et al. J Am </a:t>
            </a:r>
            <a:r>
              <a:rPr lang="en-GB" sz="1050" i="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Coll</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050" i="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Cardiol</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2004; 43:81S-88S; 2. Galiè N, </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et al. Eur Heart J </a:t>
            </a: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2004; 25:2243-78; </a:t>
            </a:r>
            <a:b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3. </a:t>
            </a:r>
            <a:r>
              <a:rPr lang="en-GB" sz="105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Barst</a:t>
            </a: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 RJ, </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et al. J Am </a:t>
            </a:r>
            <a:r>
              <a:rPr lang="en-GB" sz="1050" i="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Coll</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050" i="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Cardiol</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2009; 54:S78-84; 4. Galiè N, </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et al. Eur Heart J </a:t>
            </a: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2009; 30:2493-537; </a:t>
            </a:r>
            <a:b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5. Galiè N, </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et al. J Am </a:t>
            </a:r>
            <a:r>
              <a:rPr lang="en-GB" sz="1050" i="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Coll</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050" i="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Cardiol</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050" dirty="0" smtClean="0">
                <a:solidFill>
                  <a:schemeClr val="tx1"/>
                </a:solidFill>
                <a:latin typeface="Tahoma" panose="020B0604030504040204" pitchFamily="34" charset="0"/>
                <a:ea typeface="Tahoma" panose="020B0604030504040204" pitchFamily="34" charset="0"/>
                <a:cs typeface="Tahoma" panose="020B0604030504040204" pitchFamily="34" charset="0"/>
              </a:rPr>
              <a:t>2013; 62:D60-72; 6. Galiè N, </a:t>
            </a:r>
            <a:r>
              <a:rPr lang="en-GB" sz="1050" i="1" dirty="0" smtClean="0">
                <a:solidFill>
                  <a:schemeClr val="tx1"/>
                </a:solidFill>
                <a:latin typeface="Tahoma" panose="020B0604030504040204" pitchFamily="34" charset="0"/>
                <a:ea typeface="Tahoma" panose="020B0604030504040204" pitchFamily="34" charset="0"/>
                <a:cs typeface="Tahoma" panose="020B0604030504040204" pitchFamily="34" charset="0"/>
              </a:rPr>
              <a:t>et al. Eur Heart J </a:t>
            </a:r>
            <a:r>
              <a:rPr lang="en-GB" sz="1050" dirty="0">
                <a:solidFill>
                  <a:schemeClr val="tx1"/>
                </a:solidFill>
                <a:latin typeface="Tahoma" panose="020B0604030504040204" pitchFamily="34" charset="0"/>
                <a:ea typeface="Tahoma" panose="020B0604030504040204" pitchFamily="34" charset="0"/>
                <a:cs typeface="Tahoma" panose="020B0604030504040204" pitchFamily="34" charset="0"/>
              </a:rPr>
              <a:t>2016; 37:67-119.</a:t>
            </a:r>
          </a:p>
        </p:txBody>
      </p:sp>
    </p:spTree>
    <p:extLst>
      <p:ext uri="{BB962C8B-B14F-4D97-AF65-F5344CB8AC3E}">
        <p14:creationId xmlns:p14="http://schemas.microsoft.com/office/powerpoint/2010/main" xmlns="" val="153631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90402"/>
            <a:ext cx="6048672" cy="607202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3" name="Picture 3"/>
          <p:cNvPicPr>
            <a:picLocks noChangeAspect="1" noChangeArrowheads="1"/>
          </p:cNvPicPr>
          <p:nvPr/>
        </p:nvPicPr>
        <p:blipFill>
          <a:blip r:embed="rId3" cstate="print"/>
          <a:srcRect/>
          <a:stretch>
            <a:fillRect/>
          </a:stretch>
        </p:blipFill>
        <p:spPr bwMode="auto">
          <a:xfrm>
            <a:off x="5580111" y="4077072"/>
            <a:ext cx="3490347" cy="1944216"/>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xmlns="" val="2989123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4294967295"/>
            <p:extLst>
              <p:ext uri="{D42A27DB-BD31-4B8C-83A1-F6EECF244321}">
                <p14:modId xmlns:p14="http://schemas.microsoft.com/office/powerpoint/2010/main" xmlns="" val="560580772"/>
              </p:ext>
            </p:extLst>
          </p:nvPr>
        </p:nvGraphicFramePr>
        <p:xfrm>
          <a:off x="395536" y="1916831"/>
          <a:ext cx="8576484" cy="3755309"/>
        </p:xfrm>
        <a:graphic>
          <a:graphicData uri="http://schemas.openxmlformats.org/drawingml/2006/table">
            <a:tbl>
              <a:tblPr firstRow="1" bandRow="1">
                <a:tableStyleId>{69012ECD-51FC-41F1-AA8D-1B2483CD663E}</a:tableStyleId>
              </a:tblPr>
              <a:tblGrid>
                <a:gridCol w="1428338"/>
                <a:gridCol w="1494692"/>
                <a:gridCol w="1573823"/>
                <a:gridCol w="597877"/>
                <a:gridCol w="975946"/>
                <a:gridCol w="1153991"/>
                <a:gridCol w="1351817"/>
              </a:tblGrid>
              <a:tr h="659504">
                <a:tc>
                  <a:txBody>
                    <a:bodyPr/>
                    <a:lstStyle/>
                    <a:p>
                      <a:r>
                        <a:rPr lang="en-GB" sz="1600" dirty="0" smtClean="0">
                          <a:solidFill>
                            <a:schemeClr val="bg1"/>
                          </a:solidFill>
                          <a:latin typeface="Tahoma" pitchFamily="34" charset="0"/>
                          <a:ea typeface="Tahoma" pitchFamily="34" charset="0"/>
                          <a:cs typeface="Tahoma" pitchFamily="34" charset="0"/>
                        </a:rPr>
                        <a:t>Drug</a:t>
                      </a:r>
                      <a:endParaRPr lang="en-GB" sz="1600" b="0" dirty="0">
                        <a:solidFill>
                          <a:schemeClr val="bg1"/>
                        </a:solidFill>
                        <a:latin typeface="Tahoma" pitchFamily="34" charset="0"/>
                        <a:ea typeface="Tahoma" pitchFamily="34" charset="0"/>
                        <a:cs typeface="Tahoma" pitchFamily="34" charset="0"/>
                      </a:endParaRPr>
                    </a:p>
                  </a:txBody>
                  <a:tcPr marL="36000" marR="36000" marT="36000" marB="36000" anchor="ctr">
                    <a:lnB w="12700" cap="flat" cmpd="sng" algn="ctr">
                      <a:noFill/>
                      <a:prstDash val="solid"/>
                      <a:round/>
                      <a:headEnd type="none" w="med" len="med"/>
                      <a:tailEnd type="none" w="med" len="med"/>
                    </a:lnB>
                  </a:tcPr>
                </a:tc>
                <a:tc>
                  <a:txBody>
                    <a:bodyPr/>
                    <a:lstStyle/>
                    <a:p>
                      <a:pPr algn="ctr"/>
                      <a:r>
                        <a:rPr lang="en-GB" sz="1600" dirty="0" smtClean="0">
                          <a:solidFill>
                            <a:schemeClr val="bg1"/>
                          </a:solidFill>
                          <a:latin typeface="Tahoma" pitchFamily="34" charset="0"/>
                          <a:ea typeface="Tahoma" pitchFamily="34" charset="0"/>
                          <a:cs typeface="Tahoma" pitchFamily="34" charset="0"/>
                        </a:rPr>
                        <a:t>Trial</a:t>
                      </a:r>
                      <a:endParaRPr lang="en-GB" sz="1600" b="0" dirty="0">
                        <a:solidFill>
                          <a:schemeClr val="bg1"/>
                        </a:solidFill>
                        <a:latin typeface="Tahoma" pitchFamily="34" charset="0"/>
                        <a:ea typeface="Tahoma" pitchFamily="34" charset="0"/>
                        <a:cs typeface="Tahoma" pitchFamily="34" charset="0"/>
                      </a:endParaRPr>
                    </a:p>
                  </a:txBody>
                  <a:tcPr marL="36000" marR="36000" marT="36000" marB="36000" anchor="ctr">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latin typeface="Tahoma" pitchFamily="34" charset="0"/>
                          <a:ea typeface="Tahoma" pitchFamily="34" charset="0"/>
                          <a:cs typeface="Tahoma" pitchFamily="34" charset="0"/>
                        </a:rPr>
                        <a:t>Background therapy</a:t>
                      </a:r>
                      <a:endParaRPr lang="en-GB" sz="1600" b="0" dirty="0" smtClean="0">
                        <a:solidFill>
                          <a:schemeClr val="bg1"/>
                        </a:solidFill>
                        <a:latin typeface="Tahoma" pitchFamily="34" charset="0"/>
                        <a:ea typeface="Tahoma" pitchFamily="34" charset="0"/>
                        <a:cs typeface="Tahoma" pitchFamily="34" charset="0"/>
                      </a:endParaRPr>
                    </a:p>
                  </a:txBody>
                  <a:tcPr marL="36000" marR="36000" marT="36000" marB="36000" anchor="ctr">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latin typeface="Tahoma" pitchFamily="34" charset="0"/>
                          <a:ea typeface="Tahoma" pitchFamily="34" charset="0"/>
                          <a:cs typeface="Tahoma" pitchFamily="34" charset="0"/>
                        </a:rPr>
                        <a:t>n</a:t>
                      </a:r>
                      <a:endParaRPr lang="en-GB" sz="1600" b="0" i="1" dirty="0" smtClean="0">
                        <a:solidFill>
                          <a:schemeClr val="bg1"/>
                        </a:solidFill>
                        <a:latin typeface="Tahoma" pitchFamily="34" charset="0"/>
                        <a:ea typeface="Tahoma" pitchFamily="34" charset="0"/>
                        <a:cs typeface="Tahoma" pitchFamily="34" charset="0"/>
                      </a:endParaRPr>
                    </a:p>
                  </a:txBody>
                  <a:tcPr marL="36000" marR="36000" marT="36000" marB="36000" anchor="ctr">
                    <a:lnB w="12700" cap="flat" cmpd="sng" algn="ctr">
                      <a:noFill/>
                      <a:prstDash val="solid"/>
                      <a:round/>
                      <a:headEnd type="none" w="med" len="med"/>
                      <a:tailEnd type="none" w="med" len="med"/>
                    </a:lnB>
                  </a:tcPr>
                </a:tc>
                <a:tc>
                  <a:txBody>
                    <a:bodyPr/>
                    <a:lstStyle/>
                    <a:p>
                      <a:pPr algn="ctr"/>
                      <a:r>
                        <a:rPr lang="en-GB" sz="1600" dirty="0" smtClean="0">
                          <a:solidFill>
                            <a:schemeClr val="bg1"/>
                          </a:solidFill>
                          <a:latin typeface="Tahoma" pitchFamily="34" charset="0"/>
                          <a:ea typeface="Tahoma" pitchFamily="34" charset="0"/>
                          <a:cs typeface="Tahoma" pitchFamily="34" charset="0"/>
                        </a:rPr>
                        <a:t>Duration</a:t>
                      </a:r>
                      <a:endParaRPr lang="en-GB" sz="1600" b="0" dirty="0">
                        <a:solidFill>
                          <a:schemeClr val="bg1"/>
                        </a:solidFill>
                        <a:latin typeface="Tahoma" pitchFamily="34" charset="0"/>
                        <a:ea typeface="Tahoma" pitchFamily="34" charset="0"/>
                        <a:cs typeface="Tahoma" pitchFamily="34" charset="0"/>
                      </a:endParaRPr>
                    </a:p>
                  </a:txBody>
                  <a:tcPr marL="36000" marR="36000" marT="36000" marB="36000" anchor="ctr">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latin typeface="Tahoma" pitchFamily="34" charset="0"/>
                          <a:ea typeface="Tahoma" pitchFamily="34" charset="0"/>
                          <a:cs typeface="Tahoma" pitchFamily="34" charset="0"/>
                        </a:rPr>
                        <a:t>Primary endpoint</a:t>
                      </a:r>
                      <a:endParaRPr lang="en-GB" sz="1600" b="0" dirty="0" smtClean="0">
                        <a:solidFill>
                          <a:schemeClr val="bg1"/>
                        </a:solidFill>
                        <a:latin typeface="Tahoma" pitchFamily="34" charset="0"/>
                        <a:ea typeface="Tahoma" pitchFamily="34" charset="0"/>
                        <a:cs typeface="Tahoma" pitchFamily="34" charset="0"/>
                      </a:endParaRPr>
                    </a:p>
                  </a:txBody>
                  <a:tcPr marL="36000" marR="36000" marT="36000" marB="36000" anchor="ctr">
                    <a:lnB w="12700" cap="flat" cmpd="sng" algn="ctr">
                      <a:noFill/>
                      <a:prstDash val="solid"/>
                      <a:round/>
                      <a:headEnd type="none" w="med" len="med"/>
                      <a:tailEnd type="none" w="med" len="med"/>
                    </a:lnB>
                  </a:tcPr>
                </a:tc>
                <a:tc>
                  <a:txBody>
                    <a:bodyPr/>
                    <a:lstStyle/>
                    <a:p>
                      <a:pPr algn="ctr"/>
                      <a:r>
                        <a:rPr lang="en-GB" sz="1600" dirty="0" smtClean="0">
                          <a:solidFill>
                            <a:schemeClr val="bg1"/>
                          </a:solidFill>
                          <a:latin typeface="Tahoma" pitchFamily="34" charset="0"/>
                          <a:ea typeface="Tahoma" pitchFamily="34" charset="0"/>
                          <a:cs typeface="Tahoma" pitchFamily="34" charset="0"/>
                        </a:rPr>
                        <a:t>Primary endpoint met?</a:t>
                      </a:r>
                      <a:endParaRPr lang="en-GB" sz="1600" b="0" dirty="0">
                        <a:solidFill>
                          <a:schemeClr val="bg1"/>
                        </a:solidFill>
                        <a:latin typeface="Tahoma" pitchFamily="34" charset="0"/>
                        <a:ea typeface="Tahoma" pitchFamily="34" charset="0"/>
                        <a:cs typeface="Tahoma" pitchFamily="34" charset="0"/>
                      </a:endParaRPr>
                    </a:p>
                  </a:txBody>
                  <a:tcPr marL="36000" marR="36000" marT="36000" marB="36000" anchor="ctr">
                    <a:lnB w="12700" cap="flat" cmpd="sng" algn="ctr">
                      <a:noFill/>
                      <a:prstDash val="solid"/>
                      <a:round/>
                      <a:headEnd type="none" w="med" len="med"/>
                      <a:tailEnd type="none" w="med" len="med"/>
                    </a:lnB>
                  </a:tcPr>
                </a:tc>
              </a:tr>
              <a:tr h="372681">
                <a:tc rowSpan="2">
                  <a:txBody>
                    <a:bodyPr/>
                    <a:lstStyle/>
                    <a:p>
                      <a:r>
                        <a:rPr lang="en-GB" sz="1400" b="1" i="0" kern="1200" dirty="0" smtClean="0">
                          <a:solidFill>
                            <a:schemeClr val="tx1"/>
                          </a:solidFill>
                          <a:effectLst/>
                          <a:latin typeface="Tahoma" pitchFamily="34" charset="0"/>
                          <a:ea typeface="Tahoma" pitchFamily="34" charset="0"/>
                          <a:cs typeface="Tahoma" pitchFamily="34" charset="0"/>
                        </a:rPr>
                        <a:t>Inhaled iloprost</a:t>
                      </a:r>
                      <a:endParaRPr lang="en-GB" sz="1400" b="1"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STEP</a:t>
                      </a:r>
                      <a:r>
                        <a:rPr lang="en-GB" sz="1400" b="0" i="0" kern="1200" baseline="30000" dirty="0" smtClean="0">
                          <a:solidFill>
                            <a:schemeClr val="tx1"/>
                          </a:solidFill>
                          <a:effectLst/>
                          <a:latin typeface="Tahoma" pitchFamily="34" charset="0"/>
                          <a:ea typeface="Tahoma" pitchFamily="34" charset="0"/>
                          <a:cs typeface="Tahoma" pitchFamily="34" charset="0"/>
                        </a:rPr>
                        <a:t>1</a:t>
                      </a:r>
                      <a:endParaRPr lang="en-GB" sz="1400" b="0" i="0" kern="1200" baseline="300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Bosentan</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67</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12</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altLang="en-US" sz="1400" b="0" i="0" kern="1200" dirty="0" smtClean="0">
                          <a:solidFill>
                            <a:schemeClr val="tx1"/>
                          </a:solidFill>
                          <a:effectLst/>
                          <a:latin typeface="Tahoma" pitchFamily="34" charset="0"/>
                          <a:ea typeface="Tahoma" pitchFamily="34" charset="0"/>
                          <a:cs typeface="Tahoma" pitchFamily="34" charset="0"/>
                        </a:rPr>
                        <a:t>6MWD</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400" b="0" i="0" kern="1200" dirty="0" smtClean="0">
                          <a:solidFill>
                            <a:schemeClr val="tx1"/>
                          </a:solidFill>
                          <a:effectLst/>
                          <a:latin typeface="Tahoma" pitchFamily="34" charset="0"/>
                          <a:ea typeface="Tahoma" pitchFamily="34" charset="0"/>
                          <a:cs typeface="Tahoma" pitchFamily="34" charset="0"/>
                          <a:sym typeface="Wingdings" panose="05000000000000000000" pitchFamily="2" charset="2"/>
                        </a:rPr>
                        <a:t></a:t>
                      </a:r>
                      <a:endParaRPr lang="de-DE" sz="1400" b="0" i="0" kern="1200" dirty="0" smtClean="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372681">
                <a:tc vMerge="1">
                  <a:txBody>
                    <a:bodyPr/>
                    <a:lstStyle/>
                    <a:p>
                      <a:endParaRPr lang="en-GB" sz="1600" dirty="0">
                        <a:solidFill>
                          <a:schemeClr val="tx1"/>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COMBI</a:t>
                      </a:r>
                      <a:r>
                        <a:rPr lang="en-GB" sz="1400" b="0" i="0" kern="1200" baseline="30000" dirty="0" smtClean="0">
                          <a:solidFill>
                            <a:schemeClr val="tx1"/>
                          </a:solidFill>
                          <a:effectLst/>
                          <a:latin typeface="Tahoma" pitchFamily="34" charset="0"/>
                          <a:ea typeface="Tahoma" pitchFamily="34" charset="0"/>
                          <a:cs typeface="Tahoma" pitchFamily="34" charset="0"/>
                        </a:rPr>
                        <a:t>2</a:t>
                      </a:r>
                      <a:endParaRPr lang="en-GB" sz="1400" b="0" i="0" kern="1200" baseline="300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Bosentan</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40</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12</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altLang="en-US" sz="1400" b="0" i="0" kern="1200" dirty="0" smtClean="0">
                          <a:solidFill>
                            <a:schemeClr val="tx1"/>
                          </a:solidFill>
                          <a:effectLst/>
                          <a:latin typeface="Tahoma" pitchFamily="34" charset="0"/>
                          <a:ea typeface="Tahoma" pitchFamily="34" charset="0"/>
                          <a:cs typeface="Tahoma" pitchFamily="34" charset="0"/>
                        </a:rPr>
                        <a:t>6MWD</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400" b="0" i="0" kern="1200" dirty="0" smtClean="0">
                          <a:solidFill>
                            <a:schemeClr val="tx1"/>
                          </a:solidFill>
                          <a:effectLst/>
                          <a:latin typeface="Tahoma" pitchFamily="34" charset="0"/>
                          <a:ea typeface="Tahoma" pitchFamily="34" charset="0"/>
                          <a:cs typeface="Tahoma" pitchFamily="34" charset="0"/>
                          <a:sym typeface="Wingdings" panose="05000000000000000000" pitchFamily="2" charset="2"/>
                        </a:rPr>
                        <a:t></a:t>
                      </a:r>
                      <a:endParaRPr lang="de-DE" sz="1400" b="0" i="0" kern="1200" dirty="0" smtClean="0">
                        <a:solidFill>
                          <a:schemeClr val="tx1"/>
                        </a:solidFill>
                        <a:effectLst/>
                        <a:latin typeface="Tahoma" pitchFamily="34" charset="0"/>
                        <a:ea typeface="Tahoma" pitchFamily="34" charset="0"/>
                        <a:cs typeface="Tahoma" pitchFamily="34" charset="0"/>
                      </a:endParaRPr>
                    </a:p>
                  </a:txBody>
                  <a:tcPr marL="36000" marR="3600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46858">
                <a:tc>
                  <a:txBody>
                    <a:bodyPr/>
                    <a:lstStyle/>
                    <a:p>
                      <a:r>
                        <a:rPr lang="en-GB" sz="1400" b="1" i="0" kern="1200" dirty="0" smtClean="0">
                          <a:solidFill>
                            <a:schemeClr val="tx1"/>
                          </a:solidFill>
                          <a:effectLst/>
                          <a:latin typeface="Tahoma" pitchFamily="34" charset="0"/>
                          <a:ea typeface="Tahoma" pitchFamily="34" charset="0"/>
                          <a:cs typeface="Tahoma" pitchFamily="34" charset="0"/>
                        </a:rPr>
                        <a:t>Inhaled treprostinil</a:t>
                      </a:r>
                      <a:endParaRPr lang="en-GB" sz="1400" b="1"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TRIUMPH</a:t>
                      </a:r>
                      <a:r>
                        <a:rPr lang="en-GB" sz="1400" b="0" i="0" kern="1200" baseline="30000" dirty="0" smtClean="0">
                          <a:solidFill>
                            <a:schemeClr val="tx1"/>
                          </a:solidFill>
                          <a:effectLst/>
                          <a:latin typeface="Tahoma" pitchFamily="34" charset="0"/>
                          <a:ea typeface="Tahoma" pitchFamily="34" charset="0"/>
                          <a:cs typeface="Tahoma" pitchFamily="34" charset="0"/>
                        </a:rPr>
                        <a:t>3</a:t>
                      </a:r>
                      <a:endParaRPr lang="en-GB" sz="1400" b="0" i="0" kern="1200" baseline="300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Bosentan or sildenafil</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235</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12</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GB" altLang="en-US" sz="1400" b="0" i="0" kern="1200" dirty="0" smtClean="0">
                          <a:solidFill>
                            <a:schemeClr val="tx1"/>
                          </a:solidFill>
                          <a:effectLst/>
                          <a:latin typeface="Tahoma" pitchFamily="34" charset="0"/>
                          <a:ea typeface="Tahoma" pitchFamily="34" charset="0"/>
                          <a:cs typeface="Tahoma" pitchFamily="34" charset="0"/>
                        </a:rPr>
                        <a:t>6MWD</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b="0" i="0" kern="1200" dirty="0" smtClean="0">
                          <a:solidFill>
                            <a:schemeClr val="tx1"/>
                          </a:solidFill>
                          <a:effectLst/>
                          <a:latin typeface="Tahoma" pitchFamily="34" charset="0"/>
                          <a:ea typeface="Tahoma" pitchFamily="34" charset="0"/>
                          <a:cs typeface="Tahoma" pitchFamily="34" charset="0"/>
                          <a:sym typeface="Wingdings" panose="05000000000000000000" pitchFamily="2" charset="2"/>
                        </a:rPr>
                        <a:t></a:t>
                      </a:r>
                      <a:endParaRPr lang="de-DE"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565853">
                <a:tc rowSpan="2">
                  <a:txBody>
                    <a:bodyPr/>
                    <a:lstStyle/>
                    <a:p>
                      <a:pPr algn="l"/>
                      <a:r>
                        <a:rPr lang="de-CH" sz="1400" b="1" i="0" kern="1200" dirty="0" smtClean="0">
                          <a:solidFill>
                            <a:schemeClr val="tx1"/>
                          </a:solidFill>
                          <a:effectLst/>
                          <a:latin typeface="Tahoma" pitchFamily="34" charset="0"/>
                          <a:ea typeface="Tahoma" pitchFamily="34" charset="0"/>
                          <a:cs typeface="Tahoma" pitchFamily="34" charset="0"/>
                        </a:rPr>
                        <a:t>Oral treprostinil</a:t>
                      </a:r>
                      <a:endParaRPr lang="en-GB" sz="1400" b="1"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FREEDOM-C</a:t>
                      </a:r>
                      <a:r>
                        <a:rPr lang="en-GB" sz="1400" b="0" i="0" kern="1200" baseline="30000" dirty="0" smtClean="0">
                          <a:solidFill>
                            <a:schemeClr val="tx1"/>
                          </a:solidFill>
                          <a:effectLst/>
                          <a:latin typeface="Tahoma" pitchFamily="34" charset="0"/>
                          <a:ea typeface="Tahoma" pitchFamily="34" charset="0"/>
                          <a:cs typeface="Tahoma" pitchFamily="34" charset="0"/>
                        </a:rPr>
                        <a:t>4</a:t>
                      </a:r>
                      <a:endParaRPr lang="en-GB" sz="1400" b="0" i="0" kern="1200" baseline="30000" dirty="0">
                        <a:solidFill>
                          <a:schemeClr val="tx1"/>
                        </a:solidFill>
                        <a:effectLst/>
                        <a:latin typeface="Tahoma" pitchFamily="34" charset="0"/>
                        <a:ea typeface="Tahoma" pitchFamily="34" charset="0"/>
                        <a:cs typeface="Tahom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0" i="0" kern="1200" dirty="0" smtClean="0">
                          <a:solidFill>
                            <a:schemeClr val="tx1"/>
                          </a:solidFill>
                          <a:effectLst/>
                          <a:latin typeface="Tahoma" pitchFamily="34" charset="0"/>
                          <a:ea typeface="Tahoma" pitchFamily="34" charset="0"/>
                          <a:cs typeface="Tahoma" pitchFamily="34" charset="0"/>
                        </a:rPr>
                        <a:t>ERA and/or</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0" i="0" kern="1200" dirty="0" smtClean="0">
                          <a:solidFill>
                            <a:schemeClr val="tx1"/>
                          </a:solidFill>
                          <a:effectLst/>
                          <a:latin typeface="Tahoma" pitchFamily="34" charset="0"/>
                          <a:ea typeface="Tahoma" pitchFamily="34" charset="0"/>
                          <a:cs typeface="Tahoma" pitchFamily="34" charset="0"/>
                        </a:rPr>
                        <a:t>PDE-5i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de-CH" sz="1400" b="0" i="0" kern="1200" dirty="0" smtClean="0">
                          <a:solidFill>
                            <a:schemeClr val="tx1"/>
                          </a:solidFill>
                          <a:effectLst/>
                          <a:latin typeface="Tahoma" pitchFamily="34" charset="0"/>
                          <a:ea typeface="Tahoma" pitchFamily="34" charset="0"/>
                          <a:cs typeface="Tahoma" pitchFamily="34" charset="0"/>
                        </a:rPr>
                        <a:t>350</a:t>
                      </a:r>
                      <a:endParaRPr lang="en-GB" sz="1400" b="0" i="0" kern="1200" dirty="0">
                        <a:solidFill>
                          <a:schemeClr val="tx1"/>
                        </a:solidFill>
                        <a:effectLst/>
                        <a:latin typeface="Tahoma" pitchFamily="34" charset="0"/>
                        <a:ea typeface="Tahoma" pitchFamily="34" charset="0"/>
                        <a:cs typeface="Tahom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400" b="0" i="0" kern="1200" dirty="0" smtClean="0">
                          <a:solidFill>
                            <a:schemeClr val="tx1"/>
                          </a:solidFill>
                          <a:effectLst/>
                          <a:latin typeface="Tahoma" pitchFamily="34" charset="0"/>
                          <a:ea typeface="Tahoma" pitchFamily="34" charset="0"/>
                          <a:cs typeface="Tahoma" pitchFamily="34" charset="0"/>
                        </a:rPr>
                        <a:t>16</a:t>
                      </a:r>
                      <a:endParaRPr lang="en-GB" sz="1400" b="0" i="0" kern="1200" dirty="0" smtClean="0">
                        <a:solidFill>
                          <a:schemeClr val="tx1"/>
                        </a:solidFill>
                        <a:effectLst/>
                        <a:latin typeface="Tahoma" pitchFamily="34" charset="0"/>
                        <a:ea typeface="Tahoma" pitchFamily="34" charset="0"/>
                        <a:cs typeface="Tahom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b="0" i="0" kern="1200" dirty="0" smtClean="0">
                          <a:solidFill>
                            <a:schemeClr val="tx1"/>
                          </a:solidFill>
                          <a:effectLst/>
                          <a:latin typeface="Tahoma" pitchFamily="34" charset="0"/>
                          <a:ea typeface="Tahoma" pitchFamily="34" charset="0"/>
                          <a:cs typeface="Tahoma" pitchFamily="34" charset="0"/>
                        </a:rPr>
                        <a:t>6MWD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CH" sz="1400" b="0" i="0" kern="1200" noProof="0" dirty="0" smtClean="0">
                          <a:solidFill>
                            <a:schemeClr val="tx1"/>
                          </a:solidFill>
                          <a:effectLst/>
                          <a:latin typeface="Tahoma" pitchFamily="34" charset="0"/>
                          <a:ea typeface="Tahoma" pitchFamily="34" charset="0"/>
                          <a:cs typeface="Tahoma" pitchFamily="34" charset="0"/>
                          <a:sym typeface="Wingdings" panose="05000000000000000000" pitchFamily="2" charset="2"/>
                        </a:rPr>
                        <a:t></a:t>
                      </a:r>
                      <a:endParaRPr lang="de-DE" sz="1400" b="0" i="0" kern="1200" noProof="0" dirty="0" smtClean="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46858">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400" dirty="0" smtClean="0">
                        <a:solidFill>
                          <a:schemeClr val="tx1"/>
                        </a:solidFill>
                      </a:endParaRPr>
                    </a:p>
                  </a:txBody>
                  <a:tcPr marL="36000" marR="36000" marT="36000" marB="36000" anchor="ctr"/>
                </a:tc>
                <a:tc>
                  <a:txBody>
                    <a:bodyPr/>
                    <a:lstStyle/>
                    <a:p>
                      <a:pPr algn="ctr"/>
                      <a:r>
                        <a:rPr lang="en-GB" sz="1400" b="0" i="0" kern="1200" dirty="0" smtClean="0">
                          <a:solidFill>
                            <a:schemeClr val="tx1"/>
                          </a:solidFill>
                          <a:effectLst/>
                          <a:latin typeface="Tahoma" pitchFamily="34" charset="0"/>
                          <a:ea typeface="Tahoma" pitchFamily="34" charset="0"/>
                          <a:cs typeface="Tahoma" pitchFamily="34" charset="0"/>
                        </a:rPr>
                        <a:t>FREEDOM-C2</a:t>
                      </a:r>
                      <a:r>
                        <a:rPr lang="en-GB" sz="1400" b="0" i="0" kern="1200" baseline="30000" dirty="0" smtClean="0">
                          <a:solidFill>
                            <a:schemeClr val="tx1"/>
                          </a:solidFill>
                          <a:effectLst/>
                          <a:latin typeface="Tahoma" pitchFamily="34" charset="0"/>
                          <a:ea typeface="Tahoma" pitchFamily="34" charset="0"/>
                          <a:cs typeface="Tahoma" pitchFamily="34" charset="0"/>
                        </a:rPr>
                        <a:t>5</a:t>
                      </a:r>
                      <a:endParaRPr lang="en-GB" sz="1400" b="0" i="0" kern="1200" baseline="300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0" i="0" kern="1200" dirty="0" smtClean="0">
                          <a:solidFill>
                            <a:schemeClr val="tx1"/>
                          </a:solidFill>
                          <a:effectLst/>
                          <a:latin typeface="Tahoma" pitchFamily="34" charset="0"/>
                          <a:ea typeface="Tahoma" pitchFamily="34" charset="0"/>
                          <a:cs typeface="Tahoma" pitchFamily="34" charset="0"/>
                        </a:rPr>
                        <a:t>ERA and/or</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0" i="0" kern="1200" dirty="0" smtClean="0">
                          <a:solidFill>
                            <a:schemeClr val="tx1"/>
                          </a:solidFill>
                          <a:effectLst/>
                          <a:latin typeface="Tahoma" pitchFamily="34" charset="0"/>
                          <a:ea typeface="Tahoma" pitchFamily="34" charset="0"/>
                          <a:cs typeface="Tahoma" pitchFamily="34" charset="0"/>
                        </a:rPr>
                        <a:t>PDE-5i</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de-CH" sz="1400" b="0" i="0" kern="1200" dirty="0" smtClean="0">
                          <a:solidFill>
                            <a:schemeClr val="tx1"/>
                          </a:solidFill>
                          <a:effectLst/>
                          <a:latin typeface="Tahoma" pitchFamily="34" charset="0"/>
                          <a:ea typeface="Tahoma" pitchFamily="34" charset="0"/>
                          <a:cs typeface="Tahoma" pitchFamily="34" charset="0"/>
                        </a:rPr>
                        <a:t>310</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de-CH" sz="1400" b="0" i="0" kern="1200" dirty="0" smtClean="0">
                          <a:solidFill>
                            <a:schemeClr val="tx1"/>
                          </a:solidFill>
                          <a:effectLst/>
                          <a:latin typeface="Tahoma" pitchFamily="34" charset="0"/>
                          <a:ea typeface="Tahoma" pitchFamily="34" charset="0"/>
                          <a:cs typeface="Tahoma" pitchFamily="34" charset="0"/>
                        </a:rPr>
                        <a:t>16</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de-CH" sz="1400" b="0" i="0" kern="1200" dirty="0" smtClean="0">
                          <a:solidFill>
                            <a:schemeClr val="tx1"/>
                          </a:solidFill>
                          <a:effectLst/>
                          <a:latin typeface="Tahoma" pitchFamily="34" charset="0"/>
                          <a:ea typeface="Tahoma" pitchFamily="34" charset="0"/>
                          <a:cs typeface="Tahoma" pitchFamily="34" charset="0"/>
                        </a:rPr>
                        <a:t>6MWD</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CH" sz="1400" b="0" i="0" kern="1200" noProof="0" dirty="0" smtClean="0">
                          <a:solidFill>
                            <a:schemeClr val="tx1"/>
                          </a:solidFill>
                          <a:effectLst/>
                          <a:latin typeface="Tahoma" pitchFamily="34" charset="0"/>
                          <a:ea typeface="Tahoma" pitchFamily="34" charset="0"/>
                          <a:cs typeface="Tahoma" pitchFamily="34" charset="0"/>
                          <a:sym typeface="Wingdings" panose="05000000000000000000" pitchFamily="2" charset="2"/>
                        </a:rPr>
                        <a:t></a:t>
                      </a:r>
                      <a:endParaRPr lang="de-DE" sz="1400" b="0" i="0" kern="1200" noProof="0" dirty="0" smtClean="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46858">
                <a:tc>
                  <a:txBody>
                    <a:bodyPr/>
                    <a:lstStyle/>
                    <a:p>
                      <a:pPr algn="l"/>
                      <a:r>
                        <a:rPr lang="de-CH" sz="1400" b="1" i="0" kern="1200" dirty="0" smtClean="0">
                          <a:solidFill>
                            <a:schemeClr val="tx1"/>
                          </a:solidFill>
                          <a:effectLst/>
                          <a:latin typeface="Tahoma" pitchFamily="34" charset="0"/>
                          <a:ea typeface="Tahoma" pitchFamily="34" charset="0"/>
                          <a:cs typeface="Tahoma" pitchFamily="34" charset="0"/>
                        </a:rPr>
                        <a:t>Sildenafil</a:t>
                      </a:r>
                      <a:endParaRPr lang="en-GB" sz="1400" b="1"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de-CH" sz="1400" b="0" i="0" kern="1200" dirty="0" smtClean="0">
                          <a:solidFill>
                            <a:schemeClr val="tx1"/>
                          </a:solidFill>
                          <a:effectLst/>
                          <a:latin typeface="Tahoma" pitchFamily="34" charset="0"/>
                          <a:ea typeface="Tahoma" pitchFamily="34" charset="0"/>
                          <a:cs typeface="Tahoma" pitchFamily="34" charset="0"/>
                        </a:rPr>
                        <a:t>PACES</a:t>
                      </a:r>
                      <a:r>
                        <a:rPr lang="de-CH" sz="1400" b="0" i="0" kern="1200" baseline="30000" dirty="0" smtClean="0">
                          <a:solidFill>
                            <a:schemeClr val="tx1"/>
                          </a:solidFill>
                          <a:effectLst/>
                          <a:latin typeface="Tahoma" pitchFamily="34" charset="0"/>
                          <a:ea typeface="Tahoma" pitchFamily="34" charset="0"/>
                          <a:cs typeface="Tahoma" pitchFamily="34" charset="0"/>
                        </a:rPr>
                        <a:t>6</a:t>
                      </a:r>
                      <a:endParaRPr lang="en-GB" sz="1400" b="0" i="0" kern="1200" baseline="300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CH" sz="1400" b="0" i="0" kern="1200" dirty="0" smtClean="0">
                          <a:solidFill>
                            <a:schemeClr val="tx1"/>
                          </a:solidFill>
                          <a:effectLst/>
                          <a:latin typeface="Tahoma" pitchFamily="34" charset="0"/>
                          <a:ea typeface="Tahoma" pitchFamily="34" charset="0"/>
                          <a:cs typeface="Tahoma" pitchFamily="34" charset="0"/>
                        </a:rPr>
                        <a:t>i.v. epoprostanol</a:t>
                      </a:r>
                      <a:endParaRPr lang="en-GB" sz="1400" b="0" i="0" kern="1200" dirty="0" smtClean="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de-CH" sz="1400" b="0" i="0" kern="1200" dirty="0" smtClean="0">
                          <a:solidFill>
                            <a:schemeClr val="tx1"/>
                          </a:solidFill>
                          <a:effectLst/>
                          <a:latin typeface="Tahoma" pitchFamily="34" charset="0"/>
                          <a:ea typeface="Tahoma" pitchFamily="34" charset="0"/>
                          <a:cs typeface="Tahoma" pitchFamily="34" charset="0"/>
                        </a:rPr>
                        <a:t>267</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de-CH" sz="1400" b="0" i="0" kern="1200" dirty="0" smtClean="0">
                          <a:solidFill>
                            <a:schemeClr val="tx1"/>
                          </a:solidFill>
                          <a:effectLst/>
                          <a:latin typeface="Tahoma" pitchFamily="34" charset="0"/>
                          <a:ea typeface="Tahoma" pitchFamily="34" charset="0"/>
                          <a:cs typeface="Tahoma" pitchFamily="34" charset="0"/>
                        </a:rPr>
                        <a:t>16</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de-CH" sz="1400" b="0" i="0" kern="1200" dirty="0" smtClean="0">
                          <a:solidFill>
                            <a:schemeClr val="tx1"/>
                          </a:solidFill>
                          <a:effectLst/>
                          <a:latin typeface="Tahoma" pitchFamily="34" charset="0"/>
                          <a:ea typeface="Tahoma" pitchFamily="34" charset="0"/>
                          <a:cs typeface="Tahoma" pitchFamily="34" charset="0"/>
                        </a:rPr>
                        <a:t>6MWD</a:t>
                      </a:r>
                      <a:endParaRPr lang="en-GB" sz="1400" b="0" i="0" kern="1200" dirty="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b="0" i="0" kern="1200" dirty="0" smtClean="0">
                          <a:solidFill>
                            <a:schemeClr val="tx1"/>
                          </a:solidFill>
                          <a:effectLst/>
                          <a:latin typeface="Tahoma" pitchFamily="34" charset="0"/>
                          <a:ea typeface="Tahoma" pitchFamily="34" charset="0"/>
                          <a:cs typeface="Tahoma" pitchFamily="34" charset="0"/>
                          <a:sym typeface="Wingdings" panose="05000000000000000000" pitchFamily="2" charset="2"/>
                        </a:rPr>
                        <a:t></a:t>
                      </a:r>
                      <a:endParaRPr lang="de-DE" sz="1400" b="0" i="0" kern="1200" noProof="0" dirty="0" smtClean="0">
                        <a:solidFill>
                          <a:schemeClr val="tx1"/>
                        </a:solidFill>
                        <a:effectLst/>
                        <a:latin typeface="Tahoma" pitchFamily="34" charset="0"/>
                        <a:ea typeface="Tahoma" pitchFamily="34" charset="0"/>
                        <a:cs typeface="Tahoma"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r>
            </a:tbl>
          </a:graphicData>
        </a:graphic>
      </p:graphicFrame>
      <p:sp>
        <p:nvSpPr>
          <p:cNvPr id="3" name="Rectangle 2"/>
          <p:cNvSpPr/>
          <p:nvPr/>
        </p:nvSpPr>
        <p:spPr>
          <a:xfrm>
            <a:off x="467544" y="6192838"/>
            <a:ext cx="8263731" cy="553998"/>
          </a:xfrm>
          <a:prstGeom prst="rect">
            <a:avLst/>
          </a:prstGeom>
        </p:spPr>
        <p:txBody>
          <a:bodyPr wrap="square">
            <a:spAutoFit/>
          </a:bodyPr>
          <a:lstStyle/>
          <a:p>
            <a:r>
              <a:rPr lang="en-GB" sz="1000" dirty="0" smtClean="0"/>
              <a:t>1. McLaughlin VV, </a:t>
            </a:r>
            <a:r>
              <a:rPr lang="en-GB" sz="1000" i="1" dirty="0" smtClean="0"/>
              <a:t>et al. Am J </a:t>
            </a:r>
            <a:r>
              <a:rPr lang="en-GB" sz="1000" i="1" dirty="0" err="1" smtClean="0"/>
              <a:t>Respir</a:t>
            </a:r>
            <a:r>
              <a:rPr lang="en-GB" sz="1000" i="1" dirty="0" smtClean="0"/>
              <a:t> </a:t>
            </a:r>
            <a:r>
              <a:rPr lang="en-GB" sz="1000" i="1" dirty="0" err="1" smtClean="0"/>
              <a:t>Crit</a:t>
            </a:r>
            <a:r>
              <a:rPr lang="en-GB" sz="1000" i="1" dirty="0" smtClean="0"/>
              <a:t> Care Med </a:t>
            </a:r>
            <a:r>
              <a:rPr lang="en-GB" sz="1000" dirty="0" smtClean="0"/>
              <a:t>2006; 174:1257–63; 2. </a:t>
            </a:r>
            <a:r>
              <a:rPr lang="en-GB" sz="1000" dirty="0" err="1" smtClean="0"/>
              <a:t>Hoeper</a:t>
            </a:r>
            <a:r>
              <a:rPr lang="en-GB" sz="1000" dirty="0" smtClean="0"/>
              <a:t> M, </a:t>
            </a:r>
            <a:r>
              <a:rPr lang="en-GB" sz="1000" i="1" dirty="0" smtClean="0"/>
              <a:t>et al. </a:t>
            </a:r>
            <a:r>
              <a:rPr lang="en-GB" sz="1000" i="1" dirty="0" err="1" smtClean="0"/>
              <a:t>Eur</a:t>
            </a:r>
            <a:r>
              <a:rPr lang="en-GB" sz="1000" i="1" dirty="0" smtClean="0"/>
              <a:t> </a:t>
            </a:r>
            <a:r>
              <a:rPr lang="en-GB" sz="1000" i="1" dirty="0" err="1" smtClean="0"/>
              <a:t>Respir</a:t>
            </a:r>
            <a:r>
              <a:rPr lang="en-GB" sz="1000" i="1" dirty="0" smtClean="0"/>
              <a:t> J </a:t>
            </a:r>
            <a:r>
              <a:rPr lang="en-GB" sz="1000" dirty="0" smtClean="0"/>
              <a:t>2006; 4:691-4; </a:t>
            </a:r>
            <a:br>
              <a:rPr lang="en-GB" sz="1000" dirty="0" smtClean="0"/>
            </a:br>
            <a:r>
              <a:rPr lang="en-GB" sz="1000" dirty="0" smtClean="0"/>
              <a:t>3. McLaughlin V, </a:t>
            </a:r>
            <a:r>
              <a:rPr lang="en-GB" sz="1000" i="1" dirty="0" smtClean="0"/>
              <a:t>et al. J Am </a:t>
            </a:r>
            <a:r>
              <a:rPr lang="en-GB" sz="1000" i="1" dirty="0" err="1" smtClean="0"/>
              <a:t>Coll</a:t>
            </a:r>
            <a:r>
              <a:rPr lang="en-GB" sz="1000" i="1" dirty="0" smtClean="0"/>
              <a:t> </a:t>
            </a:r>
            <a:r>
              <a:rPr lang="en-GB" sz="1000" i="1" dirty="0" err="1" smtClean="0"/>
              <a:t>Cardiol</a:t>
            </a:r>
            <a:r>
              <a:rPr lang="en-GB" sz="1000" i="1" dirty="0" smtClean="0"/>
              <a:t> </a:t>
            </a:r>
            <a:r>
              <a:rPr lang="en-GB" sz="1000" dirty="0" smtClean="0"/>
              <a:t>2010; 55:1915–22; 4. </a:t>
            </a:r>
            <a:r>
              <a:rPr lang="en-GB" sz="1000" dirty="0" err="1" smtClean="0"/>
              <a:t>Tapson</a:t>
            </a:r>
            <a:r>
              <a:rPr lang="en-GB" sz="1000" dirty="0" smtClean="0"/>
              <a:t> V, </a:t>
            </a:r>
            <a:r>
              <a:rPr lang="en-GB" sz="1000" i="1" dirty="0" smtClean="0"/>
              <a:t>et al. Chest </a:t>
            </a:r>
            <a:r>
              <a:rPr lang="en-GB" sz="1000" dirty="0" smtClean="0"/>
              <a:t>2012; 142:1383-90; </a:t>
            </a:r>
            <a:br>
              <a:rPr lang="en-GB" sz="1000" dirty="0" smtClean="0"/>
            </a:br>
            <a:r>
              <a:rPr lang="en-GB" sz="1000" dirty="0" smtClean="0"/>
              <a:t>5. </a:t>
            </a:r>
            <a:r>
              <a:rPr lang="en-GB" sz="1000" dirty="0" err="1" smtClean="0"/>
              <a:t>Tapson</a:t>
            </a:r>
            <a:r>
              <a:rPr lang="en-GB" sz="1000" dirty="0" smtClean="0"/>
              <a:t> V, </a:t>
            </a:r>
            <a:r>
              <a:rPr lang="en-GB" sz="1000" i="1" dirty="0" smtClean="0"/>
              <a:t>et al. Chest </a:t>
            </a:r>
            <a:r>
              <a:rPr lang="en-GB" sz="1000" dirty="0" smtClean="0"/>
              <a:t>2013; 144:952-8; 6: </a:t>
            </a:r>
            <a:r>
              <a:rPr lang="en-GB" sz="1000" dirty="0" err="1" smtClean="0"/>
              <a:t>Simonneau</a:t>
            </a:r>
            <a:r>
              <a:rPr lang="en-GB" sz="1000" dirty="0" smtClean="0"/>
              <a:t> G, </a:t>
            </a:r>
            <a:r>
              <a:rPr lang="en-GB" sz="1000" i="1" dirty="0" smtClean="0"/>
              <a:t>et al. Ann Intern Med </a:t>
            </a:r>
            <a:r>
              <a:rPr lang="en-GB" sz="1000" dirty="0" smtClean="0"/>
              <a:t>2008; 149:521-30.</a:t>
            </a:r>
            <a:endParaRPr lang="en-GB" sz="1000" dirty="0"/>
          </a:p>
        </p:txBody>
      </p:sp>
    </p:spTree>
    <p:extLst>
      <p:ext uri="{BB962C8B-B14F-4D97-AF65-F5344CB8AC3E}">
        <p14:creationId xmlns:p14="http://schemas.microsoft.com/office/powerpoint/2010/main" xmlns="" val="20681776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6856" y="1052736"/>
            <a:ext cx="8229600" cy="504056"/>
          </a:xfrm>
          <a:prstGeom prst="rect">
            <a:avLst/>
          </a:prstGeom>
        </p:spPr>
        <p:txBody>
          <a:bodyPr>
            <a:norm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en-GB" sz="2400" b="1" kern="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Hemodynamic</a:t>
            </a:r>
            <a:r>
              <a:rPr lang="cs-CZ" sz="2400" b="1" kern="0" dirty="0" err="1" smtClean="0">
                <a:solidFill>
                  <a:schemeClr val="accent6"/>
                </a:solidFill>
                <a:latin typeface="Tahoma" panose="020B0604030504040204" pitchFamily="34" charset="0"/>
                <a:ea typeface="Tahoma" panose="020B0604030504040204" pitchFamily="34" charset="0"/>
                <a:cs typeface="Tahoma" panose="020B0604030504040204" pitchFamily="34" charset="0"/>
              </a:rPr>
              <a:t>ká</a:t>
            </a:r>
            <a:r>
              <a:rPr lang="en-GB" sz="2400" b="1" kern="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GB" sz="2400" b="1" kern="0" dirty="0" err="1" smtClean="0">
                <a:solidFill>
                  <a:schemeClr val="accent6"/>
                </a:solidFill>
                <a:latin typeface="Tahoma" panose="020B0604030504040204" pitchFamily="34" charset="0"/>
                <a:ea typeface="Tahoma" panose="020B0604030504040204" pitchFamily="34" charset="0"/>
                <a:cs typeface="Tahoma" panose="020B0604030504040204" pitchFamily="34" charset="0"/>
              </a:rPr>
              <a:t>defini</a:t>
            </a:r>
            <a:r>
              <a:rPr lang="cs-CZ" sz="2400" b="1" kern="0" dirty="0" err="1" smtClean="0">
                <a:solidFill>
                  <a:schemeClr val="accent6"/>
                </a:solidFill>
                <a:latin typeface="Tahoma" panose="020B0604030504040204" pitchFamily="34" charset="0"/>
                <a:ea typeface="Tahoma" panose="020B0604030504040204" pitchFamily="34" charset="0"/>
                <a:cs typeface="Tahoma" panose="020B0604030504040204" pitchFamily="34" charset="0"/>
              </a:rPr>
              <a:t>ce</a:t>
            </a:r>
            <a:r>
              <a:rPr lang="en-GB" sz="2400" b="1" kern="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cs-CZ" sz="2400" b="1" kern="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plicní hypertenze</a:t>
            </a:r>
            <a:endParaRPr lang="en-US" sz="2400" b="1" kern="0" dirty="0" smtClean="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3" name="Flowchart: Alternate Process 7"/>
          <p:cNvSpPr>
            <a:spLocks noChangeArrowheads="1"/>
          </p:cNvSpPr>
          <p:nvPr/>
        </p:nvSpPr>
        <p:spPr bwMode="auto">
          <a:xfrm>
            <a:off x="6789586" y="3404408"/>
            <a:ext cx="2091381" cy="792000"/>
          </a:xfrm>
          <a:prstGeom prst="flowChartAlternateProcess">
            <a:avLst/>
          </a:prstGeom>
          <a:solidFill>
            <a:schemeClr val="accent3"/>
          </a:solidFill>
          <a:ln/>
          <a:extLst/>
        </p:spPr>
        <p:style>
          <a:lnRef idx="0">
            <a:schemeClr val="accent5"/>
          </a:lnRef>
          <a:fillRef idx="3">
            <a:schemeClr val="accent5"/>
          </a:fillRef>
          <a:effectRef idx="3">
            <a:schemeClr val="accent5"/>
          </a:effectRef>
          <a:fontRef idx="minor">
            <a:schemeClr val="lt1"/>
          </a:fontRef>
        </p:style>
        <p:txBody>
          <a:bodyPr wrap="none" anchor="ctr"/>
          <a:lstStyle/>
          <a:p>
            <a:pPr>
              <a:buClr>
                <a:srgbClr val="CCFF33"/>
              </a:buClr>
              <a:tabLst>
                <a:tab pos="1438275" algn="l"/>
                <a:tab pos="1971675" algn="l"/>
                <a:tab pos="3409950" algn="l"/>
                <a:tab pos="4752975" algn="l"/>
                <a:tab pos="5562600" algn="l"/>
                <a:tab pos="5924550" algn="l"/>
                <a:tab pos="6543675" algn="l"/>
              </a:tabLst>
              <a:defRPr/>
            </a:pPr>
            <a:endParaRPr lang="de-CH"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8"/>
          <p:cNvSpPr>
            <a:spLocks noChangeArrowheads="1"/>
          </p:cNvSpPr>
          <p:nvPr/>
        </p:nvSpPr>
        <p:spPr bwMode="auto">
          <a:xfrm>
            <a:off x="6774551" y="3474055"/>
            <a:ext cx="2097200" cy="637722"/>
          </a:xfrm>
          <a:prstGeom prst="rect">
            <a:avLst/>
          </a:prstGeom>
          <a:noFill/>
          <a:ln/>
          <a:effectLst/>
          <a:extLst/>
        </p:spPr>
        <p:style>
          <a:lnRef idx="0">
            <a:schemeClr val="accent5"/>
          </a:lnRef>
          <a:fillRef idx="3">
            <a:schemeClr val="accent5"/>
          </a:fillRef>
          <a:effectRef idx="3">
            <a:schemeClr val="accent5"/>
          </a:effectRef>
          <a:fontRef idx="minor">
            <a:schemeClr val="lt1"/>
          </a:fontRef>
        </p:style>
        <p:txBody>
          <a:bodyPr lIns="180000" tIns="0" rIns="180000" bIns="0"/>
          <a:lstStyle/>
          <a:p>
            <a:pPr algn="ctr">
              <a:buClr>
                <a:srgbClr val="CCFF33"/>
              </a:buClr>
              <a:buFont typeface="Wingdings" pitchFamily="2" charset="2"/>
              <a:buNone/>
              <a:tabLst>
                <a:tab pos="809625" algn="l"/>
                <a:tab pos="1257300" algn="l"/>
                <a:tab pos="3409950" algn="l"/>
                <a:tab pos="4752975" algn="l"/>
                <a:tab pos="5562600" algn="l"/>
                <a:tab pos="5924550" algn="l"/>
                <a:tab pos="6543675" algn="l"/>
              </a:tabLst>
              <a:defRPr/>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PAWP </a:t>
            </a: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 15 mmHg</a:t>
            </a:r>
          </a:p>
        </p:txBody>
      </p:sp>
      <p:sp>
        <p:nvSpPr>
          <p:cNvPr id="5" name="Rectangle 4"/>
          <p:cNvSpPr>
            <a:spLocks noChangeArrowheads="1"/>
          </p:cNvSpPr>
          <p:nvPr/>
        </p:nvSpPr>
        <p:spPr bwMode="auto">
          <a:xfrm>
            <a:off x="6774551" y="2124239"/>
            <a:ext cx="2106418" cy="792000"/>
          </a:xfrm>
          <a:prstGeom prst="flowChartAlternateProcess">
            <a:avLst/>
          </a:prstGeom>
          <a:solidFill>
            <a:schemeClr val="accent4">
              <a:lumMod val="60000"/>
              <a:lumOff val="40000"/>
            </a:schemeClr>
          </a:solidFill>
          <a:ln>
            <a:solidFill>
              <a:srgbClr val="FFFF00"/>
            </a:solidFill>
          </a:ln>
          <a:extLst/>
        </p:spPr>
        <p:style>
          <a:lnRef idx="0">
            <a:schemeClr val="accent5"/>
          </a:lnRef>
          <a:fillRef idx="3">
            <a:schemeClr val="accent5"/>
          </a:fillRef>
          <a:effectRef idx="3">
            <a:schemeClr val="accent5"/>
          </a:effectRef>
          <a:fontRef idx="minor">
            <a:schemeClr val="lt1"/>
          </a:fontRef>
        </p:style>
        <p:txBody>
          <a:bodyPr wrap="none" anchor="ctr"/>
          <a:lstStyle/>
          <a:p>
            <a:pPr algn="ctr">
              <a:buClr>
                <a:srgbClr val="CCFF33"/>
              </a:buClr>
              <a:tabLst>
                <a:tab pos="1438275" algn="l"/>
                <a:tab pos="1971675" algn="l"/>
                <a:tab pos="3409950" algn="l"/>
                <a:tab pos="4752975" algn="l"/>
                <a:tab pos="5562600" algn="l"/>
                <a:tab pos="5924550" algn="l"/>
                <a:tab pos="6543675" algn="l"/>
              </a:tabLst>
              <a:defRPr/>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MPAP </a:t>
            </a: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 25 mmHg</a:t>
            </a:r>
          </a:p>
        </p:txBody>
      </p:sp>
      <p:sp>
        <p:nvSpPr>
          <p:cNvPr id="6" name="Rectangle 9"/>
          <p:cNvSpPr>
            <a:spLocks noChangeArrowheads="1"/>
          </p:cNvSpPr>
          <p:nvPr/>
        </p:nvSpPr>
        <p:spPr bwMode="auto">
          <a:xfrm>
            <a:off x="6816753" y="4656415"/>
            <a:ext cx="2055582" cy="792000"/>
          </a:xfrm>
          <a:prstGeom prst="flowChartAlternateProcess">
            <a:avLst/>
          </a:prstGeom>
          <a:solidFill>
            <a:schemeClr val="bg1">
              <a:lumMod val="75000"/>
            </a:schemeClr>
          </a:solidFill>
          <a:ln/>
          <a:extLst/>
        </p:spPr>
        <p:style>
          <a:lnRef idx="0">
            <a:schemeClr val="accent5"/>
          </a:lnRef>
          <a:fillRef idx="3">
            <a:schemeClr val="accent5"/>
          </a:fillRef>
          <a:effectRef idx="3">
            <a:schemeClr val="accent5"/>
          </a:effectRef>
          <a:fontRef idx="minor">
            <a:schemeClr val="lt1"/>
          </a:fontRef>
        </p:style>
        <p:txBody>
          <a:bodyPr wrap="none" anchor="ctr"/>
          <a:lstStyle/>
          <a:p>
            <a:pPr>
              <a:buClr>
                <a:srgbClr val="CCFF33"/>
              </a:buClr>
              <a:tabLst>
                <a:tab pos="1438275" algn="l"/>
                <a:tab pos="1971675" algn="l"/>
                <a:tab pos="3409950" algn="l"/>
                <a:tab pos="4752975" algn="l"/>
                <a:tab pos="5562600" algn="l"/>
                <a:tab pos="5924550" algn="l"/>
                <a:tab pos="6543675" algn="l"/>
              </a:tabLst>
              <a:defRPr/>
            </a:pPr>
            <a:endParaRPr lang="de-CH"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10"/>
          <p:cNvSpPr>
            <a:spLocks noChangeArrowheads="1"/>
          </p:cNvSpPr>
          <p:nvPr/>
        </p:nvSpPr>
        <p:spPr bwMode="auto">
          <a:xfrm>
            <a:off x="6816753" y="4729252"/>
            <a:ext cx="2002190" cy="652577"/>
          </a:xfrm>
          <a:prstGeom prst="rect">
            <a:avLst/>
          </a:prstGeom>
          <a:noFill/>
          <a:ln/>
          <a:effectLst/>
          <a:extLst/>
        </p:spPr>
        <p:style>
          <a:lnRef idx="0">
            <a:schemeClr val="accent5"/>
          </a:lnRef>
          <a:fillRef idx="3">
            <a:schemeClr val="accent5"/>
          </a:fillRef>
          <a:effectRef idx="3">
            <a:schemeClr val="accent5"/>
          </a:effectRef>
          <a:fontRef idx="minor">
            <a:schemeClr val="lt1"/>
          </a:fontRef>
        </p:style>
        <p:txBody>
          <a:bodyPr lIns="180000" tIns="0" rIns="180000" bIns="0"/>
          <a:lstStyle/>
          <a:p>
            <a:pPr algn="ctr">
              <a:buClr>
                <a:srgbClr val="CCFF33"/>
              </a:buClr>
              <a:buFont typeface="Wingdings" pitchFamily="2" charset="2"/>
              <a:buNone/>
              <a:tabLst>
                <a:tab pos="809625" algn="l"/>
                <a:tab pos="1343025" algn="l"/>
                <a:tab pos="3409950" algn="l"/>
                <a:tab pos="4752975" algn="l"/>
                <a:tab pos="5562600" algn="l"/>
                <a:tab pos="5924550" algn="l"/>
                <a:tab pos="6543675" algn="l"/>
              </a:tabLst>
              <a:defRPr/>
            </a:pP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PVR &gt; 3 Wood units</a:t>
            </a:r>
          </a:p>
        </p:txBody>
      </p:sp>
      <p:sp>
        <p:nvSpPr>
          <p:cNvPr id="8" name="Text Box 64"/>
          <p:cNvSpPr txBox="1">
            <a:spLocks noChangeArrowheads="1"/>
          </p:cNvSpPr>
          <p:nvPr/>
        </p:nvSpPr>
        <p:spPr bwMode="auto">
          <a:xfrm>
            <a:off x="611560" y="6145555"/>
            <a:ext cx="7416824" cy="5238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lstStyle>
            <a:lvl1pPr defTabSz="623888" eaLnBrk="0" hangingPunct="0">
              <a:defRPr>
                <a:solidFill>
                  <a:schemeClr val="tx1"/>
                </a:solidFill>
                <a:latin typeface="Arial" pitchFamily="34" charset="0"/>
                <a:cs typeface="Arial" pitchFamily="34" charset="0"/>
              </a:defRPr>
            </a:lvl1pPr>
            <a:lvl2pPr marL="742950" indent="-285750" defTabSz="623888" eaLnBrk="0" hangingPunct="0">
              <a:defRPr>
                <a:solidFill>
                  <a:schemeClr val="tx1"/>
                </a:solidFill>
                <a:latin typeface="Arial" pitchFamily="34" charset="0"/>
                <a:cs typeface="Arial" pitchFamily="34" charset="0"/>
              </a:defRPr>
            </a:lvl2pPr>
            <a:lvl3pPr marL="1143000" indent="-228600" defTabSz="623888" eaLnBrk="0" hangingPunct="0">
              <a:defRPr>
                <a:solidFill>
                  <a:schemeClr val="tx1"/>
                </a:solidFill>
                <a:latin typeface="Arial" pitchFamily="34" charset="0"/>
                <a:cs typeface="Arial" pitchFamily="34" charset="0"/>
              </a:defRPr>
            </a:lvl3pPr>
            <a:lvl4pPr marL="1600200" indent="-228600" defTabSz="623888" eaLnBrk="0" hangingPunct="0">
              <a:defRPr>
                <a:solidFill>
                  <a:schemeClr val="tx1"/>
                </a:solidFill>
                <a:latin typeface="Arial" pitchFamily="34" charset="0"/>
                <a:cs typeface="Arial" pitchFamily="34" charset="0"/>
              </a:defRPr>
            </a:lvl4pPr>
            <a:lvl5pPr marL="2057400" indent="-228600" defTabSz="623888" eaLnBrk="0" hangingPunct="0">
              <a:defRPr>
                <a:solidFill>
                  <a:schemeClr val="tx1"/>
                </a:solidFill>
                <a:latin typeface="Arial" pitchFamily="34" charset="0"/>
                <a:cs typeface="Arial" pitchFamily="34" charset="0"/>
              </a:defRPr>
            </a:lvl5pPr>
            <a:lvl6pPr marL="2514600" indent="-228600" defTabSz="6238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238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238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2388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sz="1000" dirty="0" smtClean="0">
                <a:latin typeface="Tahoma" panose="020B0604030504040204" pitchFamily="34" charset="0"/>
                <a:ea typeface="Tahoma" panose="020B0604030504040204" pitchFamily="34" charset="0"/>
                <a:cs typeface="Tahoma" panose="020B0604030504040204" pitchFamily="34" charset="0"/>
              </a:rPr>
              <a:t>PAP</a:t>
            </a:r>
            <a:r>
              <a:rPr lang="en-GB" sz="1000" dirty="0">
                <a:latin typeface="Tahoma" panose="020B0604030504040204" pitchFamily="34" charset="0"/>
                <a:ea typeface="Tahoma" panose="020B0604030504040204" pitchFamily="34" charset="0"/>
                <a:cs typeface="Tahoma" panose="020B0604030504040204" pitchFamily="34" charset="0"/>
              </a:rPr>
              <a:t>: pulmonary arterial </a:t>
            </a:r>
            <a:r>
              <a:rPr lang="en-GB" sz="1000" dirty="0" smtClean="0">
                <a:latin typeface="Tahoma" panose="020B0604030504040204" pitchFamily="34" charset="0"/>
                <a:ea typeface="Tahoma" panose="020B0604030504040204" pitchFamily="34" charset="0"/>
                <a:cs typeface="Tahoma" panose="020B0604030504040204" pitchFamily="34" charset="0"/>
              </a:rPr>
              <a:t>pressure;</a:t>
            </a:r>
            <a:r>
              <a:rPr lang="en-GB" sz="1000" dirty="0">
                <a:latin typeface="Tahoma" panose="020B0604030504040204" pitchFamily="34" charset="0"/>
                <a:ea typeface="Tahoma" panose="020B0604030504040204" pitchFamily="34" charset="0"/>
                <a:cs typeface="Tahoma" panose="020B0604030504040204" pitchFamily="34" charset="0"/>
              </a:rPr>
              <a:t> </a:t>
            </a:r>
            <a:r>
              <a:rPr lang="en-GB" sz="1000" dirty="0" smtClean="0">
                <a:latin typeface="Tahoma" panose="020B0604030504040204" pitchFamily="34" charset="0"/>
                <a:ea typeface="Tahoma" panose="020B0604030504040204" pitchFamily="34" charset="0"/>
                <a:cs typeface="Tahoma" panose="020B0604030504040204" pitchFamily="34" charset="0"/>
              </a:rPr>
              <a:t>PAWP</a:t>
            </a:r>
            <a:r>
              <a:rPr lang="en-GB" sz="1000" dirty="0">
                <a:latin typeface="Tahoma" panose="020B0604030504040204" pitchFamily="34" charset="0"/>
                <a:ea typeface="Tahoma" panose="020B0604030504040204" pitchFamily="34" charset="0"/>
                <a:cs typeface="Tahoma" panose="020B0604030504040204" pitchFamily="34" charset="0"/>
              </a:rPr>
              <a:t>: pulmonary </a:t>
            </a:r>
            <a:r>
              <a:rPr lang="en-GB" sz="1000" dirty="0" smtClean="0">
                <a:latin typeface="Tahoma" panose="020B0604030504040204" pitchFamily="34" charset="0"/>
                <a:ea typeface="Tahoma" panose="020B0604030504040204" pitchFamily="34" charset="0"/>
                <a:cs typeface="Tahoma" panose="020B0604030504040204" pitchFamily="34" charset="0"/>
              </a:rPr>
              <a:t>artery wedge pressure;</a:t>
            </a:r>
            <a:r>
              <a:rPr lang="en-GB" sz="1000" dirty="0">
                <a:latin typeface="Tahoma" panose="020B0604030504040204" pitchFamily="34" charset="0"/>
                <a:ea typeface="Tahoma" panose="020B0604030504040204" pitchFamily="34" charset="0"/>
                <a:cs typeface="Tahoma" panose="020B0604030504040204" pitchFamily="34" charset="0"/>
              </a:rPr>
              <a:t> </a:t>
            </a:r>
            <a:r>
              <a:rPr lang="en-GB" sz="1000" dirty="0" smtClean="0">
                <a:latin typeface="Tahoma" panose="020B0604030504040204" pitchFamily="34" charset="0"/>
                <a:ea typeface="Tahoma" panose="020B0604030504040204" pitchFamily="34" charset="0"/>
                <a:cs typeface="Tahoma" panose="020B0604030504040204" pitchFamily="34" charset="0"/>
              </a:rPr>
              <a:t>PVR: pulmonary vascular resistance</a:t>
            </a:r>
            <a:endParaRPr lang="en-GB" sz="1000" dirty="0">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Connector 4"/>
          <p:cNvCxnSpPr/>
          <p:nvPr/>
        </p:nvCxnSpPr>
        <p:spPr>
          <a:xfrm flipV="1">
            <a:off x="6127217" y="2520401"/>
            <a:ext cx="647700" cy="130651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p:nvCxnSpPr>
        <p:spPr>
          <a:xfrm flipV="1">
            <a:off x="6127217" y="3806276"/>
            <a:ext cx="6477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6"/>
          <p:cNvCxnSpPr/>
          <p:nvPr/>
        </p:nvCxnSpPr>
        <p:spPr>
          <a:xfrm>
            <a:off x="6127217" y="3826913"/>
            <a:ext cx="688975" cy="12287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ounded Rectangle 18"/>
          <p:cNvSpPr>
            <a:spLocks noChangeArrowheads="1"/>
          </p:cNvSpPr>
          <p:nvPr/>
        </p:nvSpPr>
        <p:spPr bwMode="auto">
          <a:xfrm>
            <a:off x="250825" y="3431456"/>
            <a:ext cx="1629482" cy="792000"/>
          </a:xfrm>
          <a:prstGeom prst="roundRect">
            <a:avLst/>
          </a:prstGeom>
          <a:solidFill>
            <a:schemeClr val="accent1">
              <a:lumMod val="60000"/>
              <a:lumOff val="40000"/>
            </a:schemeClr>
          </a:solidFill>
          <a:ln/>
          <a:extLst/>
        </p:spPr>
        <p:style>
          <a:lnRef idx="0">
            <a:schemeClr val="accent2"/>
          </a:lnRef>
          <a:fillRef idx="3">
            <a:schemeClr val="accent2"/>
          </a:fillRef>
          <a:effectRef idx="3">
            <a:schemeClr val="accent2"/>
          </a:effectRef>
          <a:fontRef idx="minor">
            <a:schemeClr val="lt1"/>
          </a:fontRef>
        </p:style>
        <p:txBody>
          <a:bodyPr lIns="0" tIns="0" rIns="0" bIns="0"/>
          <a:lstStyle/>
          <a:p>
            <a:pPr algn="ctr">
              <a:spcBef>
                <a:spcPct val="0"/>
              </a:spcBef>
              <a:defRPr/>
            </a:pPr>
            <a:r>
              <a:rPr lang="de-CH"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Defini</a:t>
            </a:r>
            <a:r>
              <a:rPr lang="cs-CZ"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ce</a:t>
            </a:r>
            <a:r>
              <a:rPr lang="de-CH"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PH</a:t>
            </a:r>
            <a:endParaRPr lang="en-GB" sz="24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20"/>
          <p:cNvCxnSpPr/>
          <p:nvPr/>
        </p:nvCxnSpPr>
        <p:spPr>
          <a:xfrm>
            <a:off x="1880329" y="3826771"/>
            <a:ext cx="407987" cy="47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ounded Rectangle 6"/>
          <p:cNvSpPr>
            <a:spLocks noChangeArrowheads="1"/>
          </p:cNvSpPr>
          <p:nvPr/>
        </p:nvSpPr>
        <p:spPr bwMode="auto">
          <a:xfrm>
            <a:off x="4452539" y="3431371"/>
            <a:ext cx="1702191" cy="792000"/>
          </a:xfrm>
          <a:prstGeom prst="roundRect">
            <a:avLst/>
          </a:prstGeom>
          <a:solidFill>
            <a:schemeClr val="accent1">
              <a:lumMod val="60000"/>
              <a:lumOff val="40000"/>
            </a:schemeClr>
          </a:solidFill>
          <a:ln/>
          <a:extLst/>
        </p:spPr>
        <p:style>
          <a:lnRef idx="0">
            <a:schemeClr val="accent2"/>
          </a:lnRef>
          <a:fillRef idx="3">
            <a:schemeClr val="accent2"/>
          </a:fillRef>
          <a:effectRef idx="3">
            <a:schemeClr val="accent2"/>
          </a:effectRef>
          <a:fontRef idx="minor">
            <a:schemeClr val="lt1"/>
          </a:fontRef>
        </p:style>
        <p:txBody>
          <a:bodyPr lIns="0" tIns="0" rIns="0" bIns="0"/>
          <a:lstStyle/>
          <a:p>
            <a:pPr algn="ctr">
              <a:spcBef>
                <a:spcPct val="0"/>
              </a:spcBef>
              <a:defRPr/>
            </a:pPr>
            <a:r>
              <a:rPr lang="de-CH"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Defini</a:t>
            </a:r>
            <a:r>
              <a:rPr lang="cs-CZ"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ce</a:t>
            </a:r>
            <a:r>
              <a:rPr lang="de-CH"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PAH</a:t>
            </a:r>
            <a:endParaRPr lang="en-GB" sz="24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3"/>
          <p:cNvCxnSpPr/>
          <p:nvPr/>
        </p:nvCxnSpPr>
        <p:spPr>
          <a:xfrm>
            <a:off x="4203511" y="1910685"/>
            <a:ext cx="0" cy="3916907"/>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4"/>
          <p:cNvSpPr>
            <a:spLocks noChangeArrowheads="1"/>
          </p:cNvSpPr>
          <p:nvPr/>
        </p:nvSpPr>
        <p:spPr bwMode="auto">
          <a:xfrm>
            <a:off x="2124484" y="3435310"/>
            <a:ext cx="1828799" cy="792000"/>
          </a:xfrm>
          <a:prstGeom prst="flowChartAlternateProcess">
            <a:avLst/>
          </a:prstGeom>
          <a:solidFill>
            <a:schemeClr val="accent4">
              <a:lumMod val="60000"/>
              <a:lumOff val="40000"/>
            </a:schemeClr>
          </a:solidFill>
          <a:ln>
            <a:solidFill>
              <a:srgbClr val="FFFF00"/>
            </a:solidFill>
          </a:ln>
          <a:extLst/>
        </p:spPr>
        <p:style>
          <a:lnRef idx="0">
            <a:schemeClr val="accent5"/>
          </a:lnRef>
          <a:fillRef idx="3">
            <a:schemeClr val="accent5"/>
          </a:fillRef>
          <a:effectRef idx="3">
            <a:schemeClr val="accent5"/>
          </a:effectRef>
          <a:fontRef idx="minor">
            <a:schemeClr val="lt1"/>
          </a:fontRef>
        </p:style>
        <p:txBody>
          <a:bodyPr wrap="none" anchor="ctr"/>
          <a:lstStyle/>
          <a:p>
            <a:pPr algn="ctr">
              <a:buClr>
                <a:srgbClr val="CCFF33"/>
              </a:buClr>
              <a:tabLst>
                <a:tab pos="1438275" algn="l"/>
                <a:tab pos="1971675" algn="l"/>
                <a:tab pos="3409950" algn="l"/>
                <a:tab pos="4752975" algn="l"/>
                <a:tab pos="5562600" algn="l"/>
                <a:tab pos="5924550" algn="l"/>
                <a:tab pos="6543675" algn="l"/>
              </a:tabLst>
              <a:defRPr/>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MPAP </a:t>
            </a: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 25 mmHg</a:t>
            </a:r>
          </a:p>
        </p:txBody>
      </p:sp>
      <p:sp>
        <p:nvSpPr>
          <p:cNvPr id="17" name="TextBox 21"/>
          <p:cNvSpPr txBox="1"/>
          <p:nvPr/>
        </p:nvSpPr>
        <p:spPr>
          <a:xfrm>
            <a:off x="250825" y="6453916"/>
            <a:ext cx="2624436" cy="215444"/>
          </a:xfrm>
          <a:prstGeom prst="rect">
            <a:avLst/>
          </a:prstGeom>
          <a:noFill/>
        </p:spPr>
        <p:txBody>
          <a:bodyPr wrap="none" rtlCol="0">
            <a:spAutoFit/>
          </a:bodyPr>
          <a:lstStyle/>
          <a:p>
            <a:pPr algn="r"/>
            <a:r>
              <a:rPr lang="en-US" sz="800" dirty="0" err="1" smtClean="0">
                <a:ea typeface="Tahoma" panose="020B0604030504040204" pitchFamily="34" charset="0"/>
                <a:cs typeface="Tahoma" panose="020B0604030504040204" pitchFamily="34" charset="0"/>
              </a:rPr>
              <a:t>Hoeper</a:t>
            </a:r>
            <a:r>
              <a:rPr lang="en-US" sz="800" dirty="0" smtClean="0">
                <a:ea typeface="Tahoma" panose="020B0604030504040204" pitchFamily="34" charset="0"/>
                <a:cs typeface="Tahoma" panose="020B0604030504040204" pitchFamily="34" charset="0"/>
              </a:rPr>
              <a:t> MM, </a:t>
            </a:r>
            <a:r>
              <a:rPr lang="en-US" sz="800" i="1" dirty="0" smtClean="0">
                <a:ea typeface="Tahoma" panose="020B0604030504040204" pitchFamily="34" charset="0"/>
                <a:cs typeface="Tahoma" panose="020B0604030504040204" pitchFamily="34" charset="0"/>
              </a:rPr>
              <a:t>et al. J Am </a:t>
            </a:r>
            <a:r>
              <a:rPr lang="en-US" sz="800" i="1" dirty="0" err="1" smtClean="0">
                <a:ea typeface="Tahoma" panose="020B0604030504040204" pitchFamily="34" charset="0"/>
                <a:cs typeface="Tahoma" panose="020B0604030504040204" pitchFamily="34" charset="0"/>
              </a:rPr>
              <a:t>Coll</a:t>
            </a:r>
            <a:r>
              <a:rPr lang="en-US" sz="800" i="1" dirty="0" smtClean="0">
                <a:ea typeface="Tahoma" panose="020B0604030504040204" pitchFamily="34" charset="0"/>
                <a:cs typeface="Tahoma" panose="020B0604030504040204" pitchFamily="34" charset="0"/>
              </a:rPr>
              <a:t> Cardiol </a:t>
            </a:r>
            <a:r>
              <a:rPr lang="en-US" sz="800" dirty="0" smtClean="0">
                <a:ea typeface="Tahoma" panose="020B0604030504040204" pitchFamily="34" charset="0"/>
                <a:cs typeface="Tahoma" panose="020B0604030504040204" pitchFamily="34" charset="0"/>
              </a:rPr>
              <a:t>2013; 62:D42-50.</a:t>
            </a:r>
          </a:p>
        </p:txBody>
      </p:sp>
    </p:spTree>
    <p:extLst>
      <p:ext uri="{BB962C8B-B14F-4D97-AF65-F5344CB8AC3E}">
        <p14:creationId xmlns:p14="http://schemas.microsoft.com/office/powerpoint/2010/main" xmlns="" val="1260097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5763" y="3114675"/>
            <a:ext cx="8229600" cy="1143000"/>
          </a:xfrm>
        </p:spPr>
        <p:txBody>
          <a:bodyPr>
            <a:noAutofit/>
          </a:bodyPr>
          <a:lstStyle/>
          <a:p>
            <a:pPr algn="ctr"/>
            <a:r>
              <a:rPr lang="cs-CZ" sz="3600" b="1" dirty="0" smtClean="0">
                <a:solidFill>
                  <a:srgbClr val="FF0000"/>
                </a:solidFill>
              </a:rPr>
              <a:t>Neexistují žádné údaje z RCT s dostupnými léky k použití trojkombinace</a:t>
            </a:r>
            <a:endParaRPr lang="en-GB" sz="3600" b="1" dirty="0">
              <a:solidFill>
                <a:srgbClr val="FF0000"/>
              </a:solidFill>
              <a:latin typeface="+mn-lt"/>
            </a:endParaRPr>
          </a:p>
        </p:txBody>
      </p:sp>
    </p:spTree>
    <p:extLst>
      <p:ext uri="{BB962C8B-B14F-4D97-AF65-F5344CB8AC3E}">
        <p14:creationId xmlns:p14="http://schemas.microsoft.com/office/powerpoint/2010/main" xmlns="" val="2975646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304800"/>
            <a:ext cx="8461821" cy="1216025"/>
          </a:xfrm>
        </p:spPr>
        <p:txBody>
          <a:bodyPr>
            <a:normAutofit/>
          </a:bodyPr>
          <a:lstStyle/>
          <a:p>
            <a:r>
              <a:rPr lang="cs-CZ" sz="2400" b="1" dirty="0" smtClean="0">
                <a:solidFill>
                  <a:srgbClr val="FF0000"/>
                </a:solidFill>
                <a:latin typeface="Tahoma" pitchFamily="34" charset="0"/>
                <a:ea typeface="Tahoma" pitchFamily="34" charset="0"/>
                <a:cs typeface="Tahoma" pitchFamily="34" charset="0"/>
              </a:rPr>
              <a:t>Významný efekt iniciální </a:t>
            </a:r>
            <a:r>
              <a:rPr lang="cs-CZ" sz="2400" b="1" dirty="0" err="1" smtClean="0">
                <a:solidFill>
                  <a:srgbClr val="FF0000"/>
                </a:solidFill>
                <a:latin typeface="Tahoma" pitchFamily="34" charset="0"/>
                <a:ea typeface="Tahoma" pitchFamily="34" charset="0"/>
                <a:cs typeface="Tahoma" pitchFamily="34" charset="0"/>
              </a:rPr>
              <a:t>trojkombi</a:t>
            </a:r>
            <a:r>
              <a:rPr lang="cs-CZ" sz="2400" b="1" dirty="0" smtClean="0">
                <a:solidFill>
                  <a:srgbClr val="FF0000"/>
                </a:solidFill>
                <a:latin typeface="Tahoma" pitchFamily="34" charset="0"/>
                <a:ea typeface="Tahoma" pitchFamily="34" charset="0"/>
                <a:cs typeface="Tahoma" pitchFamily="34" charset="0"/>
              </a:rPr>
              <a:t> léčby u pacientů s vysokým rizikem v otevřené observační studii</a:t>
            </a:r>
            <a:endParaRPr lang="cs-CZ" sz="2400" b="1" dirty="0">
              <a:solidFill>
                <a:srgbClr val="FF0000"/>
              </a:solidFill>
              <a:latin typeface="Tahoma" pitchFamily="34" charset="0"/>
              <a:ea typeface="Tahoma" pitchFamily="34" charset="0"/>
              <a:cs typeface="Tahoma" pitchFamily="34" charset="0"/>
            </a:endParaRPr>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xmlns="" val="678359782"/>
              </p:ext>
            </p:extLst>
          </p:nvPr>
        </p:nvGraphicFramePr>
        <p:xfrm>
          <a:off x="5220840" y="1700808"/>
          <a:ext cx="3671640" cy="22473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4294967295"/>
            <p:extLst>
              <p:ext uri="{D42A27DB-BD31-4B8C-83A1-F6EECF244321}">
                <p14:modId xmlns:p14="http://schemas.microsoft.com/office/powerpoint/2010/main" xmlns="" val="3126902320"/>
              </p:ext>
            </p:extLst>
          </p:nvPr>
        </p:nvGraphicFramePr>
        <p:xfrm>
          <a:off x="5220840" y="3820183"/>
          <a:ext cx="3671640" cy="23050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15776" y="1834954"/>
            <a:ext cx="4572248" cy="4047254"/>
          </a:xfrm>
          <a:prstGeom prst="rect">
            <a:avLst/>
          </a:prstGeom>
          <a:noFill/>
        </p:spPr>
        <p:txBody>
          <a:bodyPr wrap="square" lIns="91433" tIns="45716" rIns="91433" bIns="45716" rtlCol="0">
            <a:spAutoFit/>
          </a:bodyPr>
          <a:lstStyle/>
          <a:p>
            <a:pPr marL="285750" indent="-285750" defTabSz="914326">
              <a:spcAft>
                <a:spcPts val="600"/>
              </a:spcAft>
            </a:pPr>
            <a:r>
              <a:rPr lang="cs-CZ" dirty="0" smtClean="0"/>
              <a:t>	</a:t>
            </a:r>
            <a:r>
              <a:rPr lang="cs-CZ" b="1" dirty="0" smtClean="0"/>
              <a:t>Design:</a:t>
            </a:r>
          </a:p>
          <a:p>
            <a:pPr marL="285750" indent="-285750" defTabSz="914326">
              <a:spcAft>
                <a:spcPts val="600"/>
              </a:spcAft>
            </a:pPr>
            <a:r>
              <a:rPr lang="cs-CZ" dirty="0" smtClean="0"/>
              <a:t>	Perspektivní, observační, unicentrická studie</a:t>
            </a:r>
            <a:br>
              <a:rPr lang="cs-CZ" dirty="0" smtClean="0"/>
            </a:br>
            <a:r>
              <a:rPr lang="cs-CZ" dirty="0" smtClean="0"/>
              <a:t>18 pacientů s idiopatickou nebo hereditární PAH</a:t>
            </a:r>
            <a:br>
              <a:rPr lang="cs-CZ" dirty="0" smtClean="0"/>
            </a:br>
            <a:r>
              <a:rPr lang="cs-CZ" dirty="0" smtClean="0"/>
              <a:t/>
            </a:r>
            <a:br>
              <a:rPr lang="cs-CZ" dirty="0" smtClean="0"/>
            </a:br>
            <a:r>
              <a:rPr lang="cs-CZ" b="1" dirty="0" smtClean="0"/>
              <a:t>Triple terapie:</a:t>
            </a:r>
            <a:r>
              <a:rPr lang="cs-CZ" dirty="0" smtClean="0"/>
              <a:t/>
            </a:r>
            <a:br>
              <a:rPr lang="cs-CZ" dirty="0" smtClean="0"/>
            </a:br>
            <a:r>
              <a:rPr lang="cs-CZ" dirty="0" err="1" smtClean="0"/>
              <a:t>Epoprostenol</a:t>
            </a:r>
            <a:r>
              <a:rPr lang="cs-CZ" dirty="0" smtClean="0"/>
              <a:t> i.v.</a:t>
            </a:r>
            <a:br>
              <a:rPr lang="cs-CZ" dirty="0" smtClean="0"/>
            </a:br>
            <a:r>
              <a:rPr lang="cs-CZ" dirty="0" err="1" smtClean="0"/>
              <a:t>Bosentan</a:t>
            </a:r>
            <a:r>
              <a:rPr lang="cs-CZ" dirty="0" smtClean="0"/>
              <a:t/>
            </a:r>
            <a:br>
              <a:rPr lang="cs-CZ" dirty="0" smtClean="0"/>
            </a:br>
            <a:r>
              <a:rPr lang="cs-CZ" dirty="0" err="1" smtClean="0"/>
              <a:t>Sildenafil</a:t>
            </a:r>
            <a:r>
              <a:rPr lang="cs-CZ" dirty="0" smtClean="0"/>
              <a:t/>
            </a:r>
            <a:br>
              <a:rPr lang="cs-CZ" dirty="0" smtClean="0"/>
            </a:br>
            <a:r>
              <a:rPr lang="cs-CZ" dirty="0" smtClean="0"/>
              <a:t/>
            </a:r>
            <a:br>
              <a:rPr lang="cs-CZ" dirty="0" smtClean="0"/>
            </a:br>
            <a:r>
              <a:rPr lang="cs-CZ" b="1" dirty="0" smtClean="0"/>
              <a:t>Klinické zlepšení:</a:t>
            </a:r>
            <a:r>
              <a:rPr lang="cs-CZ" dirty="0" smtClean="0"/>
              <a:t/>
            </a:r>
            <a:br>
              <a:rPr lang="cs-CZ" dirty="0" smtClean="0"/>
            </a:br>
            <a:r>
              <a:rPr lang="cs-CZ" dirty="0" smtClean="0"/>
              <a:t>Od FC III/IV po FC I/II u všech pacientů</a:t>
            </a:r>
            <a:br>
              <a:rPr lang="cs-CZ" dirty="0" smtClean="0"/>
            </a:br>
            <a:r>
              <a:rPr lang="cs-CZ" dirty="0" smtClean="0"/>
              <a:t>Výrazné zlepšení 6MWD</a:t>
            </a:r>
            <a:endParaRPr lang="en-GB" dirty="0" smtClean="0">
              <a:ea typeface="Tahoma" panose="020B0604030504040204" pitchFamily="34" charset="0"/>
              <a:cs typeface="Tahoma" panose="020B0604030504040204" pitchFamily="34" charset="0"/>
            </a:endParaRPr>
          </a:p>
        </p:txBody>
      </p:sp>
      <p:sp>
        <p:nvSpPr>
          <p:cNvPr id="12" name="TextBox 11"/>
          <p:cNvSpPr txBox="1"/>
          <p:nvPr/>
        </p:nvSpPr>
        <p:spPr>
          <a:xfrm>
            <a:off x="542194" y="6237312"/>
            <a:ext cx="4568192" cy="253908"/>
          </a:xfrm>
          <a:prstGeom prst="rect">
            <a:avLst/>
          </a:prstGeom>
          <a:noFill/>
        </p:spPr>
        <p:txBody>
          <a:bodyPr wrap="square" lIns="91433" tIns="45716" rIns="91433" bIns="45716" rtlCol="0">
            <a:spAutoFit/>
          </a:bodyPr>
          <a:lstStyle/>
          <a:p>
            <a:pPr defTabSz="914326"/>
            <a:r>
              <a:rPr lang="en-GB" sz="1050" baseline="30000" dirty="0">
                <a:ea typeface="Tahoma" panose="020B0604030504040204" pitchFamily="34" charset="0"/>
                <a:cs typeface="Tahoma" panose="020B0604030504040204" pitchFamily="34" charset="0"/>
              </a:rPr>
              <a:t>#</a:t>
            </a:r>
            <a:r>
              <a:rPr lang="en-GB" sz="1050" dirty="0">
                <a:ea typeface="Tahoma" panose="020B0604030504040204" pitchFamily="34" charset="0"/>
                <a:cs typeface="Tahoma" panose="020B0604030504040204" pitchFamily="34" charset="0"/>
              </a:rPr>
              <a:t>32 ± 19 </a:t>
            </a:r>
            <a:r>
              <a:rPr lang="en-GB" sz="1050" dirty="0" smtClean="0">
                <a:ea typeface="Tahoma" panose="020B0604030504040204" pitchFamily="34" charset="0"/>
                <a:cs typeface="Tahoma" panose="020B0604030504040204" pitchFamily="34" charset="0"/>
              </a:rPr>
              <a:t>months; *</a:t>
            </a:r>
            <a:r>
              <a:rPr lang="en-GB" sz="1050" i="1" dirty="0" smtClean="0">
                <a:ea typeface="Tahoma" panose="020B0604030504040204" pitchFamily="34" charset="0"/>
                <a:cs typeface="Tahoma" panose="020B0604030504040204" pitchFamily="34" charset="0"/>
              </a:rPr>
              <a:t>p</a:t>
            </a:r>
            <a:r>
              <a:rPr lang="en-GB" sz="1050" dirty="0" smtClean="0">
                <a:ea typeface="Tahoma" panose="020B0604030504040204" pitchFamily="34" charset="0"/>
                <a:cs typeface="Tahoma" panose="020B0604030504040204" pitchFamily="34" charset="0"/>
              </a:rPr>
              <a:t> </a:t>
            </a:r>
            <a:r>
              <a:rPr lang="en-GB" sz="1050" dirty="0">
                <a:ea typeface="Tahoma" panose="020B0604030504040204" pitchFamily="34" charset="0"/>
                <a:cs typeface="Tahoma" panose="020B0604030504040204" pitchFamily="34" charset="0"/>
              </a:rPr>
              <a:t>&lt; 0.01 versus baseline; </a:t>
            </a:r>
            <a:r>
              <a:rPr lang="en-GB" sz="1050" baseline="30000" dirty="0" smtClean="0">
                <a:ea typeface="Tahoma" panose="020B0604030504040204" pitchFamily="34" charset="0"/>
                <a:cs typeface="Tahoma" panose="020B0604030504040204" pitchFamily="34" charset="0"/>
              </a:rPr>
              <a:t>‡</a:t>
            </a:r>
            <a:r>
              <a:rPr lang="en-GB" sz="1050" i="1" dirty="0" smtClean="0">
                <a:ea typeface="Tahoma" panose="020B0604030504040204" pitchFamily="34" charset="0"/>
                <a:cs typeface="Tahoma" panose="020B0604030504040204" pitchFamily="34" charset="0"/>
              </a:rPr>
              <a:t>p </a:t>
            </a:r>
            <a:r>
              <a:rPr lang="en-GB" sz="1050" dirty="0">
                <a:ea typeface="Tahoma" panose="020B0604030504040204" pitchFamily="34" charset="0"/>
                <a:cs typeface="Tahoma" panose="020B0604030504040204" pitchFamily="34" charset="0"/>
              </a:rPr>
              <a:t>&lt; 0.01 versus 4 </a:t>
            </a:r>
            <a:r>
              <a:rPr lang="en-GB" sz="1050" dirty="0" smtClean="0">
                <a:ea typeface="Tahoma" panose="020B0604030504040204" pitchFamily="34" charset="0"/>
                <a:cs typeface="Tahoma" panose="020B0604030504040204" pitchFamily="34" charset="0"/>
              </a:rPr>
              <a:t>months.</a:t>
            </a:r>
            <a:endParaRPr lang="en-GB" sz="1050" dirty="0">
              <a:ea typeface="Tahoma" panose="020B0604030504040204" pitchFamily="34" charset="0"/>
              <a:cs typeface="Tahoma" panose="020B0604030504040204" pitchFamily="34" charset="0"/>
            </a:endParaRPr>
          </a:p>
        </p:txBody>
      </p:sp>
      <p:sp>
        <p:nvSpPr>
          <p:cNvPr id="20" name="TextBox 19"/>
          <p:cNvSpPr txBox="1"/>
          <p:nvPr/>
        </p:nvSpPr>
        <p:spPr>
          <a:xfrm>
            <a:off x="7130361" y="4351806"/>
            <a:ext cx="195809" cy="369324"/>
          </a:xfrm>
          <a:prstGeom prst="rect">
            <a:avLst/>
          </a:prstGeom>
          <a:noFill/>
        </p:spPr>
        <p:txBody>
          <a:bodyPr wrap="square" lIns="91433" tIns="45716" rIns="91433" bIns="45716" rtlCol="0">
            <a:spAutoFit/>
          </a:bodyPr>
          <a:lstStyle/>
          <a:p>
            <a:pPr defTabSz="914326"/>
            <a:r>
              <a:rPr lang="en-GB" b="1" dirty="0">
                <a:ea typeface="Tahoma" panose="020B0604030504040204" pitchFamily="34" charset="0"/>
                <a:cs typeface="Tahoma" panose="020B0604030504040204" pitchFamily="34" charset="0"/>
              </a:rPr>
              <a:t>*</a:t>
            </a:r>
          </a:p>
        </p:txBody>
      </p:sp>
      <p:sp>
        <p:nvSpPr>
          <p:cNvPr id="21" name="TextBox 20"/>
          <p:cNvSpPr txBox="1"/>
          <p:nvPr/>
        </p:nvSpPr>
        <p:spPr>
          <a:xfrm>
            <a:off x="7881032" y="4453518"/>
            <a:ext cx="653370" cy="226336"/>
          </a:xfrm>
          <a:prstGeom prst="rect">
            <a:avLst/>
          </a:prstGeom>
          <a:noFill/>
        </p:spPr>
        <p:txBody>
          <a:bodyPr wrap="square" lIns="91433" tIns="45716" rIns="91433" bIns="45716" rtlCol="0">
            <a:spAutoFit/>
          </a:bodyPr>
          <a:lstStyle/>
          <a:p>
            <a:pPr algn="ctr" defTabSz="914326">
              <a:lnSpc>
                <a:spcPts val="900"/>
              </a:lnSpc>
            </a:pPr>
            <a:r>
              <a:rPr lang="en-GB" b="1" dirty="0" smtClean="0">
                <a:ea typeface="Tahoma" panose="020B0604030504040204" pitchFamily="34" charset="0"/>
                <a:cs typeface="Tahoma" panose="020B0604030504040204" pitchFamily="34" charset="0"/>
              </a:rPr>
              <a:t>*</a:t>
            </a:r>
            <a:r>
              <a:rPr lang="en-GB" b="1" baseline="30000" dirty="0" smtClean="0">
                <a:ea typeface="Tahoma" panose="020B0604030504040204" pitchFamily="34" charset="0"/>
                <a:cs typeface="Tahoma" panose="020B0604030504040204" pitchFamily="34" charset="0"/>
              </a:rPr>
              <a:t>‡</a:t>
            </a:r>
            <a:endParaRPr lang="en-GB" b="1" baseline="30000" dirty="0">
              <a:ea typeface="Tahoma" panose="020B0604030504040204" pitchFamily="34" charset="0"/>
              <a:cs typeface="Tahoma" panose="020B0604030504040204" pitchFamily="34" charset="0"/>
            </a:endParaRPr>
          </a:p>
        </p:txBody>
      </p:sp>
      <p:sp>
        <p:nvSpPr>
          <p:cNvPr id="15" name="Text Box 3"/>
          <p:cNvSpPr txBox="1">
            <a:spLocks noChangeArrowheads="1"/>
          </p:cNvSpPr>
          <p:nvPr/>
        </p:nvSpPr>
        <p:spPr bwMode="auto">
          <a:xfrm>
            <a:off x="542194" y="6539624"/>
            <a:ext cx="2726707" cy="161583"/>
          </a:xfrm>
          <a:prstGeom prst="rect">
            <a:avLst/>
          </a:prstGeom>
          <a:noFill/>
          <a:ln w="9525" algn="ctr">
            <a:noFill/>
            <a:miter lim="800000"/>
            <a:headEnd/>
            <a:tailEnd/>
          </a:ln>
        </p:spPr>
        <p:txBody>
          <a:bodyPr wrap="none" lIns="0" tIns="0" rIns="0" bIns="0">
            <a:spAutoFit/>
          </a:bodyPr>
          <a:lstStyle/>
          <a:p>
            <a:pPr algn="r">
              <a:spcBef>
                <a:spcPct val="50000"/>
              </a:spcBef>
              <a:defRPr/>
            </a:pPr>
            <a:r>
              <a:rPr lang="en-GB" sz="1050" dirty="0" err="1" smtClean="0">
                <a:ea typeface="Tahoma" panose="020B0604030504040204" pitchFamily="34" charset="0"/>
                <a:cs typeface="Tahoma" panose="020B0604030504040204" pitchFamily="34" charset="0"/>
              </a:rPr>
              <a:t>Sitbon</a:t>
            </a:r>
            <a:r>
              <a:rPr lang="en-GB" sz="1050" dirty="0" smtClean="0">
                <a:ea typeface="Tahoma" panose="020B0604030504040204" pitchFamily="34" charset="0"/>
                <a:cs typeface="Tahoma" panose="020B0604030504040204" pitchFamily="34" charset="0"/>
              </a:rPr>
              <a:t> O, </a:t>
            </a:r>
            <a:r>
              <a:rPr lang="en-GB" sz="1050" i="1" dirty="0" smtClean="0">
                <a:ea typeface="Tahoma" panose="020B0604030504040204" pitchFamily="34" charset="0"/>
                <a:cs typeface="Tahoma" panose="020B0604030504040204" pitchFamily="34" charset="0"/>
              </a:rPr>
              <a:t>et </a:t>
            </a:r>
            <a:r>
              <a:rPr lang="en-GB" sz="1050" i="1" dirty="0">
                <a:ea typeface="Tahoma" panose="020B0604030504040204" pitchFamily="34" charset="0"/>
                <a:cs typeface="Tahoma" panose="020B0604030504040204" pitchFamily="34" charset="0"/>
              </a:rPr>
              <a:t>al. </a:t>
            </a:r>
            <a:r>
              <a:rPr lang="en-GB" sz="1050" i="1" dirty="0" err="1" smtClean="0">
                <a:ea typeface="Tahoma" panose="020B0604030504040204" pitchFamily="34" charset="0"/>
                <a:cs typeface="Tahoma" panose="020B0604030504040204" pitchFamily="34" charset="0"/>
              </a:rPr>
              <a:t>Eur</a:t>
            </a:r>
            <a:r>
              <a:rPr lang="en-GB" sz="1050" i="1" dirty="0" smtClean="0">
                <a:ea typeface="Tahoma" panose="020B0604030504040204" pitchFamily="34" charset="0"/>
                <a:cs typeface="Tahoma" panose="020B0604030504040204" pitchFamily="34" charset="0"/>
              </a:rPr>
              <a:t> </a:t>
            </a:r>
            <a:r>
              <a:rPr lang="en-GB" sz="1050" i="1" dirty="0" err="1" smtClean="0">
                <a:ea typeface="Tahoma" panose="020B0604030504040204" pitchFamily="34" charset="0"/>
                <a:cs typeface="Tahoma" panose="020B0604030504040204" pitchFamily="34" charset="0"/>
              </a:rPr>
              <a:t>Respir</a:t>
            </a:r>
            <a:r>
              <a:rPr lang="en-GB" sz="1050" i="1" dirty="0" smtClean="0">
                <a:ea typeface="Tahoma" panose="020B0604030504040204" pitchFamily="34" charset="0"/>
                <a:cs typeface="Tahoma" panose="020B0604030504040204" pitchFamily="34" charset="0"/>
              </a:rPr>
              <a:t> J </a:t>
            </a:r>
            <a:r>
              <a:rPr lang="en-GB" sz="1050" dirty="0" smtClean="0">
                <a:ea typeface="Tahoma" panose="020B0604030504040204" pitchFamily="34" charset="0"/>
                <a:cs typeface="Tahoma" panose="020B0604030504040204" pitchFamily="34" charset="0"/>
              </a:rPr>
              <a:t>2014; 43:1691-7.</a:t>
            </a:r>
            <a:endParaRPr lang="en-GB" sz="1050" dirty="0">
              <a:ea typeface="Tahoma" panose="020B0604030504040204" pitchFamily="34" charset="0"/>
              <a:cs typeface="Tahoma" panose="020B0604030504040204"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1" y="3573016"/>
            <a:ext cx="2782775" cy="1152128"/>
          </a:xfrm>
          <a:prstGeom prst="rect">
            <a:avLst/>
          </a:prstGeom>
          <a:noFill/>
          <a:ln w="28575">
            <a:solidFill>
              <a:schemeClr val="accent2"/>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752280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d05.jxs.cz/117/173/854749f551_84493158_o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01" y="1412776"/>
            <a:ext cx="9158201" cy="47636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14474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611560" y="476250"/>
            <a:ext cx="8532812" cy="1143000"/>
          </a:xfrm>
          <a:prstGeom prst="roundRect">
            <a:avLst>
              <a:gd name="adj" fmla="val 21667"/>
            </a:avLst>
          </a:prstGeom>
          <a:noFill/>
          <a:ln w="9525">
            <a:noFill/>
            <a:round/>
            <a:headEnd/>
            <a:tailEnd/>
          </a:ln>
        </p:spPr>
        <p:txBody>
          <a:bodyPr anchor="b"/>
          <a:lstStyle/>
          <a:p>
            <a:pPr>
              <a:lnSpc>
                <a:spcPct val="90000"/>
              </a:lnSpc>
            </a:pPr>
            <a:r>
              <a:rPr lang="cs-CZ" sz="2400" b="1" dirty="0" smtClean="0">
                <a:solidFill>
                  <a:srgbClr val="C00000"/>
                </a:solidFill>
                <a:cs typeface="Tahoma" pitchFamily="34" charset="0"/>
              </a:rPr>
              <a:t>Závěry</a:t>
            </a:r>
            <a:endParaRPr lang="cs-CZ" sz="2400" b="1" dirty="0">
              <a:solidFill>
                <a:srgbClr val="C00000"/>
              </a:solidFill>
              <a:cs typeface="Tahoma" pitchFamily="34" charset="0"/>
            </a:endParaRPr>
          </a:p>
        </p:txBody>
      </p:sp>
      <p:sp>
        <p:nvSpPr>
          <p:cNvPr id="5" name="Obdélník 4"/>
          <p:cNvSpPr/>
          <p:nvPr/>
        </p:nvSpPr>
        <p:spPr>
          <a:xfrm>
            <a:off x="640134" y="1700808"/>
            <a:ext cx="7892305" cy="4708981"/>
          </a:xfrm>
          <a:prstGeom prst="rect">
            <a:avLst/>
          </a:prstGeom>
        </p:spPr>
        <p:txBody>
          <a:bodyPr wrap="square">
            <a:spAutoFit/>
          </a:bodyPr>
          <a:lstStyle/>
          <a:p>
            <a:pPr marL="342900" indent="-342900">
              <a:buFont typeface="Arial" panose="020B0604020202020204" pitchFamily="34" charset="0"/>
              <a:buChar char="•"/>
            </a:pPr>
            <a:r>
              <a:rPr lang="cs-CZ" sz="2000" dirty="0" smtClean="0">
                <a:cs typeface="Tahoma" pitchFamily="34" charset="0"/>
              </a:rPr>
              <a:t>Specifická léčba PAH je asociována s prodlouženým</a:t>
            </a:r>
            <a:r>
              <a:rPr lang="cs-CZ" sz="2000" b="1" dirty="0" smtClean="0">
                <a:cs typeface="Tahoma" pitchFamily="34" charset="0"/>
              </a:rPr>
              <a:t> přežíváním</a:t>
            </a:r>
            <a:r>
              <a:rPr lang="cs-CZ" sz="2000" dirty="0" smtClean="0">
                <a:cs typeface="Tahoma" pitchFamily="34" charset="0"/>
              </a:rPr>
              <a:t> léčených pacientů</a:t>
            </a:r>
          </a:p>
          <a:p>
            <a:pPr marL="342900" indent="-342900">
              <a:buFont typeface="Arial" panose="020B0604020202020204" pitchFamily="34" charset="0"/>
              <a:buChar char="•"/>
            </a:pPr>
            <a:endParaRPr lang="cs-CZ" sz="2000" dirty="0" smtClean="0">
              <a:cs typeface="Tahoma" pitchFamily="34" charset="0"/>
            </a:endParaRPr>
          </a:p>
          <a:p>
            <a:pPr marL="342900" indent="-342900">
              <a:buFont typeface="Arial" panose="020B0604020202020204" pitchFamily="34" charset="0"/>
              <a:buChar char="•"/>
            </a:pPr>
            <a:r>
              <a:rPr lang="cs-CZ" sz="2000" dirty="0" smtClean="0">
                <a:cs typeface="Tahoma" pitchFamily="34" charset="0"/>
              </a:rPr>
              <a:t>Terapie parenterálními prostanoidy zlepšují </a:t>
            </a:r>
            <a:r>
              <a:rPr lang="cs-CZ" sz="2000" b="1" dirty="0" smtClean="0">
                <a:cs typeface="Tahoma" pitchFamily="34" charset="0"/>
              </a:rPr>
              <a:t>toleranci zátěže a plicní hemodynamiku</a:t>
            </a:r>
            <a:r>
              <a:rPr lang="cs-CZ" sz="2000" dirty="0" smtClean="0">
                <a:cs typeface="Tahoma" pitchFamily="34" charset="0"/>
              </a:rPr>
              <a:t> v randomizovaných studií</a:t>
            </a:r>
          </a:p>
          <a:p>
            <a:pPr marL="342900" indent="-342900">
              <a:buFont typeface="Arial" panose="020B0604020202020204" pitchFamily="34" charset="0"/>
              <a:buChar char="•"/>
            </a:pPr>
            <a:endParaRPr lang="cs-CZ" sz="2000" dirty="0" smtClean="0">
              <a:cs typeface="Tahoma" pitchFamily="34" charset="0"/>
            </a:endParaRPr>
          </a:p>
          <a:p>
            <a:pPr marL="342900" indent="-342900">
              <a:buFont typeface="Arial" panose="020B0604020202020204" pitchFamily="34" charset="0"/>
              <a:buChar char="•"/>
            </a:pPr>
            <a:r>
              <a:rPr lang="cs-CZ" sz="2000" dirty="0" smtClean="0">
                <a:cs typeface="Tahoma" pitchFamily="34" charset="0"/>
              </a:rPr>
              <a:t>Subkutánní i intravenózní aplikace (externí pumpou) parenterálních </a:t>
            </a:r>
            <a:r>
              <a:rPr lang="cs-CZ" sz="2000" dirty="0" err="1" smtClean="0">
                <a:cs typeface="Tahoma" pitchFamily="34" charset="0"/>
              </a:rPr>
              <a:t>prostanoidů</a:t>
            </a:r>
            <a:r>
              <a:rPr lang="cs-CZ" sz="2000" dirty="0" smtClean="0">
                <a:cs typeface="Tahoma" pitchFamily="34" charset="0"/>
              </a:rPr>
              <a:t> jsou spojeny s </a:t>
            </a:r>
            <a:r>
              <a:rPr lang="cs-CZ" sz="2000" b="1" dirty="0" smtClean="0">
                <a:cs typeface="Tahoma" pitchFamily="34" charset="0"/>
              </a:rPr>
              <a:t>nežádoucími účinky</a:t>
            </a:r>
            <a:r>
              <a:rPr lang="cs-CZ" sz="2000" dirty="0" smtClean="0">
                <a:cs typeface="Tahoma" pitchFamily="34" charset="0"/>
              </a:rPr>
              <a:t>, které negativně ovlivňují výsledek léčby a kvalitu životy</a:t>
            </a:r>
          </a:p>
          <a:p>
            <a:pPr marL="342900" indent="-342900">
              <a:buFont typeface="Arial" panose="020B0604020202020204" pitchFamily="34" charset="0"/>
              <a:buChar char="•"/>
            </a:pPr>
            <a:endParaRPr lang="cs-CZ" sz="2000" dirty="0" smtClean="0">
              <a:cs typeface="Tahoma" pitchFamily="34" charset="0"/>
            </a:endParaRPr>
          </a:p>
          <a:p>
            <a:pPr marL="342900" indent="-342900">
              <a:buFont typeface="Arial" panose="020B0604020202020204" pitchFamily="34" charset="0"/>
              <a:buChar char="•"/>
            </a:pPr>
            <a:r>
              <a:rPr lang="cs-CZ" sz="2000" dirty="0" smtClean="0">
                <a:cs typeface="Tahoma" pitchFamily="34" charset="0"/>
              </a:rPr>
              <a:t>Aplikace i.v. </a:t>
            </a:r>
            <a:r>
              <a:rPr lang="cs-CZ" sz="2000" dirty="0" err="1" smtClean="0">
                <a:cs typeface="Tahoma" pitchFamily="34" charset="0"/>
              </a:rPr>
              <a:t>prostanoidů</a:t>
            </a:r>
            <a:r>
              <a:rPr lang="cs-CZ" sz="2000" dirty="0" smtClean="0">
                <a:cs typeface="Tahoma" pitchFamily="34" charset="0"/>
              </a:rPr>
              <a:t> via </a:t>
            </a:r>
            <a:r>
              <a:rPr lang="cs-CZ" sz="2000" b="1" dirty="0" err="1" smtClean="0">
                <a:cs typeface="Tahoma" pitchFamily="34" charset="0"/>
              </a:rPr>
              <a:t>permkat</a:t>
            </a:r>
            <a:r>
              <a:rPr lang="cs-CZ" sz="2000" b="1" dirty="0" smtClean="0">
                <a:cs typeface="Tahoma" pitchFamily="34" charset="0"/>
              </a:rPr>
              <a:t>/PICC</a:t>
            </a:r>
            <a:r>
              <a:rPr lang="cs-CZ" sz="2000" dirty="0" smtClean="0">
                <a:cs typeface="Tahoma" pitchFamily="34" charset="0"/>
              </a:rPr>
              <a:t> nebo </a:t>
            </a:r>
            <a:r>
              <a:rPr lang="cs-CZ" sz="2000" b="1" dirty="0" smtClean="0">
                <a:cs typeface="Tahoma" pitchFamily="34" charset="0"/>
              </a:rPr>
              <a:t>plně </a:t>
            </a:r>
            <a:r>
              <a:rPr lang="cs-CZ" sz="2000" b="1" dirty="0" err="1" smtClean="0">
                <a:cs typeface="Tahoma" pitchFamily="34" charset="0"/>
              </a:rPr>
              <a:t>implantabilním</a:t>
            </a:r>
            <a:r>
              <a:rPr lang="cs-CZ" sz="2000" b="1" dirty="0" smtClean="0">
                <a:cs typeface="Tahoma" pitchFamily="34" charset="0"/>
              </a:rPr>
              <a:t> systémem </a:t>
            </a:r>
            <a:r>
              <a:rPr lang="cs-CZ" sz="2000" dirty="0" smtClean="0">
                <a:cs typeface="Tahoma" pitchFamily="34" charset="0"/>
              </a:rPr>
              <a:t>u indikovaných jedinců je cestou zlepšení prognózy a zvýšení kvality jejich života.</a:t>
            </a:r>
          </a:p>
          <a:p>
            <a:pPr marL="342900" indent="-342900">
              <a:buFont typeface="Arial" panose="020B0604020202020204" pitchFamily="34" charset="0"/>
              <a:buChar char="•"/>
            </a:pPr>
            <a:endParaRPr lang="cs-CZ" sz="2000" dirty="0" smtClean="0">
              <a:cs typeface="Tahoma" pitchFamily="34" charset="0"/>
            </a:endParaRPr>
          </a:p>
          <a:p>
            <a:pPr marL="342900" indent="-342900">
              <a:buFont typeface="Arial" panose="020B0604020202020204" pitchFamily="34" charset="0"/>
              <a:buChar char="•"/>
            </a:pPr>
            <a:endParaRPr lang="cs-CZ" sz="2000" dirty="0">
              <a:cs typeface="Tahoma" pitchFamily="34" charset="0"/>
            </a:endParaRPr>
          </a:p>
        </p:txBody>
      </p:sp>
    </p:spTree>
    <p:extLst>
      <p:ext uri="{BB962C8B-B14F-4D97-AF65-F5344CB8AC3E}">
        <p14:creationId xmlns="" xmlns:p14="http://schemas.microsoft.com/office/powerpoint/2010/main" val="2743523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http://www.viewart.cz/data/productPhotos/462/makro_regents_59.jpg"/>
          <p:cNvPicPr>
            <a:picLocks noChangeAspect="1" noChangeArrowheads="1"/>
          </p:cNvPicPr>
          <p:nvPr/>
        </p:nvPicPr>
        <p:blipFill>
          <a:blip r:embed="rId2" cstate="print"/>
          <a:srcRect t="19879" b="-19879"/>
          <a:stretch>
            <a:fillRect/>
          </a:stretch>
        </p:blipFill>
        <p:spPr bwMode="auto">
          <a:xfrm>
            <a:off x="182563" y="44450"/>
            <a:ext cx="5110162" cy="7632700"/>
          </a:xfrm>
          <a:prstGeom prst="rect">
            <a:avLst/>
          </a:prstGeom>
          <a:noFill/>
          <a:ln w="9525">
            <a:noFill/>
            <a:miter lim="800000"/>
            <a:headEnd/>
            <a:tailEnd/>
          </a:ln>
        </p:spPr>
      </p:pic>
      <p:sp>
        <p:nvSpPr>
          <p:cNvPr id="8" name="Rectangle 2"/>
          <p:cNvSpPr txBox="1">
            <a:spLocks noChangeArrowheads="1"/>
          </p:cNvSpPr>
          <p:nvPr/>
        </p:nvSpPr>
        <p:spPr>
          <a:xfrm>
            <a:off x="4895850" y="3005138"/>
            <a:ext cx="4213225" cy="1216025"/>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eaLnBrk="1" hangingPunct="1">
              <a:defRPr/>
            </a:pPr>
            <a:r>
              <a:rPr lang="cs-CZ" sz="2800" b="1" kern="0" dirty="0" smtClean="0">
                <a:solidFill>
                  <a:srgbClr val="002060"/>
                </a:solidFill>
                <a:latin typeface="+mn-lt"/>
              </a:rPr>
              <a:t>Děkuji za pozornost</a:t>
            </a:r>
          </a:p>
        </p:txBody>
      </p:sp>
    </p:spTree>
    <p:extLst>
      <p:ext uri="{BB962C8B-B14F-4D97-AF65-F5344CB8AC3E}">
        <p14:creationId xmlns:p14="http://schemas.microsoft.com/office/powerpoint/2010/main" xmlns="" val="1477537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5"/>
          <p:cNvSpPr>
            <a:spLocks noChangeArrowheads="1"/>
          </p:cNvSpPr>
          <p:nvPr/>
        </p:nvSpPr>
        <p:spPr bwMode="auto">
          <a:xfrm>
            <a:off x="611188" y="476250"/>
            <a:ext cx="7924800" cy="1143000"/>
          </a:xfrm>
          <a:prstGeom prst="roundRect">
            <a:avLst>
              <a:gd name="adj" fmla="val 21667"/>
            </a:avLst>
          </a:prstGeom>
          <a:noFill/>
          <a:ln w="9525">
            <a:noFill/>
            <a:round/>
            <a:headEnd/>
            <a:tailEnd/>
          </a:ln>
        </p:spPr>
        <p:txBody>
          <a:bodyPr anchor="b"/>
          <a:lstStyle/>
          <a:p>
            <a:pPr>
              <a:lnSpc>
                <a:spcPct val="90000"/>
              </a:lnSpc>
            </a:pPr>
            <a:r>
              <a:rPr lang="cs-CZ" sz="2400" b="1" dirty="0" smtClean="0">
                <a:solidFill>
                  <a:srgbClr val="FF0000"/>
                </a:solidFill>
                <a:cs typeface="Tahoma" pitchFamily="34" charset="0"/>
              </a:rPr>
              <a:t>Plicní hypertenze - </a:t>
            </a:r>
          </a:p>
          <a:p>
            <a:pPr>
              <a:lnSpc>
                <a:spcPct val="90000"/>
              </a:lnSpc>
            </a:pPr>
            <a:r>
              <a:rPr lang="cs-CZ" sz="2400" b="1" dirty="0" smtClean="0">
                <a:solidFill>
                  <a:srgbClr val="FF0000"/>
                </a:solidFill>
                <a:cs typeface="Tahoma" pitchFamily="34" charset="0"/>
              </a:rPr>
              <a:t>definice a klasifikace</a:t>
            </a:r>
            <a:endParaRPr lang="cs-CZ" sz="2400" b="1" dirty="0">
              <a:solidFill>
                <a:srgbClr val="FF0000"/>
              </a:solidFill>
              <a:cs typeface="Tahoma"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611560" y="1742862"/>
            <a:ext cx="3672408" cy="3937780"/>
          </a:xfrm>
          <a:prstGeom prst="rect">
            <a:avLst/>
          </a:prstGeom>
          <a:noFill/>
          <a:ln w="9525">
            <a:solidFill>
              <a:srgbClr val="00B050"/>
            </a:solidFill>
            <a:miter lim="800000"/>
            <a:headEnd/>
            <a:tailEnd/>
          </a:ln>
        </p:spPr>
      </p:pic>
      <p:pic>
        <p:nvPicPr>
          <p:cNvPr id="52227" name="Picture 3"/>
          <p:cNvPicPr>
            <a:picLocks noChangeAspect="1" noChangeArrowheads="1"/>
          </p:cNvPicPr>
          <p:nvPr/>
        </p:nvPicPr>
        <p:blipFill>
          <a:blip r:embed="rId4" cstate="print"/>
          <a:srcRect l="2029" t="18866" r="2029" b="18866"/>
          <a:stretch>
            <a:fillRect/>
          </a:stretch>
        </p:blipFill>
        <p:spPr bwMode="auto">
          <a:xfrm>
            <a:off x="2816700" y="4646529"/>
            <a:ext cx="2763412" cy="1446767"/>
          </a:xfrm>
          <a:prstGeom prst="rect">
            <a:avLst/>
          </a:prstGeom>
          <a:noFill/>
          <a:ln w="9525">
            <a:solidFill>
              <a:srgbClr val="FF0000"/>
            </a:solidFill>
            <a:miter lim="800000"/>
            <a:headEnd/>
            <a:tailEnd/>
          </a:ln>
        </p:spPr>
      </p:pic>
      <p:pic>
        <p:nvPicPr>
          <p:cNvPr id="1157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86729" y="32536"/>
            <a:ext cx="3857271" cy="145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571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52120" y="1636381"/>
            <a:ext cx="3024336" cy="4456915"/>
          </a:xfrm>
          <a:prstGeom prst="rect">
            <a:avLst/>
          </a:prstGeom>
          <a:noFill/>
          <a:ln w="9525">
            <a:solidFill>
              <a:srgbClr val="FFC000"/>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Obdélník 7"/>
          <p:cNvSpPr/>
          <p:nvPr/>
        </p:nvSpPr>
        <p:spPr>
          <a:xfrm>
            <a:off x="5652120" y="1628800"/>
            <a:ext cx="3024336" cy="1512168"/>
          </a:xfrm>
          <a:prstGeom prst="rect">
            <a:avLst/>
          </a:prstGeom>
          <a:solidFill>
            <a:srgbClr val="FF0000">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5652120" y="5013176"/>
            <a:ext cx="3024336" cy="144016"/>
          </a:xfrm>
          <a:prstGeom prst="rect">
            <a:avLst/>
          </a:prstGeom>
          <a:solidFill>
            <a:srgbClr val="FF0000">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1245917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1430868" y="6230051"/>
            <a:ext cx="3008836" cy="161583"/>
          </a:xfrm>
          <a:prstGeom prst="rect">
            <a:avLst/>
          </a:prstGeom>
          <a:noFill/>
          <a:ln w="9525" algn="ctr">
            <a:noFill/>
            <a:miter lim="800000"/>
            <a:headEnd/>
            <a:tailEnd/>
          </a:ln>
        </p:spPr>
        <p:txBody>
          <a:bodyPr wrap="none" lIns="0" tIns="0" rIns="0" bIns="0">
            <a:spAutoFit/>
          </a:bodyPr>
          <a:lstStyle/>
          <a:p>
            <a:pPr algn="r">
              <a:spcBef>
                <a:spcPct val="50000"/>
              </a:spcBef>
              <a:defRPr/>
            </a:pPr>
            <a:r>
              <a:rPr lang="en-GB" sz="1050" dirty="0" smtClean="0">
                <a:ea typeface="Tahoma" panose="020B0604030504040204" pitchFamily="34" charset="0"/>
                <a:cs typeface="Tahoma" panose="020B0604030504040204" pitchFamily="34" charset="0"/>
              </a:rPr>
              <a:t>Humbert </a:t>
            </a:r>
            <a:r>
              <a:rPr lang="en-GB" sz="1050" dirty="0">
                <a:ea typeface="Tahoma" panose="020B0604030504040204" pitchFamily="34" charset="0"/>
                <a:cs typeface="Tahoma" panose="020B0604030504040204" pitchFamily="34" charset="0"/>
              </a:rPr>
              <a:t>M, </a:t>
            </a:r>
            <a:r>
              <a:rPr lang="en-GB" sz="1050" i="1" dirty="0">
                <a:ea typeface="Tahoma" panose="020B0604030504040204" pitchFamily="34" charset="0"/>
                <a:cs typeface="Tahoma" panose="020B0604030504040204" pitchFamily="34" charset="0"/>
              </a:rPr>
              <a:t>et al. Circulation </a:t>
            </a:r>
            <a:r>
              <a:rPr lang="en-GB" sz="1050" dirty="0">
                <a:ea typeface="Tahoma" panose="020B0604030504040204" pitchFamily="34" charset="0"/>
                <a:cs typeface="Tahoma" panose="020B0604030504040204" pitchFamily="34" charset="0"/>
              </a:rPr>
              <a:t>2014; </a:t>
            </a:r>
            <a:r>
              <a:rPr lang="en-GB" sz="1050" dirty="0" smtClean="0">
                <a:ea typeface="Tahoma" panose="020B0604030504040204" pitchFamily="34" charset="0"/>
                <a:cs typeface="Tahoma" panose="020B0604030504040204" pitchFamily="34" charset="0"/>
              </a:rPr>
              <a:t>130:2189-208</a:t>
            </a:r>
            <a:r>
              <a:rPr lang="en-GB" sz="1050" dirty="0">
                <a:ea typeface="Tahoma" panose="020B0604030504040204" pitchFamily="34" charset="0"/>
                <a:cs typeface="Tahoma" panose="020B0604030504040204" pitchFamily="34" charset="0"/>
              </a:rPr>
              <a:t>.</a:t>
            </a:r>
          </a:p>
        </p:txBody>
      </p:sp>
      <p:grpSp>
        <p:nvGrpSpPr>
          <p:cNvPr id="3" name="Group 2"/>
          <p:cNvGrpSpPr/>
          <p:nvPr/>
        </p:nvGrpSpPr>
        <p:grpSpPr>
          <a:xfrm>
            <a:off x="107504" y="470791"/>
            <a:ext cx="8927592" cy="5161095"/>
            <a:chOff x="139700" y="1304251"/>
            <a:chExt cx="8927592" cy="5161095"/>
          </a:xfrm>
        </p:grpSpPr>
        <p:grpSp>
          <p:nvGrpSpPr>
            <p:cNvPr id="6" name="Group 5"/>
            <p:cNvGrpSpPr/>
            <p:nvPr/>
          </p:nvGrpSpPr>
          <p:grpSpPr>
            <a:xfrm>
              <a:off x="260350" y="2757078"/>
              <a:ext cx="2520000" cy="360000"/>
              <a:chOff x="155575" y="2757078"/>
              <a:chExt cx="2520000" cy="360000"/>
            </a:xfrm>
          </p:grpSpPr>
          <p:sp>
            <p:nvSpPr>
              <p:cNvPr id="12294" name="Freeform 6"/>
              <p:cNvSpPr>
                <a:spLocks/>
              </p:cNvSpPr>
              <p:nvPr/>
            </p:nvSpPr>
            <p:spPr bwMode="auto">
              <a:xfrm>
                <a:off x="314325" y="2757078"/>
                <a:ext cx="2232000" cy="360000"/>
              </a:xfrm>
              <a:custGeom>
                <a:avLst/>
                <a:gdLst/>
                <a:ahLst/>
                <a:cxnLst>
                  <a:cxn ang="0">
                    <a:pos x="469" y="4"/>
                  </a:cxn>
                  <a:cxn ang="0">
                    <a:pos x="882" y="8"/>
                  </a:cxn>
                  <a:cxn ang="0">
                    <a:pos x="1323" y="37"/>
                  </a:cxn>
                  <a:cxn ang="0">
                    <a:pos x="1323" y="196"/>
                  </a:cxn>
                  <a:cxn ang="0">
                    <a:pos x="872" y="210"/>
                  </a:cxn>
                  <a:cxn ang="0">
                    <a:pos x="200" y="210"/>
                  </a:cxn>
                  <a:cxn ang="0">
                    <a:pos x="8" y="114"/>
                  </a:cxn>
                  <a:cxn ang="0">
                    <a:pos x="152" y="18"/>
                  </a:cxn>
                  <a:cxn ang="0">
                    <a:pos x="469" y="4"/>
                  </a:cxn>
                </a:cxnLst>
                <a:rect l="0" t="0" r="r" b="b"/>
                <a:pathLst>
                  <a:path w="1398" h="226">
                    <a:moveTo>
                      <a:pt x="469" y="4"/>
                    </a:moveTo>
                    <a:cubicBezTo>
                      <a:pt x="591" y="2"/>
                      <a:pt x="740" y="2"/>
                      <a:pt x="882" y="8"/>
                    </a:cubicBezTo>
                    <a:cubicBezTo>
                      <a:pt x="1024" y="14"/>
                      <a:pt x="1250" y="6"/>
                      <a:pt x="1323" y="37"/>
                    </a:cubicBezTo>
                    <a:cubicBezTo>
                      <a:pt x="1396" y="68"/>
                      <a:pt x="1398" y="167"/>
                      <a:pt x="1323" y="196"/>
                    </a:cubicBezTo>
                    <a:cubicBezTo>
                      <a:pt x="1248" y="225"/>
                      <a:pt x="1059" y="208"/>
                      <a:pt x="872" y="210"/>
                    </a:cubicBezTo>
                    <a:cubicBezTo>
                      <a:pt x="685" y="212"/>
                      <a:pt x="344" y="226"/>
                      <a:pt x="200" y="210"/>
                    </a:cubicBezTo>
                    <a:cubicBezTo>
                      <a:pt x="56" y="194"/>
                      <a:pt x="16" y="146"/>
                      <a:pt x="8" y="114"/>
                    </a:cubicBezTo>
                    <a:cubicBezTo>
                      <a:pt x="0" y="82"/>
                      <a:pt x="75" y="36"/>
                      <a:pt x="152" y="18"/>
                    </a:cubicBezTo>
                    <a:cubicBezTo>
                      <a:pt x="229" y="0"/>
                      <a:pt x="365" y="4"/>
                      <a:pt x="469" y="4"/>
                    </a:cubicBezTo>
                    <a:close/>
                  </a:path>
                </a:pathLst>
              </a:custGeom>
              <a:solidFill>
                <a:srgbClr val="BFBFBF"/>
              </a:solidFill>
              <a:ln w="28575" cap="flat" cmpd="sng">
                <a:noFill/>
                <a:prstDash val="solid"/>
                <a:round/>
                <a:headEnd type="none" w="med" len="med"/>
                <a:tailEnd type="none" w="med" len="med"/>
              </a:ln>
              <a:effectLst/>
            </p:spPr>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7175" name="Text Box 7"/>
              <p:cNvSpPr txBox="1">
                <a:spLocks noChangeArrowheads="1"/>
              </p:cNvSpPr>
              <p:nvPr/>
            </p:nvSpPr>
            <p:spPr bwMode="auto">
              <a:xfrm>
                <a:off x="155575" y="2766932"/>
                <a:ext cx="2520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pPr>
                <a:r>
                  <a:rPr lang="en-GB" altLang="fr-FR" sz="1600" dirty="0" smtClean="0">
                    <a:latin typeface="Tahoma" panose="020B0604030504040204" pitchFamily="34" charset="0"/>
                    <a:ea typeface="Tahoma" panose="020B0604030504040204" pitchFamily="34" charset="0"/>
                    <a:cs typeface="Tahoma" panose="020B0604030504040204" pitchFamily="34" charset="0"/>
                  </a:rPr>
                  <a:t>Pro-endotelin-1</a:t>
                </a:r>
              </a:p>
            </p:txBody>
          </p:sp>
        </p:grpSp>
        <p:sp>
          <p:nvSpPr>
            <p:cNvPr id="7176" name="Text Box 8"/>
            <p:cNvSpPr txBox="1">
              <a:spLocks noChangeArrowheads="1"/>
            </p:cNvSpPr>
            <p:nvPr/>
          </p:nvSpPr>
          <p:spPr bwMode="auto">
            <a:xfrm>
              <a:off x="341076" y="3422869"/>
              <a:ext cx="2343604"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50000"/>
                </a:spcBef>
              </a:pPr>
              <a:r>
                <a:rPr lang="en-GB" altLang="fr-FR" b="1" dirty="0" smtClean="0">
                  <a:latin typeface="Tahoma" panose="020B0604030504040204" pitchFamily="34" charset="0"/>
                  <a:ea typeface="Tahoma" panose="020B0604030504040204" pitchFamily="34" charset="0"/>
                  <a:cs typeface="Tahoma" panose="020B0604030504040204" pitchFamily="34" charset="0"/>
                  <a:sym typeface="Symbol" pitchFamily="18" charset="2"/>
                </a:rPr>
                <a:t>ET-1</a:t>
              </a:r>
              <a:endParaRPr lang="en-GB" altLang="fr-FR" b="1" dirty="0" smtClean="0">
                <a:latin typeface="Tahoma" panose="020B0604030504040204" pitchFamily="34" charset="0"/>
                <a:ea typeface="Tahoma" panose="020B0604030504040204" pitchFamily="34" charset="0"/>
                <a:cs typeface="Tahoma" panose="020B0604030504040204" pitchFamily="34" charset="0"/>
              </a:endParaRPr>
            </a:p>
          </p:txBody>
        </p:sp>
        <p:sp>
          <p:nvSpPr>
            <p:cNvPr id="7177" name="Text Box 9"/>
            <p:cNvSpPr txBox="1">
              <a:spLocks noChangeArrowheads="1"/>
            </p:cNvSpPr>
            <p:nvPr/>
          </p:nvSpPr>
          <p:spPr bwMode="auto">
            <a:xfrm>
              <a:off x="307975" y="3631284"/>
              <a:ext cx="23955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pPr>
              <a:r>
                <a:rPr lang="en-GB" altLang="fr-FR" sz="1200" i="1" dirty="0" smtClean="0">
                  <a:latin typeface="Tahoma" panose="020B0604030504040204" pitchFamily="34" charset="0"/>
                  <a:ea typeface="Tahoma" panose="020B0604030504040204" pitchFamily="34" charset="0"/>
                  <a:cs typeface="Tahoma" panose="020B0604030504040204" pitchFamily="34" charset="0"/>
                </a:rPr>
                <a:t>(</a:t>
              </a:r>
              <a:r>
                <a:rPr lang="en-GB" altLang="fr-FR" sz="1200" i="1" dirty="0" err="1" smtClean="0">
                  <a:latin typeface="Tahoma" panose="020B0604030504040204" pitchFamily="34" charset="0"/>
                  <a:ea typeface="Tahoma" panose="020B0604030504040204" pitchFamily="34" charset="0"/>
                  <a:cs typeface="Tahoma" panose="020B0604030504040204" pitchFamily="34" charset="0"/>
                </a:rPr>
                <a:t>Va</a:t>
              </a:r>
              <a:r>
                <a:rPr lang="cs-CZ" altLang="fr-FR" sz="1200" i="1" dirty="0" smtClean="0">
                  <a:latin typeface="Tahoma" panose="020B0604030504040204" pitchFamily="34" charset="0"/>
                  <a:ea typeface="Tahoma" panose="020B0604030504040204" pitchFamily="34" charset="0"/>
                  <a:cs typeface="Tahoma" panose="020B0604030504040204" pitchFamily="34" charset="0"/>
                </a:rPr>
                <a:t>z</a:t>
              </a:r>
              <a:r>
                <a:rPr lang="en-GB" altLang="fr-FR" sz="1200" i="1" dirty="0" smtClean="0">
                  <a:latin typeface="Tahoma" panose="020B0604030504040204" pitchFamily="34" charset="0"/>
                  <a:ea typeface="Tahoma" panose="020B0604030504040204" pitchFamily="34" charset="0"/>
                  <a:cs typeface="Tahoma" panose="020B0604030504040204" pitchFamily="34" charset="0"/>
                </a:rPr>
                <a:t>o</a:t>
              </a:r>
              <a:r>
                <a:rPr lang="cs-CZ" altLang="fr-FR" sz="1200" i="1" dirty="0" smtClean="0">
                  <a:latin typeface="Tahoma" panose="020B0604030504040204" pitchFamily="34" charset="0"/>
                  <a:ea typeface="Tahoma" panose="020B0604030504040204" pitchFamily="34" charset="0"/>
                  <a:cs typeface="Tahoma" panose="020B0604030504040204" pitchFamily="34" charset="0"/>
                </a:rPr>
                <a:t>k</a:t>
              </a:r>
              <a:r>
                <a:rPr lang="en-GB" altLang="fr-FR" sz="1200" i="1" dirty="0" err="1" smtClean="0">
                  <a:latin typeface="Tahoma" panose="020B0604030504040204" pitchFamily="34" charset="0"/>
                  <a:ea typeface="Tahoma" panose="020B0604030504040204" pitchFamily="34" charset="0"/>
                  <a:cs typeface="Tahoma" panose="020B0604030504040204" pitchFamily="34" charset="0"/>
                </a:rPr>
                <a:t>onstri</a:t>
              </a:r>
              <a:r>
                <a:rPr lang="cs-CZ" altLang="fr-FR" sz="1200" i="1" dirty="0" err="1" smtClean="0">
                  <a:latin typeface="Tahoma" panose="020B0604030504040204" pitchFamily="34" charset="0"/>
                  <a:ea typeface="Tahoma" panose="020B0604030504040204" pitchFamily="34" charset="0"/>
                  <a:cs typeface="Tahoma" panose="020B0604030504040204" pitchFamily="34" charset="0"/>
                </a:rPr>
                <a:t>kce</a:t>
              </a:r>
              <a:r>
                <a:rPr lang="en-GB" altLang="fr-FR" sz="1200" i="1" dirty="0" smtClean="0">
                  <a:latin typeface="Tahoma" panose="020B0604030504040204" pitchFamily="34" charset="0"/>
                  <a:ea typeface="Tahoma" panose="020B0604030504040204" pitchFamily="34" charset="0"/>
                  <a:cs typeface="Tahoma" panose="020B0604030504040204" pitchFamily="34" charset="0"/>
                </a:rPr>
                <a:t> &amp; </a:t>
              </a:r>
              <a:r>
                <a:rPr lang="en-GB" altLang="fr-FR" sz="1200" i="1" dirty="0" err="1" smtClean="0">
                  <a:latin typeface="Tahoma" panose="020B0604030504040204" pitchFamily="34" charset="0"/>
                  <a:ea typeface="Tahoma" panose="020B0604030504040204" pitchFamily="34" charset="0"/>
                  <a:cs typeface="Tahoma" panose="020B0604030504040204" pitchFamily="34" charset="0"/>
                </a:rPr>
                <a:t>prolifera</a:t>
              </a:r>
              <a:r>
                <a:rPr lang="cs-CZ" altLang="fr-FR" sz="1200" i="1" dirty="0" err="1" smtClean="0">
                  <a:latin typeface="Tahoma" panose="020B0604030504040204" pitchFamily="34" charset="0"/>
                  <a:ea typeface="Tahoma" panose="020B0604030504040204" pitchFamily="34" charset="0"/>
                  <a:cs typeface="Tahoma" panose="020B0604030504040204" pitchFamily="34" charset="0"/>
                </a:rPr>
                <a:t>ce</a:t>
              </a:r>
              <a:r>
                <a:rPr lang="cs-CZ" altLang="fr-FR" sz="1200" i="1" dirty="0" smtClean="0">
                  <a:latin typeface="Tahoma" panose="020B0604030504040204" pitchFamily="34" charset="0"/>
                  <a:ea typeface="Tahoma" panose="020B0604030504040204" pitchFamily="34" charset="0"/>
                  <a:cs typeface="Tahoma" panose="020B0604030504040204" pitchFamily="34" charset="0"/>
                </a:rPr>
                <a:t>)</a:t>
              </a:r>
              <a:endParaRPr lang="en-GB" altLang="fr-FR" sz="1200" i="1" dirty="0" smtClean="0">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3241675" y="2757078"/>
              <a:ext cx="2733675" cy="360000"/>
              <a:chOff x="3127375" y="2757078"/>
              <a:chExt cx="2733675" cy="360000"/>
            </a:xfrm>
          </p:grpSpPr>
          <p:sp>
            <p:nvSpPr>
              <p:cNvPr id="78" name="Freeform 6"/>
              <p:cNvSpPr>
                <a:spLocks/>
              </p:cNvSpPr>
              <p:nvPr/>
            </p:nvSpPr>
            <p:spPr bwMode="auto">
              <a:xfrm>
                <a:off x="3373209" y="2757078"/>
                <a:ext cx="2232000" cy="360000"/>
              </a:xfrm>
              <a:custGeom>
                <a:avLst/>
                <a:gdLst/>
                <a:ahLst/>
                <a:cxnLst>
                  <a:cxn ang="0">
                    <a:pos x="469" y="4"/>
                  </a:cxn>
                  <a:cxn ang="0">
                    <a:pos x="882" y="8"/>
                  </a:cxn>
                  <a:cxn ang="0">
                    <a:pos x="1323" y="37"/>
                  </a:cxn>
                  <a:cxn ang="0">
                    <a:pos x="1323" y="196"/>
                  </a:cxn>
                  <a:cxn ang="0">
                    <a:pos x="872" y="210"/>
                  </a:cxn>
                  <a:cxn ang="0">
                    <a:pos x="200" y="210"/>
                  </a:cxn>
                  <a:cxn ang="0">
                    <a:pos x="8" y="114"/>
                  </a:cxn>
                  <a:cxn ang="0">
                    <a:pos x="152" y="18"/>
                  </a:cxn>
                  <a:cxn ang="0">
                    <a:pos x="469" y="4"/>
                  </a:cxn>
                </a:cxnLst>
                <a:rect l="0" t="0" r="r" b="b"/>
                <a:pathLst>
                  <a:path w="1398" h="226">
                    <a:moveTo>
                      <a:pt x="469" y="4"/>
                    </a:moveTo>
                    <a:cubicBezTo>
                      <a:pt x="591" y="2"/>
                      <a:pt x="740" y="2"/>
                      <a:pt x="882" y="8"/>
                    </a:cubicBezTo>
                    <a:cubicBezTo>
                      <a:pt x="1024" y="14"/>
                      <a:pt x="1250" y="6"/>
                      <a:pt x="1323" y="37"/>
                    </a:cubicBezTo>
                    <a:cubicBezTo>
                      <a:pt x="1396" y="68"/>
                      <a:pt x="1398" y="167"/>
                      <a:pt x="1323" y="196"/>
                    </a:cubicBezTo>
                    <a:cubicBezTo>
                      <a:pt x="1248" y="225"/>
                      <a:pt x="1059" y="208"/>
                      <a:pt x="872" y="210"/>
                    </a:cubicBezTo>
                    <a:cubicBezTo>
                      <a:pt x="685" y="212"/>
                      <a:pt x="344" y="226"/>
                      <a:pt x="200" y="210"/>
                    </a:cubicBezTo>
                    <a:cubicBezTo>
                      <a:pt x="56" y="194"/>
                      <a:pt x="16" y="146"/>
                      <a:pt x="8" y="114"/>
                    </a:cubicBezTo>
                    <a:cubicBezTo>
                      <a:pt x="0" y="82"/>
                      <a:pt x="75" y="36"/>
                      <a:pt x="152" y="18"/>
                    </a:cubicBezTo>
                    <a:cubicBezTo>
                      <a:pt x="229" y="0"/>
                      <a:pt x="365" y="4"/>
                      <a:pt x="469" y="4"/>
                    </a:cubicBezTo>
                    <a:close/>
                  </a:path>
                </a:pathLst>
              </a:custGeom>
              <a:solidFill>
                <a:srgbClr val="BFBFBF"/>
              </a:solidFill>
              <a:ln w="28575" cap="flat" cmpd="sng">
                <a:noFill/>
                <a:prstDash val="solid"/>
                <a:round/>
                <a:headEnd type="none" w="med" len="med"/>
                <a:tailEnd type="none" w="med" len="med"/>
              </a:ln>
              <a:effectLst/>
            </p:spPr>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7183" name="Text Box 15"/>
              <p:cNvSpPr txBox="1">
                <a:spLocks noChangeArrowheads="1"/>
              </p:cNvSpPr>
              <p:nvPr/>
            </p:nvSpPr>
            <p:spPr bwMode="auto">
              <a:xfrm>
                <a:off x="3127375" y="2760208"/>
                <a:ext cx="2733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pPr>
                <a:r>
                  <a:rPr lang="en-GB" altLang="fr-FR" sz="1600" dirty="0" smtClean="0">
                    <a:latin typeface="Tahoma" panose="020B0604030504040204" pitchFamily="34" charset="0"/>
                    <a:ea typeface="Tahoma" panose="020B0604030504040204" pitchFamily="34" charset="0"/>
                    <a:cs typeface="Tahoma" panose="020B0604030504040204" pitchFamily="34" charset="0"/>
                  </a:rPr>
                  <a:t>L-</a:t>
                </a:r>
                <a:r>
                  <a:rPr lang="en-GB" altLang="fr-FR" sz="1600" dirty="0" err="1" smtClean="0">
                    <a:latin typeface="Tahoma" panose="020B0604030504040204" pitchFamily="34" charset="0"/>
                    <a:ea typeface="Tahoma" panose="020B0604030504040204" pitchFamily="34" charset="0"/>
                    <a:cs typeface="Tahoma" panose="020B0604030504040204" pitchFamily="34" charset="0"/>
                  </a:rPr>
                  <a:t>arginin</a:t>
                </a:r>
                <a:endParaRPr lang="en-GB" altLang="fr-FR" sz="1600" dirty="0" smtClean="0">
                  <a:latin typeface="Tahoma" panose="020B0604030504040204" pitchFamily="34" charset="0"/>
                  <a:ea typeface="Tahoma" panose="020B0604030504040204" pitchFamily="34" charset="0"/>
                  <a:cs typeface="Tahoma" panose="020B0604030504040204" pitchFamily="34" charset="0"/>
                </a:endParaRPr>
              </a:p>
            </p:txBody>
          </p:sp>
        </p:grpSp>
        <p:sp>
          <p:nvSpPr>
            <p:cNvPr id="7184" name="Text Box 16"/>
            <p:cNvSpPr txBox="1">
              <a:spLocks noChangeArrowheads="1"/>
            </p:cNvSpPr>
            <p:nvPr/>
          </p:nvSpPr>
          <p:spPr bwMode="auto">
            <a:xfrm>
              <a:off x="3406774" y="3700857"/>
              <a:ext cx="27538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pPr>
              <a:r>
                <a:rPr lang="en-GB" altLang="fr-FR" sz="1200" i="1" dirty="0" smtClean="0">
                  <a:latin typeface="Tahoma" panose="020B0604030504040204" pitchFamily="34" charset="0"/>
                  <a:ea typeface="Tahoma" panose="020B0604030504040204" pitchFamily="34" charset="0"/>
                  <a:cs typeface="Tahoma" panose="020B0604030504040204" pitchFamily="34" charset="0"/>
                </a:rPr>
                <a:t>(</a:t>
              </a:r>
              <a:r>
                <a:rPr lang="en-GB" altLang="fr-FR" sz="1200" i="1" dirty="0" err="1" smtClean="0">
                  <a:latin typeface="Tahoma" panose="020B0604030504040204" pitchFamily="34" charset="0"/>
                  <a:ea typeface="Tahoma" panose="020B0604030504040204" pitchFamily="34" charset="0"/>
                  <a:cs typeface="Tahoma" panose="020B0604030504040204" pitchFamily="34" charset="0"/>
                </a:rPr>
                <a:t>Va</a:t>
              </a:r>
              <a:r>
                <a:rPr lang="cs-CZ" altLang="fr-FR" sz="1200" i="1" dirty="0" smtClean="0">
                  <a:latin typeface="Tahoma" panose="020B0604030504040204" pitchFamily="34" charset="0"/>
                  <a:ea typeface="Tahoma" panose="020B0604030504040204" pitchFamily="34" charset="0"/>
                  <a:cs typeface="Tahoma" panose="020B0604030504040204" pitchFamily="34" charset="0"/>
                </a:rPr>
                <a:t>z</a:t>
              </a:r>
              <a:r>
                <a:rPr lang="en-GB" altLang="fr-FR" sz="1200" i="1" dirty="0" err="1" smtClean="0">
                  <a:latin typeface="Tahoma" panose="020B0604030504040204" pitchFamily="34" charset="0"/>
                  <a:ea typeface="Tahoma" panose="020B0604030504040204" pitchFamily="34" charset="0"/>
                  <a:cs typeface="Tahoma" panose="020B0604030504040204" pitchFamily="34" charset="0"/>
                </a:rPr>
                <a:t>odilat</a:t>
              </a:r>
              <a:r>
                <a:rPr lang="cs-CZ" altLang="fr-FR" sz="1200" i="1" dirty="0" err="1" smtClean="0">
                  <a:latin typeface="Tahoma" panose="020B0604030504040204" pitchFamily="34" charset="0"/>
                  <a:ea typeface="Tahoma" panose="020B0604030504040204" pitchFamily="34" charset="0"/>
                  <a:cs typeface="Tahoma" panose="020B0604030504040204" pitchFamily="34" charset="0"/>
                </a:rPr>
                <a:t>ace</a:t>
              </a:r>
              <a:r>
                <a:rPr lang="en-GB" altLang="fr-FR" sz="1200" i="1" dirty="0" smtClean="0">
                  <a:latin typeface="Tahoma" panose="020B0604030504040204" pitchFamily="34" charset="0"/>
                  <a:ea typeface="Tahoma" panose="020B0604030504040204" pitchFamily="34" charset="0"/>
                  <a:cs typeface="Tahoma" panose="020B0604030504040204" pitchFamily="34" charset="0"/>
                </a:rPr>
                <a:t> &amp; anti-</a:t>
              </a:r>
              <a:r>
                <a:rPr lang="en-GB" altLang="fr-FR" sz="1200" i="1" dirty="0" err="1" smtClean="0">
                  <a:latin typeface="Tahoma" panose="020B0604030504040204" pitchFamily="34" charset="0"/>
                  <a:ea typeface="Tahoma" panose="020B0604030504040204" pitchFamily="34" charset="0"/>
                  <a:cs typeface="Tahoma" panose="020B0604030504040204" pitchFamily="34" charset="0"/>
                </a:rPr>
                <a:t>prolifera</a:t>
              </a:r>
              <a:r>
                <a:rPr lang="cs-CZ" altLang="fr-FR" sz="1200" i="1" dirty="0" err="1" smtClean="0">
                  <a:latin typeface="Tahoma" panose="020B0604030504040204" pitchFamily="34" charset="0"/>
                  <a:ea typeface="Tahoma" panose="020B0604030504040204" pitchFamily="34" charset="0"/>
                  <a:cs typeface="Tahoma" panose="020B0604030504040204" pitchFamily="34" charset="0"/>
                </a:rPr>
                <a:t>ce</a:t>
              </a:r>
              <a:r>
                <a:rPr lang="en-GB" altLang="fr-FR" sz="1200" i="1" dirty="0" smtClean="0">
                  <a:latin typeface="Tahoma" panose="020B0604030504040204" pitchFamily="34" charset="0"/>
                  <a:ea typeface="Tahoma" panose="020B0604030504040204" pitchFamily="34" charset="0"/>
                  <a:cs typeface="Tahoma" panose="020B0604030504040204" pitchFamily="34" charset="0"/>
                </a:rPr>
                <a:t>)</a:t>
              </a:r>
            </a:p>
          </p:txBody>
        </p:sp>
        <p:sp>
          <p:nvSpPr>
            <p:cNvPr id="44052" name="Line 20"/>
            <p:cNvSpPr>
              <a:spLocks noChangeShapeType="1"/>
            </p:cNvSpPr>
            <p:nvPr/>
          </p:nvSpPr>
          <p:spPr bwMode="auto">
            <a:xfrm>
              <a:off x="4600575" y="3182708"/>
              <a:ext cx="0" cy="266239"/>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44054" name="Freeform 22"/>
            <p:cNvSpPr>
              <a:spLocks/>
            </p:cNvSpPr>
            <p:nvPr/>
          </p:nvSpPr>
          <p:spPr bwMode="auto">
            <a:xfrm>
              <a:off x="6160654" y="4496472"/>
              <a:ext cx="2732088" cy="927100"/>
            </a:xfrm>
            <a:custGeom>
              <a:avLst/>
              <a:gdLst>
                <a:gd name="T0" fmla="*/ 2147483647 w 3040"/>
                <a:gd name="T1" fmla="*/ 2147483647 h 1048"/>
                <a:gd name="T2" fmla="*/ 2147483647 w 3040"/>
                <a:gd name="T3" fmla="*/ 2147483647 h 1048"/>
                <a:gd name="T4" fmla="*/ 2147483647 w 3040"/>
                <a:gd name="T5" fmla="*/ 2147483647 h 1048"/>
                <a:gd name="T6" fmla="*/ 2147483647 w 3040"/>
                <a:gd name="T7" fmla="*/ 2147483647 h 1048"/>
                <a:gd name="T8" fmla="*/ 2147483647 w 3040"/>
                <a:gd name="T9" fmla="*/ 2147483647 h 1048"/>
                <a:gd name="T10" fmla="*/ 2147483647 w 3040"/>
                <a:gd name="T11" fmla="*/ 2147483647 h 1048"/>
                <a:gd name="T12" fmla="*/ 0 60000 65536"/>
                <a:gd name="T13" fmla="*/ 0 60000 65536"/>
                <a:gd name="T14" fmla="*/ 0 60000 65536"/>
                <a:gd name="T15" fmla="*/ 0 60000 65536"/>
                <a:gd name="T16" fmla="*/ 0 60000 65536"/>
                <a:gd name="T17" fmla="*/ 0 60000 65536"/>
                <a:gd name="T18" fmla="*/ 0 w 3040"/>
                <a:gd name="T19" fmla="*/ 0 h 1048"/>
                <a:gd name="T20" fmla="*/ 3040 w 3040"/>
                <a:gd name="T21" fmla="*/ 1048 h 1048"/>
              </a:gdLst>
              <a:ahLst/>
              <a:cxnLst>
                <a:cxn ang="T12">
                  <a:pos x="T0" y="T1"/>
                </a:cxn>
                <a:cxn ang="T13">
                  <a:pos x="T2" y="T3"/>
                </a:cxn>
                <a:cxn ang="T14">
                  <a:pos x="T4" y="T5"/>
                </a:cxn>
                <a:cxn ang="T15">
                  <a:pos x="T6" y="T7"/>
                </a:cxn>
                <a:cxn ang="T16">
                  <a:pos x="T8" y="T9"/>
                </a:cxn>
                <a:cxn ang="T17">
                  <a:pos x="T10" y="T11"/>
                </a:cxn>
              </a:cxnLst>
              <a:rect l="T18" t="T19" r="T20" b="T21"/>
              <a:pathLst>
                <a:path w="3040" h="1048">
                  <a:moveTo>
                    <a:pt x="240" y="584"/>
                  </a:moveTo>
                  <a:cubicBezTo>
                    <a:pt x="680" y="300"/>
                    <a:pt x="1120" y="16"/>
                    <a:pt x="1584" y="8"/>
                  </a:cubicBezTo>
                  <a:cubicBezTo>
                    <a:pt x="2048" y="0"/>
                    <a:pt x="3040" y="368"/>
                    <a:pt x="3024" y="536"/>
                  </a:cubicBezTo>
                  <a:cubicBezTo>
                    <a:pt x="3008" y="704"/>
                    <a:pt x="1960" y="984"/>
                    <a:pt x="1488" y="1016"/>
                  </a:cubicBezTo>
                  <a:cubicBezTo>
                    <a:pt x="1016" y="1048"/>
                    <a:pt x="384" y="808"/>
                    <a:pt x="192" y="728"/>
                  </a:cubicBezTo>
                  <a:cubicBezTo>
                    <a:pt x="0" y="648"/>
                    <a:pt x="312" y="568"/>
                    <a:pt x="336" y="536"/>
                  </a:cubicBezTo>
                </a:path>
              </a:pathLst>
            </a:custGeom>
            <a:solidFill>
              <a:schemeClr val="accent5">
                <a:lumMod val="40000"/>
                <a:lumOff val="60000"/>
              </a:schemeClr>
            </a:solidFill>
            <a:ln w="28575">
              <a:noFill/>
              <a:round/>
              <a:headEnd/>
              <a:tailEnd/>
            </a:ln>
          </p:spPr>
          <p:txBody>
            <a:bodyPr/>
            <a:lstStyle/>
            <a:p>
              <a:pPr>
                <a:defRPr/>
              </a:pPr>
              <a:endParaRPr lang="en-GB" dirty="0">
                <a:ea typeface="Tahoma" panose="020B0604030504040204" pitchFamily="34" charset="0"/>
                <a:cs typeface="Tahoma" panose="020B0604030504040204" pitchFamily="34" charset="0"/>
              </a:endParaRPr>
            </a:p>
          </p:txBody>
        </p:sp>
        <p:sp>
          <p:nvSpPr>
            <p:cNvPr id="44055" name="Line 23"/>
            <p:cNvSpPr>
              <a:spLocks noChangeShapeType="1"/>
            </p:cNvSpPr>
            <p:nvPr/>
          </p:nvSpPr>
          <p:spPr bwMode="auto">
            <a:xfrm>
              <a:off x="7677453" y="3924382"/>
              <a:ext cx="0" cy="329753"/>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44057" name="Text Box 25"/>
            <p:cNvSpPr txBox="1">
              <a:spLocks noChangeArrowheads="1"/>
            </p:cNvSpPr>
            <p:nvPr/>
          </p:nvSpPr>
          <p:spPr bwMode="auto">
            <a:xfrm>
              <a:off x="7317624" y="4900332"/>
              <a:ext cx="857250" cy="287337"/>
            </a:xfrm>
            <a:prstGeom prst="rect">
              <a:avLst/>
            </a:prstGeom>
            <a:noFill/>
            <a:ln w="9525">
              <a:noFill/>
              <a:miter lim="800000"/>
              <a:headEnd/>
              <a:tailEnd/>
            </a:ln>
          </p:spPr>
          <p:txBody>
            <a:bodyPr>
              <a:spAutoFit/>
            </a:bodyPr>
            <a:lstStyle/>
            <a:p>
              <a:pPr algn="ctr" eaLnBrk="0" hangingPunct="0">
                <a:lnSpc>
                  <a:spcPct val="80000"/>
                </a:lnSpc>
                <a:spcBef>
                  <a:spcPct val="50000"/>
                </a:spcBef>
                <a:defRPr/>
              </a:pPr>
              <a:r>
                <a:rPr lang="en-GB" altLang="fr-FR" sz="1600" b="1" dirty="0" err="1" smtClean="0">
                  <a:ea typeface="Tahoma" panose="020B0604030504040204" pitchFamily="34" charset="0"/>
                  <a:cs typeface="Tahoma" panose="020B0604030504040204" pitchFamily="34" charset="0"/>
                </a:rPr>
                <a:t>cAMP</a:t>
              </a:r>
              <a:endParaRPr lang="en-GB" altLang="fr-FR" sz="1600" b="1" dirty="0">
                <a:ea typeface="Tahoma" panose="020B0604030504040204" pitchFamily="34" charset="0"/>
                <a:cs typeface="Tahoma" panose="020B0604030504040204" pitchFamily="34" charset="0"/>
              </a:endParaRPr>
            </a:p>
          </p:txBody>
        </p:sp>
        <p:sp>
          <p:nvSpPr>
            <p:cNvPr id="44058" name="Text Box 26"/>
            <p:cNvSpPr txBox="1">
              <a:spLocks noChangeArrowheads="1"/>
            </p:cNvSpPr>
            <p:nvPr/>
          </p:nvSpPr>
          <p:spPr bwMode="auto">
            <a:xfrm>
              <a:off x="6512168" y="3422869"/>
              <a:ext cx="2336800" cy="311150"/>
            </a:xfrm>
            <a:prstGeom prst="rect">
              <a:avLst/>
            </a:prstGeom>
            <a:noFill/>
            <a:ln w="9525" algn="ctr">
              <a:noFill/>
              <a:miter lim="800000"/>
              <a:headEnd/>
              <a:tailEnd/>
            </a:ln>
          </p:spPr>
          <p:txBody>
            <a:bodyPr>
              <a:spAutoFit/>
            </a:bodyPr>
            <a:lstStyle/>
            <a:p>
              <a:pPr algn="ctr" eaLnBrk="0" hangingPunct="0">
                <a:lnSpc>
                  <a:spcPct val="80000"/>
                </a:lnSpc>
                <a:spcBef>
                  <a:spcPct val="50000"/>
                </a:spcBef>
                <a:defRPr/>
              </a:pPr>
              <a:r>
                <a:rPr lang="en-GB" altLang="fr-FR" b="1" dirty="0" smtClean="0">
                  <a:ea typeface="Tahoma" panose="020B0604030504040204" pitchFamily="34" charset="0"/>
                  <a:cs typeface="Tahoma" panose="020B0604030504040204" pitchFamily="34" charset="0"/>
                </a:rPr>
                <a:t>PGI</a:t>
              </a:r>
              <a:r>
                <a:rPr lang="en-GB" altLang="fr-FR" b="1" baseline="-25000" dirty="0" smtClean="0">
                  <a:ea typeface="Tahoma" panose="020B0604030504040204" pitchFamily="34" charset="0"/>
                  <a:cs typeface="Tahoma" panose="020B0604030504040204" pitchFamily="34" charset="0"/>
                </a:rPr>
                <a:t>2</a:t>
              </a:r>
              <a:endParaRPr lang="en-GB" altLang="fr-FR" b="1" dirty="0">
                <a:ea typeface="Tahoma" panose="020B0604030504040204" pitchFamily="34" charset="0"/>
                <a:cs typeface="Tahoma" panose="020B0604030504040204" pitchFamily="34" charset="0"/>
              </a:endParaRPr>
            </a:p>
          </p:txBody>
        </p:sp>
        <p:sp>
          <p:nvSpPr>
            <p:cNvPr id="44059" name="Text Box 27"/>
            <p:cNvSpPr txBox="1">
              <a:spLocks noChangeArrowheads="1"/>
            </p:cNvSpPr>
            <p:nvPr/>
          </p:nvSpPr>
          <p:spPr bwMode="auto">
            <a:xfrm>
              <a:off x="3577766" y="3492442"/>
              <a:ext cx="2046061" cy="313932"/>
            </a:xfrm>
            <a:prstGeom prst="rect">
              <a:avLst/>
            </a:prstGeom>
            <a:noFill/>
            <a:ln w="9525">
              <a:noFill/>
              <a:miter lim="800000"/>
              <a:headEnd/>
              <a:tailEnd/>
            </a:ln>
          </p:spPr>
          <p:txBody>
            <a:bodyPr wrap="square">
              <a:spAutoFit/>
            </a:bodyPr>
            <a:lstStyle/>
            <a:p>
              <a:pPr algn="ctr" eaLnBrk="0" hangingPunct="0">
                <a:lnSpc>
                  <a:spcPct val="80000"/>
                </a:lnSpc>
                <a:spcBef>
                  <a:spcPct val="50000"/>
                </a:spcBef>
                <a:defRPr/>
              </a:pPr>
              <a:r>
                <a:rPr lang="en-GB" altLang="fr-FR" b="1" dirty="0" smtClean="0">
                  <a:ea typeface="Tahoma" panose="020B0604030504040204" pitchFamily="34" charset="0"/>
                  <a:cs typeface="Tahoma" panose="020B0604030504040204" pitchFamily="34" charset="0"/>
                </a:rPr>
                <a:t>NO</a:t>
              </a:r>
              <a:endParaRPr lang="en-GB" altLang="fr-FR" b="1" dirty="0">
                <a:ea typeface="Tahoma" panose="020B0604030504040204" pitchFamily="34" charset="0"/>
                <a:cs typeface="Tahoma" panose="020B0604030504040204" pitchFamily="34" charset="0"/>
              </a:endParaRPr>
            </a:p>
          </p:txBody>
        </p:sp>
        <p:sp>
          <p:nvSpPr>
            <p:cNvPr id="44060" name="Line 28"/>
            <p:cNvSpPr>
              <a:spLocks noChangeShapeType="1"/>
            </p:cNvSpPr>
            <p:nvPr/>
          </p:nvSpPr>
          <p:spPr bwMode="auto">
            <a:xfrm rot="60000">
              <a:off x="4585434" y="1304251"/>
              <a:ext cx="31487" cy="1377356"/>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44061" name="Line 29"/>
            <p:cNvSpPr>
              <a:spLocks noChangeShapeType="1"/>
            </p:cNvSpPr>
            <p:nvPr/>
          </p:nvSpPr>
          <p:spPr bwMode="auto">
            <a:xfrm>
              <a:off x="7677725" y="1685240"/>
              <a:ext cx="0" cy="98039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44062" name="Line 30"/>
            <p:cNvSpPr>
              <a:spLocks noChangeShapeType="1"/>
            </p:cNvSpPr>
            <p:nvPr/>
          </p:nvSpPr>
          <p:spPr bwMode="auto">
            <a:xfrm>
              <a:off x="1508125" y="1642376"/>
              <a:ext cx="0" cy="1027339"/>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44063" name="Line 31"/>
            <p:cNvSpPr>
              <a:spLocks noChangeShapeType="1"/>
            </p:cNvSpPr>
            <p:nvPr/>
          </p:nvSpPr>
          <p:spPr bwMode="auto">
            <a:xfrm>
              <a:off x="1473518" y="1661427"/>
              <a:ext cx="6246000"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7200" name="Text Box 32"/>
            <p:cNvSpPr txBox="1">
              <a:spLocks noChangeArrowheads="1"/>
            </p:cNvSpPr>
            <p:nvPr/>
          </p:nvSpPr>
          <p:spPr bwMode="auto">
            <a:xfrm>
              <a:off x="406400" y="1738961"/>
              <a:ext cx="2196000" cy="646331"/>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b="1" dirty="0" smtClean="0">
                  <a:latin typeface="Tahoma" panose="020B0604030504040204" pitchFamily="34" charset="0"/>
                  <a:ea typeface="Tahoma" panose="020B0604030504040204" pitchFamily="34" charset="0"/>
                  <a:cs typeface="Tahoma" panose="020B0604030504040204" pitchFamily="34" charset="0"/>
                </a:rPr>
                <a:t>Endotelin</a:t>
              </a:r>
              <a:r>
                <a:rPr lang="cs-CZ" b="1" dirty="0" err="1" smtClean="0">
                  <a:latin typeface="Tahoma" panose="020B0604030504040204" pitchFamily="34" charset="0"/>
                  <a:ea typeface="Tahoma" panose="020B0604030504040204" pitchFamily="34" charset="0"/>
                  <a:cs typeface="Tahoma" panose="020B0604030504040204" pitchFamily="34" charset="0"/>
                </a:rPr>
                <a:t>ová</a:t>
              </a:r>
              <a:r>
                <a:rPr lang="cs-CZ" b="1" dirty="0" smtClean="0">
                  <a:latin typeface="Tahoma" panose="020B0604030504040204" pitchFamily="34" charset="0"/>
                  <a:ea typeface="Tahoma" panose="020B0604030504040204" pitchFamily="34" charset="0"/>
                  <a:cs typeface="Tahoma" panose="020B0604030504040204" pitchFamily="34" charset="0"/>
                </a:rPr>
                <a:t> cesta</a:t>
              </a:r>
              <a:endParaRPr lang="en-GB" altLang="fr-FR"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4065" name="Text Box 33"/>
            <p:cNvSpPr txBox="1">
              <a:spLocks noChangeArrowheads="1"/>
            </p:cNvSpPr>
            <p:nvPr/>
          </p:nvSpPr>
          <p:spPr bwMode="auto">
            <a:xfrm>
              <a:off x="6577493" y="1738961"/>
              <a:ext cx="2196000" cy="646331"/>
            </a:xfrm>
            <a:prstGeom prst="rect">
              <a:avLst/>
            </a:prstGeom>
            <a:solidFill>
              <a:schemeClr val="bg1"/>
            </a:solidFill>
            <a:ln w="9525">
              <a:noFill/>
              <a:miter lim="800000"/>
              <a:headEnd/>
              <a:tailEnd/>
            </a:ln>
          </p:spPr>
          <p:txBody>
            <a:bodyPr wrap="square" anchor="ctr">
              <a:spAutoFit/>
            </a:bodyPr>
            <a:lstStyle/>
            <a:p>
              <a:pPr algn="ctr" eaLnBrk="0" hangingPunct="0">
                <a:defRPr/>
              </a:pPr>
              <a:r>
                <a:rPr lang="en-GB" altLang="fr-FR" b="1" dirty="0" err="1" smtClean="0">
                  <a:ea typeface="Tahoma" panose="020B0604030504040204" pitchFamily="34" charset="0"/>
                  <a:cs typeface="Tahoma" panose="020B0604030504040204" pitchFamily="34" charset="0"/>
                </a:rPr>
                <a:t>Prostacy</a:t>
              </a:r>
              <a:r>
                <a:rPr lang="cs-CZ" altLang="fr-FR" b="1" dirty="0" smtClean="0">
                  <a:ea typeface="Tahoma" panose="020B0604030504040204" pitchFamily="34" charset="0"/>
                  <a:cs typeface="Tahoma" panose="020B0604030504040204" pitchFamily="34" charset="0"/>
                </a:rPr>
                <a:t>k</a:t>
              </a:r>
              <a:r>
                <a:rPr lang="en-GB" altLang="fr-FR" b="1" dirty="0" err="1" smtClean="0">
                  <a:ea typeface="Tahoma" panose="020B0604030504040204" pitchFamily="34" charset="0"/>
                  <a:cs typeface="Tahoma" panose="020B0604030504040204" pitchFamily="34" charset="0"/>
                </a:rPr>
                <a:t>lin</a:t>
              </a:r>
              <a:r>
                <a:rPr lang="cs-CZ" altLang="fr-FR" b="1" dirty="0" err="1" smtClean="0">
                  <a:ea typeface="Tahoma" panose="020B0604030504040204" pitchFamily="34" charset="0"/>
                  <a:cs typeface="Tahoma" panose="020B0604030504040204" pitchFamily="34" charset="0"/>
                </a:rPr>
                <a:t>ová</a:t>
              </a:r>
              <a:r>
                <a:rPr lang="cs-CZ" altLang="fr-FR" b="1" dirty="0" smtClean="0">
                  <a:ea typeface="Tahoma" panose="020B0604030504040204" pitchFamily="34" charset="0"/>
                  <a:cs typeface="Tahoma" panose="020B0604030504040204" pitchFamily="34" charset="0"/>
                </a:rPr>
                <a:t> cesta</a:t>
              </a:r>
              <a:endParaRPr lang="en-GB" altLang="fr-FR" b="1" dirty="0">
                <a:ea typeface="Tahoma" panose="020B0604030504040204" pitchFamily="34" charset="0"/>
                <a:cs typeface="Tahoma" panose="020B0604030504040204" pitchFamily="34" charset="0"/>
              </a:endParaRPr>
            </a:p>
          </p:txBody>
        </p:sp>
        <p:sp>
          <p:nvSpPr>
            <p:cNvPr id="44066" name="Text Box 34"/>
            <p:cNvSpPr txBox="1">
              <a:spLocks noChangeArrowheads="1"/>
            </p:cNvSpPr>
            <p:nvPr/>
          </p:nvSpPr>
          <p:spPr bwMode="auto">
            <a:xfrm>
              <a:off x="3498171" y="1877460"/>
              <a:ext cx="2196000" cy="369332"/>
            </a:xfrm>
            <a:prstGeom prst="rect">
              <a:avLst/>
            </a:prstGeom>
            <a:solidFill>
              <a:schemeClr val="bg1"/>
            </a:solidFill>
            <a:ln w="9525">
              <a:noFill/>
              <a:miter lim="800000"/>
              <a:headEnd/>
              <a:tailEnd/>
            </a:ln>
          </p:spPr>
          <p:txBody>
            <a:bodyPr wrap="square" anchor="ctr">
              <a:spAutoFit/>
            </a:bodyPr>
            <a:lstStyle/>
            <a:p>
              <a:pPr algn="ctr" eaLnBrk="0" hangingPunct="0">
                <a:defRPr/>
              </a:pPr>
              <a:r>
                <a:rPr lang="cs-CZ" altLang="fr-FR" b="1" dirty="0" smtClean="0">
                  <a:ea typeface="Tahoma" panose="020B0604030504040204" pitchFamily="34" charset="0"/>
                  <a:cs typeface="Tahoma" panose="020B0604030504040204" pitchFamily="34" charset="0"/>
                </a:rPr>
                <a:t>Cesta NO</a:t>
              </a:r>
              <a:endParaRPr lang="en-GB" altLang="fr-FR" b="1" dirty="0">
                <a:ea typeface="Tahoma" panose="020B0604030504040204" pitchFamily="34" charset="0"/>
                <a:cs typeface="Tahoma" panose="020B0604030504040204" pitchFamily="34" charset="0"/>
              </a:endParaRPr>
            </a:p>
          </p:txBody>
        </p:sp>
        <p:sp>
          <p:nvSpPr>
            <p:cNvPr id="44067" name="Line 35"/>
            <p:cNvSpPr>
              <a:spLocks noChangeShapeType="1"/>
            </p:cNvSpPr>
            <p:nvPr/>
          </p:nvSpPr>
          <p:spPr bwMode="auto">
            <a:xfrm>
              <a:off x="1509713" y="3182708"/>
              <a:ext cx="0" cy="259663"/>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44068" name="Line 36"/>
            <p:cNvSpPr>
              <a:spLocks noChangeShapeType="1"/>
            </p:cNvSpPr>
            <p:nvPr/>
          </p:nvSpPr>
          <p:spPr bwMode="auto">
            <a:xfrm>
              <a:off x="7668200" y="3182708"/>
              <a:ext cx="0" cy="250138"/>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44076" name="Line 44"/>
            <p:cNvSpPr>
              <a:spLocks noChangeShapeType="1"/>
            </p:cNvSpPr>
            <p:nvPr/>
          </p:nvSpPr>
          <p:spPr bwMode="auto">
            <a:xfrm flipH="1">
              <a:off x="1093788" y="3936084"/>
              <a:ext cx="169862" cy="366713"/>
            </a:xfrm>
            <a:prstGeom prst="line">
              <a:avLst/>
            </a:prstGeom>
            <a:noFill/>
            <a:ln w="28575">
              <a:solidFill>
                <a:schemeClr val="bg1"/>
              </a:solidFill>
              <a:round/>
              <a:headEnd/>
              <a:tailEnd type="triangle" w="med" len="med"/>
            </a:ln>
          </p:spPr>
          <p:txBody>
            <a:bodyPr lIns="0" tIns="0" rIns="0" bIns="0">
              <a:spAutoFit/>
            </a:bodyPr>
            <a:lstStyle/>
            <a:p>
              <a:pPr>
                <a:defRPr/>
              </a:pPr>
              <a:endParaRPr lang="en-GB" dirty="0">
                <a:ea typeface="Tahoma" panose="020B0604030504040204" pitchFamily="34" charset="0"/>
                <a:cs typeface="Tahoma" panose="020B0604030504040204" pitchFamily="34" charset="0"/>
              </a:endParaRPr>
            </a:p>
          </p:txBody>
        </p:sp>
        <p:sp>
          <p:nvSpPr>
            <p:cNvPr id="44077" name="Line 45"/>
            <p:cNvSpPr>
              <a:spLocks noChangeShapeType="1"/>
            </p:cNvSpPr>
            <p:nvPr/>
          </p:nvSpPr>
          <p:spPr bwMode="auto">
            <a:xfrm>
              <a:off x="1674813" y="3920209"/>
              <a:ext cx="149225" cy="365125"/>
            </a:xfrm>
            <a:prstGeom prst="line">
              <a:avLst/>
            </a:prstGeom>
            <a:noFill/>
            <a:ln w="28575">
              <a:solidFill>
                <a:schemeClr val="bg1"/>
              </a:solidFill>
              <a:round/>
              <a:headEnd/>
              <a:tailEnd type="triangle" w="med" len="med"/>
            </a:ln>
          </p:spPr>
          <p:txBody>
            <a:bodyPr lIns="0" tIns="0" rIns="0" bIns="0">
              <a:spAutoFit/>
            </a:bodyPr>
            <a:lstStyle/>
            <a:p>
              <a:pPr>
                <a:defRPr/>
              </a:pPr>
              <a:endParaRPr lang="en-GB" dirty="0">
                <a:ea typeface="Tahoma" panose="020B0604030504040204" pitchFamily="34" charset="0"/>
                <a:cs typeface="Tahoma" panose="020B0604030504040204" pitchFamily="34" charset="0"/>
              </a:endParaRPr>
            </a:p>
          </p:txBody>
        </p:sp>
        <p:sp>
          <p:nvSpPr>
            <p:cNvPr id="44082" name="Line 50"/>
            <p:cNvSpPr>
              <a:spLocks noChangeShapeType="1"/>
            </p:cNvSpPr>
            <p:nvPr/>
          </p:nvSpPr>
          <p:spPr bwMode="auto">
            <a:xfrm flipV="1">
              <a:off x="7393824" y="4913032"/>
              <a:ext cx="0" cy="215900"/>
            </a:xfrm>
            <a:prstGeom prst="line">
              <a:avLst/>
            </a:prstGeom>
            <a:noFill/>
            <a:ln w="28575">
              <a:solidFill>
                <a:schemeClr val="tx1"/>
              </a:solidFill>
              <a:round/>
              <a:headEnd/>
              <a:tailEnd type="triangle" w="med" len="med"/>
            </a:ln>
          </p:spPr>
          <p:txBody>
            <a:bodyPr lIns="0" tIns="0" rIns="0" bIns="0">
              <a:spAutoFit/>
            </a:bodyPr>
            <a:lstStyle/>
            <a:p>
              <a:pPr>
                <a:defRPr/>
              </a:pPr>
              <a:endParaRPr lang="en-GB" dirty="0">
                <a:ea typeface="Tahoma" panose="020B0604030504040204" pitchFamily="34" charset="0"/>
                <a:cs typeface="Tahoma" panose="020B0604030504040204" pitchFamily="34" charset="0"/>
              </a:endParaRPr>
            </a:p>
          </p:txBody>
        </p:sp>
        <p:grpSp>
          <p:nvGrpSpPr>
            <p:cNvPr id="8" name="Group 7"/>
            <p:cNvGrpSpPr/>
            <p:nvPr/>
          </p:nvGrpSpPr>
          <p:grpSpPr>
            <a:xfrm>
              <a:off x="6294168" y="2757078"/>
              <a:ext cx="2730500" cy="360000"/>
              <a:chOff x="6208443" y="2757078"/>
              <a:chExt cx="2730500" cy="360000"/>
            </a:xfrm>
          </p:grpSpPr>
          <p:sp>
            <p:nvSpPr>
              <p:cNvPr id="79" name="Freeform 6"/>
              <p:cNvSpPr>
                <a:spLocks/>
              </p:cNvSpPr>
              <p:nvPr/>
            </p:nvSpPr>
            <p:spPr bwMode="auto">
              <a:xfrm>
                <a:off x="6455909" y="2757078"/>
                <a:ext cx="2232000" cy="360000"/>
              </a:xfrm>
              <a:custGeom>
                <a:avLst/>
                <a:gdLst/>
                <a:ahLst/>
                <a:cxnLst>
                  <a:cxn ang="0">
                    <a:pos x="469" y="4"/>
                  </a:cxn>
                  <a:cxn ang="0">
                    <a:pos x="882" y="8"/>
                  </a:cxn>
                  <a:cxn ang="0">
                    <a:pos x="1323" y="37"/>
                  </a:cxn>
                  <a:cxn ang="0">
                    <a:pos x="1323" y="196"/>
                  </a:cxn>
                  <a:cxn ang="0">
                    <a:pos x="872" y="210"/>
                  </a:cxn>
                  <a:cxn ang="0">
                    <a:pos x="200" y="210"/>
                  </a:cxn>
                  <a:cxn ang="0">
                    <a:pos x="8" y="114"/>
                  </a:cxn>
                  <a:cxn ang="0">
                    <a:pos x="152" y="18"/>
                  </a:cxn>
                  <a:cxn ang="0">
                    <a:pos x="469" y="4"/>
                  </a:cxn>
                </a:cxnLst>
                <a:rect l="0" t="0" r="r" b="b"/>
                <a:pathLst>
                  <a:path w="1398" h="226">
                    <a:moveTo>
                      <a:pt x="469" y="4"/>
                    </a:moveTo>
                    <a:cubicBezTo>
                      <a:pt x="591" y="2"/>
                      <a:pt x="740" y="2"/>
                      <a:pt x="882" y="8"/>
                    </a:cubicBezTo>
                    <a:cubicBezTo>
                      <a:pt x="1024" y="14"/>
                      <a:pt x="1250" y="6"/>
                      <a:pt x="1323" y="37"/>
                    </a:cubicBezTo>
                    <a:cubicBezTo>
                      <a:pt x="1396" y="68"/>
                      <a:pt x="1398" y="167"/>
                      <a:pt x="1323" y="196"/>
                    </a:cubicBezTo>
                    <a:cubicBezTo>
                      <a:pt x="1248" y="225"/>
                      <a:pt x="1059" y="208"/>
                      <a:pt x="872" y="210"/>
                    </a:cubicBezTo>
                    <a:cubicBezTo>
                      <a:pt x="685" y="212"/>
                      <a:pt x="344" y="226"/>
                      <a:pt x="200" y="210"/>
                    </a:cubicBezTo>
                    <a:cubicBezTo>
                      <a:pt x="56" y="194"/>
                      <a:pt x="16" y="146"/>
                      <a:pt x="8" y="114"/>
                    </a:cubicBezTo>
                    <a:cubicBezTo>
                      <a:pt x="0" y="82"/>
                      <a:pt x="75" y="36"/>
                      <a:pt x="152" y="18"/>
                    </a:cubicBezTo>
                    <a:cubicBezTo>
                      <a:pt x="229" y="0"/>
                      <a:pt x="365" y="4"/>
                      <a:pt x="469" y="4"/>
                    </a:cubicBezTo>
                    <a:close/>
                  </a:path>
                </a:pathLst>
              </a:custGeom>
              <a:solidFill>
                <a:srgbClr val="BFBFBF"/>
              </a:solidFill>
              <a:ln w="28575" cap="flat" cmpd="sng">
                <a:noFill/>
                <a:prstDash val="solid"/>
                <a:round/>
                <a:headEnd type="none" w="med" len="med"/>
                <a:tailEnd type="none" w="med" len="med"/>
              </a:ln>
              <a:effectLst/>
            </p:spPr>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7222" name="Text Box 61"/>
              <p:cNvSpPr txBox="1">
                <a:spLocks noChangeArrowheads="1"/>
              </p:cNvSpPr>
              <p:nvPr/>
            </p:nvSpPr>
            <p:spPr bwMode="auto">
              <a:xfrm>
                <a:off x="6208443" y="2766932"/>
                <a:ext cx="2730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pPr>
                <a:r>
                  <a:rPr lang="en-GB" altLang="fr-FR" sz="1600" dirty="0" err="1" smtClean="0">
                    <a:latin typeface="Tahoma" panose="020B0604030504040204" pitchFamily="34" charset="0"/>
                    <a:ea typeface="Tahoma" panose="020B0604030504040204" pitchFamily="34" charset="0"/>
                    <a:cs typeface="Tahoma" panose="020B0604030504040204" pitchFamily="34" charset="0"/>
                  </a:rPr>
                  <a:t>Arachidon</a:t>
                </a:r>
                <a:r>
                  <a:rPr lang="cs-CZ" altLang="fr-FR" sz="1600" dirty="0" err="1" smtClean="0">
                    <a:latin typeface="Tahoma" panose="020B0604030504040204" pitchFamily="34" charset="0"/>
                    <a:ea typeface="Tahoma" panose="020B0604030504040204" pitchFamily="34" charset="0"/>
                    <a:cs typeface="Tahoma" panose="020B0604030504040204" pitchFamily="34" charset="0"/>
                  </a:rPr>
                  <a:t>ová</a:t>
                </a:r>
                <a:r>
                  <a:rPr lang="cs-CZ" altLang="fr-FR" sz="1600" dirty="0" smtClean="0">
                    <a:latin typeface="Tahoma" panose="020B0604030504040204" pitchFamily="34" charset="0"/>
                    <a:ea typeface="Tahoma" panose="020B0604030504040204" pitchFamily="34" charset="0"/>
                    <a:cs typeface="Tahoma" panose="020B0604030504040204" pitchFamily="34" charset="0"/>
                  </a:rPr>
                  <a:t> </a:t>
                </a:r>
                <a:r>
                  <a:rPr lang="cs-CZ" altLang="fr-FR" sz="1600" dirty="0" err="1" smtClean="0">
                    <a:latin typeface="Tahoma" panose="020B0604030504040204" pitchFamily="34" charset="0"/>
                    <a:ea typeface="Tahoma" panose="020B0604030504040204" pitchFamily="34" charset="0"/>
                    <a:cs typeface="Tahoma" panose="020B0604030504040204" pitchFamily="34" charset="0"/>
                  </a:rPr>
                  <a:t>kys</a:t>
                </a:r>
                <a:r>
                  <a:rPr lang="cs-CZ" altLang="fr-FR" sz="1600" dirty="0" smtClean="0">
                    <a:latin typeface="Tahoma" panose="020B0604030504040204" pitchFamily="34" charset="0"/>
                    <a:ea typeface="Tahoma" panose="020B0604030504040204" pitchFamily="34" charset="0"/>
                    <a:cs typeface="Tahoma" panose="020B0604030504040204" pitchFamily="34" charset="0"/>
                  </a:rPr>
                  <a:t>.</a:t>
                </a:r>
                <a:endParaRPr lang="en-GB" altLang="fr-FR" sz="1600" baseline="-25000" dirty="0" smtClean="0">
                  <a:latin typeface="Tahoma" panose="020B0604030504040204" pitchFamily="34" charset="0"/>
                  <a:ea typeface="Tahoma" panose="020B0604030504040204" pitchFamily="34" charset="0"/>
                  <a:cs typeface="Tahoma" panose="020B0604030504040204" pitchFamily="34" charset="0"/>
                </a:endParaRPr>
              </a:p>
            </p:txBody>
          </p:sp>
        </p:grpSp>
        <p:sp>
          <p:nvSpPr>
            <p:cNvPr id="68" name="Text Box 11"/>
            <p:cNvSpPr txBox="1">
              <a:spLocks noChangeArrowheads="1"/>
            </p:cNvSpPr>
            <p:nvPr/>
          </p:nvSpPr>
          <p:spPr bwMode="auto">
            <a:xfrm>
              <a:off x="7696028" y="4297401"/>
              <a:ext cx="1371264"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50000"/>
                </a:spcBef>
              </a:pPr>
              <a:r>
                <a:rPr lang="en-GB" altLang="fr-FR" sz="1600" dirty="0" smtClean="0">
                  <a:latin typeface="Tahoma" panose="020B0604030504040204" pitchFamily="34" charset="0"/>
                  <a:ea typeface="Tahoma" panose="020B0604030504040204" pitchFamily="34" charset="0"/>
                  <a:cs typeface="Tahoma" panose="020B0604030504040204" pitchFamily="34" charset="0"/>
                  <a:sym typeface="Symbol" pitchFamily="18" charset="2"/>
                </a:rPr>
                <a:t>IP receptor</a:t>
              </a:r>
              <a:endParaRPr lang="en-GB" altLang="fr-FR" sz="1600"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80" name="Flowchart: Stored Data 79"/>
            <p:cNvSpPr/>
            <p:nvPr/>
          </p:nvSpPr>
          <p:spPr>
            <a:xfrm rot="16200000">
              <a:off x="7676129" y="4453977"/>
              <a:ext cx="216024" cy="72008"/>
            </a:xfrm>
            <a:prstGeom prst="flowChartOnlineStora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2" name="Text Box 16"/>
            <p:cNvSpPr txBox="1">
              <a:spLocks noChangeArrowheads="1"/>
            </p:cNvSpPr>
            <p:nvPr/>
          </p:nvSpPr>
          <p:spPr bwMode="auto">
            <a:xfrm>
              <a:off x="6207162" y="3640809"/>
              <a:ext cx="27862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pPr>
              <a:r>
                <a:rPr lang="en-GB" altLang="fr-FR" sz="1200" i="1" dirty="0">
                  <a:latin typeface="Tahoma" panose="020B0604030504040204" pitchFamily="34" charset="0"/>
                  <a:ea typeface="Tahoma" panose="020B0604030504040204" pitchFamily="34" charset="0"/>
                  <a:cs typeface="Tahoma" panose="020B0604030504040204" pitchFamily="34" charset="0"/>
                </a:rPr>
                <a:t>(</a:t>
              </a:r>
              <a:r>
                <a:rPr lang="en-GB" altLang="fr-FR" sz="1200" i="1" dirty="0" err="1">
                  <a:latin typeface="Tahoma" panose="020B0604030504040204" pitchFamily="34" charset="0"/>
                  <a:ea typeface="Tahoma" panose="020B0604030504040204" pitchFamily="34" charset="0"/>
                  <a:cs typeface="Tahoma" panose="020B0604030504040204" pitchFamily="34" charset="0"/>
                </a:rPr>
                <a:t>Va</a:t>
              </a:r>
              <a:r>
                <a:rPr lang="cs-CZ" altLang="fr-FR" sz="1200" i="1" dirty="0">
                  <a:latin typeface="Tahoma" panose="020B0604030504040204" pitchFamily="34" charset="0"/>
                  <a:ea typeface="Tahoma" panose="020B0604030504040204" pitchFamily="34" charset="0"/>
                  <a:cs typeface="Tahoma" panose="020B0604030504040204" pitchFamily="34" charset="0"/>
                </a:rPr>
                <a:t>z</a:t>
              </a:r>
              <a:r>
                <a:rPr lang="en-GB" altLang="fr-FR" sz="1200" i="1" dirty="0" err="1">
                  <a:latin typeface="Tahoma" panose="020B0604030504040204" pitchFamily="34" charset="0"/>
                  <a:ea typeface="Tahoma" panose="020B0604030504040204" pitchFamily="34" charset="0"/>
                  <a:cs typeface="Tahoma" panose="020B0604030504040204" pitchFamily="34" charset="0"/>
                </a:rPr>
                <a:t>odilat</a:t>
              </a:r>
              <a:r>
                <a:rPr lang="cs-CZ" altLang="fr-FR" sz="1200" i="1" dirty="0" err="1">
                  <a:latin typeface="Tahoma" panose="020B0604030504040204" pitchFamily="34" charset="0"/>
                  <a:ea typeface="Tahoma" panose="020B0604030504040204" pitchFamily="34" charset="0"/>
                  <a:cs typeface="Tahoma" panose="020B0604030504040204" pitchFamily="34" charset="0"/>
                </a:rPr>
                <a:t>ace</a:t>
              </a:r>
              <a:r>
                <a:rPr lang="en-GB" altLang="fr-FR" sz="1200" i="1" dirty="0">
                  <a:latin typeface="Tahoma" panose="020B0604030504040204" pitchFamily="34" charset="0"/>
                  <a:ea typeface="Tahoma" panose="020B0604030504040204" pitchFamily="34" charset="0"/>
                  <a:cs typeface="Tahoma" panose="020B0604030504040204" pitchFamily="34" charset="0"/>
                </a:rPr>
                <a:t> &amp; anti-</a:t>
              </a:r>
              <a:r>
                <a:rPr lang="en-GB" altLang="fr-FR" sz="1200" i="1" dirty="0" err="1">
                  <a:latin typeface="Tahoma" panose="020B0604030504040204" pitchFamily="34" charset="0"/>
                  <a:ea typeface="Tahoma" panose="020B0604030504040204" pitchFamily="34" charset="0"/>
                  <a:cs typeface="Tahoma" panose="020B0604030504040204" pitchFamily="34" charset="0"/>
                </a:rPr>
                <a:t>prolifera</a:t>
              </a:r>
              <a:r>
                <a:rPr lang="cs-CZ" altLang="fr-FR" sz="1200" i="1" dirty="0" err="1">
                  <a:latin typeface="Tahoma" panose="020B0604030504040204" pitchFamily="34" charset="0"/>
                  <a:ea typeface="Tahoma" panose="020B0604030504040204" pitchFamily="34" charset="0"/>
                  <a:cs typeface="Tahoma" panose="020B0604030504040204" pitchFamily="34" charset="0"/>
                </a:rPr>
                <a:t>ce</a:t>
              </a:r>
              <a:r>
                <a:rPr lang="en-GB" altLang="fr-FR" sz="1200" i="1"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p:cNvGrpSpPr/>
            <p:nvPr/>
          </p:nvGrpSpPr>
          <p:grpSpPr>
            <a:xfrm>
              <a:off x="139700" y="4048324"/>
              <a:ext cx="2759075" cy="1767431"/>
              <a:chOff x="139700" y="4098019"/>
              <a:chExt cx="2759075" cy="1767431"/>
            </a:xfrm>
          </p:grpSpPr>
          <p:grpSp>
            <p:nvGrpSpPr>
              <p:cNvPr id="9" name="Group 8"/>
              <p:cNvGrpSpPr/>
              <p:nvPr/>
            </p:nvGrpSpPr>
            <p:grpSpPr>
              <a:xfrm>
                <a:off x="139700" y="4098019"/>
                <a:ext cx="2759075" cy="1287453"/>
                <a:chOff x="158750" y="4250419"/>
                <a:chExt cx="2759075" cy="1287453"/>
              </a:xfrm>
            </p:grpSpPr>
            <p:sp>
              <p:nvSpPr>
                <p:cNvPr id="7178" name="Text Box 10"/>
                <p:cNvSpPr txBox="1">
                  <a:spLocks noChangeArrowheads="1"/>
                </p:cNvSpPr>
                <p:nvPr/>
              </p:nvSpPr>
              <p:spPr bwMode="auto">
                <a:xfrm>
                  <a:off x="503238" y="4442497"/>
                  <a:ext cx="693737"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50000"/>
                    </a:spcBef>
                  </a:pPr>
                  <a:r>
                    <a:rPr lang="en-GB" altLang="fr-FR" sz="1600" dirty="0" smtClean="0">
                      <a:latin typeface="Tahoma" panose="020B0604030504040204" pitchFamily="34" charset="0"/>
                      <a:ea typeface="Tahoma" panose="020B0604030504040204" pitchFamily="34" charset="0"/>
                      <a:cs typeface="Tahoma" panose="020B0604030504040204" pitchFamily="34" charset="0"/>
                      <a:sym typeface="Symbol" pitchFamily="18" charset="2"/>
                    </a:rPr>
                    <a:t>ET</a:t>
                  </a:r>
                  <a:r>
                    <a:rPr lang="en-GB" sz="1600" baseline="-25000" dirty="0" smtClean="0">
                      <a:latin typeface="Tahoma" panose="020B0604030504040204" pitchFamily="34" charset="0"/>
                      <a:ea typeface="Tahoma" panose="020B0604030504040204" pitchFamily="34" charset="0"/>
                      <a:cs typeface="Tahoma" panose="020B0604030504040204" pitchFamily="34" charset="0"/>
                      <a:sym typeface="Symbol" pitchFamily="18" charset="2"/>
                    </a:rPr>
                    <a:t>A</a:t>
                  </a:r>
                  <a:endParaRPr lang="en-GB" altLang="fr-FR" sz="1600"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7179" name="Text Box 11"/>
                <p:cNvSpPr txBox="1">
                  <a:spLocks noChangeArrowheads="1"/>
                </p:cNvSpPr>
                <p:nvPr/>
              </p:nvSpPr>
              <p:spPr bwMode="auto">
                <a:xfrm>
                  <a:off x="1851025" y="4392664"/>
                  <a:ext cx="693738"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50000"/>
                    </a:spcBef>
                  </a:pPr>
                  <a:r>
                    <a:rPr lang="en-GB" altLang="fr-FR" sz="1600" dirty="0" smtClean="0">
                      <a:latin typeface="Tahoma" panose="020B0604030504040204" pitchFamily="34" charset="0"/>
                      <a:ea typeface="Tahoma" panose="020B0604030504040204" pitchFamily="34" charset="0"/>
                      <a:cs typeface="Tahoma" panose="020B0604030504040204" pitchFamily="34" charset="0"/>
                      <a:sym typeface="Symbol" pitchFamily="18" charset="2"/>
                    </a:rPr>
                    <a:t>ET</a:t>
                  </a:r>
                  <a:r>
                    <a:rPr lang="en-GB" sz="1600" baseline="-25000" dirty="0" smtClean="0">
                      <a:latin typeface="Tahoma" panose="020B0604030504040204" pitchFamily="34" charset="0"/>
                      <a:ea typeface="Tahoma" panose="020B0604030504040204" pitchFamily="34" charset="0"/>
                      <a:cs typeface="Tahoma" panose="020B0604030504040204" pitchFamily="34" charset="0"/>
                      <a:sym typeface="Symbol" pitchFamily="18" charset="2"/>
                    </a:rPr>
                    <a:t>B</a:t>
                  </a:r>
                  <a:endParaRPr lang="en-GB" altLang="fr-FR" sz="1600"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44069" name="Freeform 37"/>
                <p:cNvSpPr>
                  <a:spLocks/>
                </p:cNvSpPr>
                <p:nvPr/>
              </p:nvSpPr>
              <p:spPr bwMode="auto">
                <a:xfrm>
                  <a:off x="158750" y="4610772"/>
                  <a:ext cx="2759075" cy="927100"/>
                </a:xfrm>
                <a:custGeom>
                  <a:avLst/>
                  <a:gdLst>
                    <a:gd name="T0" fmla="*/ 2147483647 w 3040"/>
                    <a:gd name="T1" fmla="*/ 2147483647 h 1048"/>
                    <a:gd name="T2" fmla="*/ 2147483647 w 3040"/>
                    <a:gd name="T3" fmla="*/ 2147483647 h 1048"/>
                    <a:gd name="T4" fmla="*/ 2147483647 w 3040"/>
                    <a:gd name="T5" fmla="*/ 2147483647 h 1048"/>
                    <a:gd name="T6" fmla="*/ 2147483647 w 3040"/>
                    <a:gd name="T7" fmla="*/ 2147483647 h 1048"/>
                    <a:gd name="T8" fmla="*/ 2147483647 w 3040"/>
                    <a:gd name="T9" fmla="*/ 2147483647 h 1048"/>
                    <a:gd name="T10" fmla="*/ 2147483647 w 3040"/>
                    <a:gd name="T11" fmla="*/ 2147483647 h 1048"/>
                    <a:gd name="T12" fmla="*/ 0 60000 65536"/>
                    <a:gd name="T13" fmla="*/ 0 60000 65536"/>
                    <a:gd name="T14" fmla="*/ 0 60000 65536"/>
                    <a:gd name="T15" fmla="*/ 0 60000 65536"/>
                    <a:gd name="T16" fmla="*/ 0 60000 65536"/>
                    <a:gd name="T17" fmla="*/ 0 60000 65536"/>
                    <a:gd name="T18" fmla="*/ 0 w 3040"/>
                    <a:gd name="T19" fmla="*/ 0 h 1048"/>
                    <a:gd name="T20" fmla="*/ 3040 w 3040"/>
                    <a:gd name="T21" fmla="*/ 1048 h 1048"/>
                  </a:gdLst>
                  <a:ahLst/>
                  <a:cxnLst>
                    <a:cxn ang="T12">
                      <a:pos x="T0" y="T1"/>
                    </a:cxn>
                    <a:cxn ang="T13">
                      <a:pos x="T2" y="T3"/>
                    </a:cxn>
                    <a:cxn ang="T14">
                      <a:pos x="T4" y="T5"/>
                    </a:cxn>
                    <a:cxn ang="T15">
                      <a:pos x="T6" y="T7"/>
                    </a:cxn>
                    <a:cxn ang="T16">
                      <a:pos x="T8" y="T9"/>
                    </a:cxn>
                    <a:cxn ang="T17">
                      <a:pos x="T10" y="T11"/>
                    </a:cxn>
                  </a:cxnLst>
                  <a:rect l="T18" t="T19" r="T20" b="T21"/>
                  <a:pathLst>
                    <a:path w="3040" h="1048">
                      <a:moveTo>
                        <a:pt x="240" y="584"/>
                      </a:moveTo>
                      <a:cubicBezTo>
                        <a:pt x="680" y="300"/>
                        <a:pt x="1120" y="16"/>
                        <a:pt x="1584" y="8"/>
                      </a:cubicBezTo>
                      <a:cubicBezTo>
                        <a:pt x="2048" y="0"/>
                        <a:pt x="3040" y="368"/>
                        <a:pt x="3024" y="536"/>
                      </a:cubicBezTo>
                      <a:cubicBezTo>
                        <a:pt x="3008" y="704"/>
                        <a:pt x="1960" y="984"/>
                        <a:pt x="1488" y="1016"/>
                      </a:cubicBezTo>
                      <a:cubicBezTo>
                        <a:pt x="1016" y="1048"/>
                        <a:pt x="384" y="808"/>
                        <a:pt x="192" y="728"/>
                      </a:cubicBezTo>
                      <a:cubicBezTo>
                        <a:pt x="0" y="648"/>
                        <a:pt x="312" y="568"/>
                        <a:pt x="336" y="536"/>
                      </a:cubicBezTo>
                    </a:path>
                  </a:pathLst>
                </a:custGeom>
                <a:solidFill>
                  <a:schemeClr val="accent5">
                    <a:lumMod val="40000"/>
                    <a:lumOff val="60000"/>
                  </a:schemeClr>
                </a:solidFill>
                <a:ln w="28575">
                  <a:noFill/>
                  <a:round/>
                  <a:headEnd/>
                  <a:tailEnd/>
                </a:ln>
              </p:spPr>
              <p:txBody>
                <a:bodyPr/>
                <a:lstStyle/>
                <a:p>
                  <a:pPr>
                    <a:defRPr/>
                  </a:pPr>
                  <a:endParaRPr lang="en-GB" dirty="0">
                    <a:ea typeface="Tahoma" panose="020B0604030504040204" pitchFamily="34" charset="0"/>
                    <a:cs typeface="Tahoma" panose="020B0604030504040204" pitchFamily="34" charset="0"/>
                  </a:endParaRPr>
                </a:p>
              </p:txBody>
            </p:sp>
            <p:sp>
              <p:nvSpPr>
                <p:cNvPr id="44078" name="AutoShape 46"/>
                <p:cNvSpPr>
                  <a:spLocks noChangeArrowheads="1"/>
                </p:cNvSpPr>
                <p:nvPr/>
              </p:nvSpPr>
              <p:spPr bwMode="auto">
                <a:xfrm flipV="1">
                  <a:off x="1670050" y="4250419"/>
                  <a:ext cx="65" cy="76991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9525" algn="ctr">
                  <a:noFill/>
                  <a:miter lim="800000"/>
                  <a:headEnd/>
                  <a:tailEnd/>
                </a:ln>
              </p:spPr>
              <p:txBody>
                <a:bodyPr wrap="none" lIns="0" tIns="0" rIns="0" bIns="0" anchor="ctr">
                  <a:spAutoFit/>
                </a:bodyPr>
                <a:lstStyle/>
                <a:p>
                  <a:pPr>
                    <a:defRPr/>
                  </a:pPr>
                  <a:endParaRPr lang="en-GB" dirty="0">
                    <a:ea typeface="Tahoma" panose="020B0604030504040204" pitchFamily="34" charset="0"/>
                    <a:cs typeface="Tahoma" panose="020B0604030504040204" pitchFamily="34" charset="0"/>
                  </a:endParaRPr>
                </a:p>
              </p:txBody>
            </p:sp>
            <p:sp>
              <p:nvSpPr>
                <p:cNvPr id="44079" name="AutoShape 47"/>
                <p:cNvSpPr>
                  <a:spLocks noChangeArrowheads="1"/>
                </p:cNvSpPr>
                <p:nvPr/>
              </p:nvSpPr>
              <p:spPr bwMode="auto">
                <a:xfrm flipV="1">
                  <a:off x="1123950" y="4266294"/>
                  <a:ext cx="65" cy="76991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9525" algn="ctr">
                  <a:noFill/>
                  <a:miter lim="800000"/>
                  <a:headEnd/>
                  <a:tailEnd/>
                </a:ln>
              </p:spPr>
              <p:txBody>
                <a:bodyPr wrap="none" lIns="0" tIns="0" rIns="0" bIns="0" anchor="ctr">
                  <a:spAutoFit/>
                </a:bodyPr>
                <a:lstStyle/>
                <a:p>
                  <a:pPr>
                    <a:defRPr/>
                  </a:pPr>
                  <a:endParaRPr lang="en-GB" dirty="0">
                    <a:ea typeface="Tahoma" panose="020B0604030504040204" pitchFamily="34" charset="0"/>
                    <a:cs typeface="Tahoma" panose="020B0604030504040204" pitchFamily="34" charset="0"/>
                  </a:endParaRPr>
                </a:p>
              </p:txBody>
            </p:sp>
            <p:sp>
              <p:nvSpPr>
                <p:cNvPr id="69" name="Flowchart: Stored Data 68"/>
                <p:cNvSpPr/>
                <p:nvPr/>
              </p:nvSpPr>
              <p:spPr>
                <a:xfrm rot="16200000">
                  <a:off x="833332" y="4759621"/>
                  <a:ext cx="216024" cy="72008"/>
                </a:xfrm>
                <a:prstGeom prst="flowChartOnlineStora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0" name="Flowchart: Stored Data 69"/>
                <p:cNvSpPr/>
                <p:nvPr/>
              </p:nvSpPr>
              <p:spPr>
                <a:xfrm rot="16200000">
                  <a:off x="2197501" y="4714909"/>
                  <a:ext cx="216024" cy="72008"/>
                </a:xfrm>
                <a:prstGeom prst="flowChartOnlineStorag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Rounded Rectangle 12"/>
              <p:cNvSpPr/>
              <p:nvPr/>
            </p:nvSpPr>
            <p:spPr>
              <a:xfrm>
                <a:off x="1628774" y="5505450"/>
                <a:ext cx="124723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Neselektivní</a:t>
                </a:r>
                <a:r>
                  <a:rPr lang="en-GB"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rPr>
                  <a:t>ERA</a:t>
                </a:r>
              </a:p>
            </p:txBody>
          </p:sp>
          <p:sp>
            <p:nvSpPr>
              <p:cNvPr id="90" name="Rounded Rectangle 89"/>
              <p:cNvSpPr/>
              <p:nvPr/>
            </p:nvSpPr>
            <p:spPr>
              <a:xfrm>
                <a:off x="330200" y="5505450"/>
                <a:ext cx="1044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Selektivní</a:t>
                </a:r>
                <a:r>
                  <a:rPr lang="en-GB"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rPr>
                  <a:t>ERA</a:t>
                </a:r>
              </a:p>
            </p:txBody>
          </p:sp>
          <p:sp>
            <p:nvSpPr>
              <p:cNvPr id="14" name="Up Arrow 13"/>
              <p:cNvSpPr/>
              <p:nvPr/>
            </p:nvSpPr>
            <p:spPr>
              <a:xfrm>
                <a:off x="2152650" y="4670788"/>
                <a:ext cx="45719" cy="828675"/>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p:cNvGrpSpPr/>
              <p:nvPr/>
            </p:nvGrpSpPr>
            <p:grpSpPr>
              <a:xfrm>
                <a:off x="1173161" y="4868228"/>
                <a:ext cx="828675" cy="648022"/>
                <a:chOff x="1173161" y="4868228"/>
                <a:chExt cx="828675" cy="648022"/>
              </a:xfrm>
            </p:grpSpPr>
            <p:sp>
              <p:nvSpPr>
                <p:cNvPr id="92" name="Up Arrow 91"/>
                <p:cNvSpPr/>
                <p:nvPr/>
              </p:nvSpPr>
              <p:spPr>
                <a:xfrm rot="17640000">
                  <a:off x="1564639" y="4476750"/>
                  <a:ext cx="45719" cy="828675"/>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943100" y="5048250"/>
                  <a:ext cx="46800" cy="46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96" name="Up Arrow 95"/>
              <p:cNvSpPr/>
              <p:nvPr/>
            </p:nvSpPr>
            <p:spPr>
              <a:xfrm>
                <a:off x="792163" y="4762500"/>
                <a:ext cx="45719" cy="756000"/>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4" name="Group 23"/>
            <p:cNvGrpSpPr/>
            <p:nvPr/>
          </p:nvGrpSpPr>
          <p:grpSpPr>
            <a:xfrm>
              <a:off x="3033713" y="4908948"/>
              <a:ext cx="3025775" cy="927100"/>
              <a:chOff x="3033713" y="4402053"/>
              <a:chExt cx="3025775" cy="927100"/>
            </a:xfrm>
          </p:grpSpPr>
          <p:sp>
            <p:nvSpPr>
              <p:cNvPr id="44046" name="Freeform 14"/>
              <p:cNvSpPr>
                <a:spLocks/>
              </p:cNvSpPr>
              <p:nvPr/>
            </p:nvSpPr>
            <p:spPr bwMode="auto">
              <a:xfrm>
                <a:off x="3033713" y="4402053"/>
                <a:ext cx="3025775" cy="927100"/>
              </a:xfrm>
              <a:custGeom>
                <a:avLst/>
                <a:gdLst>
                  <a:gd name="T0" fmla="*/ 2147483647 w 3040"/>
                  <a:gd name="T1" fmla="*/ 2147483647 h 1048"/>
                  <a:gd name="T2" fmla="*/ 2147483647 w 3040"/>
                  <a:gd name="T3" fmla="*/ 2147483647 h 1048"/>
                  <a:gd name="T4" fmla="*/ 2147483647 w 3040"/>
                  <a:gd name="T5" fmla="*/ 2147483647 h 1048"/>
                  <a:gd name="T6" fmla="*/ 2147483647 w 3040"/>
                  <a:gd name="T7" fmla="*/ 2147483647 h 1048"/>
                  <a:gd name="T8" fmla="*/ 2147483647 w 3040"/>
                  <a:gd name="T9" fmla="*/ 2147483647 h 1048"/>
                  <a:gd name="T10" fmla="*/ 2147483647 w 3040"/>
                  <a:gd name="T11" fmla="*/ 2147483647 h 1048"/>
                  <a:gd name="T12" fmla="*/ 0 60000 65536"/>
                  <a:gd name="T13" fmla="*/ 0 60000 65536"/>
                  <a:gd name="T14" fmla="*/ 0 60000 65536"/>
                  <a:gd name="T15" fmla="*/ 0 60000 65536"/>
                  <a:gd name="T16" fmla="*/ 0 60000 65536"/>
                  <a:gd name="T17" fmla="*/ 0 60000 65536"/>
                  <a:gd name="T18" fmla="*/ 0 w 3040"/>
                  <a:gd name="T19" fmla="*/ 0 h 1048"/>
                  <a:gd name="T20" fmla="*/ 3040 w 3040"/>
                  <a:gd name="T21" fmla="*/ 1048 h 1048"/>
                </a:gdLst>
                <a:ahLst/>
                <a:cxnLst>
                  <a:cxn ang="T12">
                    <a:pos x="T0" y="T1"/>
                  </a:cxn>
                  <a:cxn ang="T13">
                    <a:pos x="T2" y="T3"/>
                  </a:cxn>
                  <a:cxn ang="T14">
                    <a:pos x="T4" y="T5"/>
                  </a:cxn>
                  <a:cxn ang="T15">
                    <a:pos x="T6" y="T7"/>
                  </a:cxn>
                  <a:cxn ang="T16">
                    <a:pos x="T8" y="T9"/>
                  </a:cxn>
                  <a:cxn ang="T17">
                    <a:pos x="T10" y="T11"/>
                  </a:cxn>
                </a:cxnLst>
                <a:rect l="T18" t="T19" r="T20" b="T21"/>
                <a:pathLst>
                  <a:path w="3040" h="1048">
                    <a:moveTo>
                      <a:pt x="240" y="584"/>
                    </a:moveTo>
                    <a:cubicBezTo>
                      <a:pt x="680" y="300"/>
                      <a:pt x="1120" y="16"/>
                      <a:pt x="1584" y="8"/>
                    </a:cubicBezTo>
                    <a:cubicBezTo>
                      <a:pt x="2048" y="0"/>
                      <a:pt x="3040" y="368"/>
                      <a:pt x="3024" y="536"/>
                    </a:cubicBezTo>
                    <a:cubicBezTo>
                      <a:pt x="3008" y="704"/>
                      <a:pt x="1960" y="984"/>
                      <a:pt x="1488" y="1016"/>
                    </a:cubicBezTo>
                    <a:cubicBezTo>
                      <a:pt x="1016" y="1048"/>
                      <a:pt x="384" y="808"/>
                      <a:pt x="192" y="728"/>
                    </a:cubicBezTo>
                    <a:cubicBezTo>
                      <a:pt x="0" y="648"/>
                      <a:pt x="312" y="568"/>
                      <a:pt x="336" y="536"/>
                    </a:cubicBezTo>
                  </a:path>
                </a:pathLst>
              </a:custGeom>
              <a:solidFill>
                <a:schemeClr val="accent5">
                  <a:lumMod val="40000"/>
                  <a:lumOff val="60000"/>
                </a:schemeClr>
              </a:solidFill>
              <a:ln w="28575">
                <a:noFill/>
                <a:round/>
                <a:headEnd/>
                <a:tailEnd/>
              </a:ln>
            </p:spPr>
            <p:txBody>
              <a:bodyPr/>
              <a:lstStyle/>
              <a:p>
                <a:pPr>
                  <a:defRPr/>
                </a:pPr>
                <a:endParaRPr lang="en-GB" dirty="0">
                  <a:ea typeface="Tahoma" panose="020B0604030504040204" pitchFamily="34" charset="0"/>
                  <a:cs typeface="Tahoma" panose="020B0604030504040204" pitchFamily="34" charset="0"/>
                </a:endParaRPr>
              </a:p>
            </p:txBody>
          </p:sp>
          <p:grpSp>
            <p:nvGrpSpPr>
              <p:cNvPr id="21" name="Group 20"/>
              <p:cNvGrpSpPr/>
              <p:nvPr/>
            </p:nvGrpSpPr>
            <p:grpSpPr>
              <a:xfrm>
                <a:off x="3252484" y="4879153"/>
                <a:ext cx="2640496" cy="240066"/>
                <a:chOff x="3272362" y="5574898"/>
                <a:chExt cx="2640496" cy="240066"/>
              </a:xfrm>
            </p:grpSpPr>
            <p:sp>
              <p:nvSpPr>
                <p:cNvPr id="44049" name="Text Box 17"/>
                <p:cNvSpPr txBox="1">
                  <a:spLocks noChangeArrowheads="1"/>
                </p:cNvSpPr>
                <p:nvPr/>
              </p:nvSpPr>
              <p:spPr bwMode="auto">
                <a:xfrm>
                  <a:off x="4163985" y="5574898"/>
                  <a:ext cx="857250" cy="240066"/>
                </a:xfrm>
                <a:prstGeom prst="rect">
                  <a:avLst/>
                </a:prstGeom>
                <a:noFill/>
                <a:ln w="9525">
                  <a:noFill/>
                  <a:miter lim="800000"/>
                  <a:headEnd/>
                  <a:tailEnd/>
                </a:ln>
              </p:spPr>
              <p:txBody>
                <a:bodyPr>
                  <a:spAutoFit/>
                </a:bodyPr>
                <a:lstStyle>
                  <a:defPPr>
                    <a:defRPr lang="de-DE"/>
                  </a:defPPr>
                  <a:lvl1pPr algn="ctr" eaLnBrk="0" hangingPunct="0">
                    <a:lnSpc>
                      <a:spcPct val="80000"/>
                    </a:lnSpc>
                    <a:spcBef>
                      <a:spcPct val="50000"/>
                    </a:spcBef>
                    <a:defRPr sz="1200" b="1">
                      <a:solidFill>
                        <a:schemeClr val="bg1"/>
                      </a:solidFill>
                      <a:latin typeface="Arial" panose="020B0604020202020204" pitchFamily="34" charset="0"/>
                      <a:cs typeface="Arial" panose="020B0604020202020204" pitchFamily="34" charset="0"/>
                    </a:defRPr>
                  </a:lvl1pPr>
                </a:lstStyle>
                <a:p>
                  <a:r>
                    <a:rPr lang="en-GB"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cGMP</a:t>
                  </a:r>
                  <a:endParaRPr lang="en-GB" alt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4072" name="Line 40"/>
                <p:cNvSpPr>
                  <a:spLocks noChangeShapeType="1"/>
                </p:cNvSpPr>
                <p:nvPr/>
              </p:nvSpPr>
              <p:spPr bwMode="auto">
                <a:xfrm rot="5400000" flipV="1">
                  <a:off x="5063076" y="5492532"/>
                  <a:ext cx="0" cy="360000"/>
                </a:xfrm>
                <a:prstGeom prst="line">
                  <a:avLst/>
                </a:prstGeom>
                <a:noFill/>
                <a:ln w="28575">
                  <a:solidFill>
                    <a:schemeClr val="tx1"/>
                  </a:solidFill>
                  <a:round/>
                  <a:headEnd/>
                  <a:tailEnd type="triangle" w="med" len="med"/>
                </a:ln>
              </p:spPr>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62" name="Text Box 17"/>
                <p:cNvSpPr txBox="1">
                  <a:spLocks noChangeArrowheads="1"/>
                </p:cNvSpPr>
                <p:nvPr/>
              </p:nvSpPr>
              <p:spPr bwMode="auto">
                <a:xfrm>
                  <a:off x="3272362" y="5574898"/>
                  <a:ext cx="857250" cy="240066"/>
                </a:xfrm>
                <a:prstGeom prst="rect">
                  <a:avLst/>
                </a:prstGeom>
                <a:noFill/>
                <a:ln w="9525">
                  <a:noFill/>
                  <a:miter lim="800000"/>
                  <a:headEnd/>
                  <a:tailEnd/>
                </a:ln>
              </p:spPr>
              <p:txBody>
                <a:bodyPr>
                  <a:spAutoFit/>
                </a:bodyPr>
                <a:lstStyle>
                  <a:defPPr>
                    <a:defRPr lang="de-DE"/>
                  </a:defPPr>
                  <a:lvl1pPr algn="ctr" eaLnBrk="0" hangingPunct="0">
                    <a:lnSpc>
                      <a:spcPct val="80000"/>
                    </a:lnSpc>
                    <a:spcBef>
                      <a:spcPct val="50000"/>
                    </a:spcBef>
                    <a:defRPr sz="1200" b="1">
                      <a:solidFill>
                        <a:schemeClr val="bg1"/>
                      </a:solidFill>
                      <a:latin typeface="Arial" panose="020B0604020202020204" pitchFamily="34" charset="0"/>
                      <a:cs typeface="Arial" panose="020B0604020202020204" pitchFamily="34" charset="0"/>
                    </a:defRPr>
                  </a:lvl1pPr>
                </a:lstStyle>
                <a:p>
                  <a:r>
                    <a:rPr lang="en-GB"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GTP</a:t>
                  </a:r>
                  <a:endParaRPr lang="en-GB" alt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3" name="Text Box 17"/>
                <p:cNvSpPr txBox="1">
                  <a:spLocks noChangeArrowheads="1"/>
                </p:cNvSpPr>
                <p:nvPr/>
              </p:nvSpPr>
              <p:spPr bwMode="auto">
                <a:xfrm>
                  <a:off x="5055608" y="5574898"/>
                  <a:ext cx="857250" cy="240066"/>
                </a:xfrm>
                <a:prstGeom prst="rect">
                  <a:avLst/>
                </a:prstGeom>
                <a:noFill/>
                <a:ln w="9525">
                  <a:noFill/>
                  <a:miter lim="800000"/>
                  <a:headEnd/>
                  <a:tailEnd/>
                </a:ln>
              </p:spPr>
              <p:txBody>
                <a:bodyPr>
                  <a:spAutoFit/>
                </a:bodyPr>
                <a:lstStyle/>
                <a:p>
                  <a:pPr algn="ctr" eaLnBrk="0" hangingPunct="0">
                    <a:lnSpc>
                      <a:spcPct val="80000"/>
                    </a:lnSpc>
                    <a:spcBef>
                      <a:spcPct val="50000"/>
                    </a:spcBef>
                    <a:defRPr/>
                  </a:pPr>
                  <a:r>
                    <a:rPr lang="en-GB" altLang="fr-FR" sz="1200" b="1" dirty="0" smtClean="0">
                      <a:ea typeface="Tahoma" panose="020B0604030504040204" pitchFamily="34" charset="0"/>
                      <a:cs typeface="Tahoma" panose="020B0604030504040204" pitchFamily="34" charset="0"/>
                    </a:rPr>
                    <a:t>GMP</a:t>
                  </a:r>
                  <a:endParaRPr lang="en-GB" altLang="fr-FR" sz="1200" b="1" dirty="0">
                    <a:ea typeface="Tahoma" panose="020B0604030504040204" pitchFamily="34" charset="0"/>
                    <a:cs typeface="Tahoma" panose="020B0604030504040204" pitchFamily="34" charset="0"/>
                  </a:endParaRPr>
                </a:p>
              </p:txBody>
            </p:sp>
            <p:sp>
              <p:nvSpPr>
                <p:cNvPr id="100" name="Line 40"/>
                <p:cNvSpPr>
                  <a:spLocks noChangeShapeType="1"/>
                </p:cNvSpPr>
                <p:nvPr/>
              </p:nvSpPr>
              <p:spPr bwMode="auto">
                <a:xfrm rot="5400000" flipV="1">
                  <a:off x="4132111" y="5492532"/>
                  <a:ext cx="0" cy="360000"/>
                </a:xfrm>
                <a:prstGeom prst="line">
                  <a:avLst/>
                </a:prstGeom>
                <a:noFill/>
                <a:ln w="28575">
                  <a:solidFill>
                    <a:schemeClr val="tx1"/>
                  </a:solidFill>
                  <a:round/>
                  <a:headEnd/>
                  <a:tailEnd type="triangle" w="med" len="med"/>
                </a:ln>
              </p:spPr>
              <p:txBody>
                <a:bodyPr wrap="none" anchor="ctr"/>
                <a:lstStyle/>
                <a:p>
                  <a:pPr>
                    <a:defRPr/>
                  </a:pPr>
                  <a:endParaRPr lang="en-GB" dirty="0">
                    <a:ea typeface="Tahoma" panose="020B0604030504040204" pitchFamily="34" charset="0"/>
                    <a:cs typeface="Tahoma" panose="020B0604030504040204" pitchFamily="34" charset="0"/>
                  </a:endParaRPr>
                </a:p>
              </p:txBody>
            </p:sp>
          </p:grpSp>
          <p:sp>
            <p:nvSpPr>
              <p:cNvPr id="22" name="Oval 21"/>
              <p:cNvSpPr/>
              <p:nvPr/>
            </p:nvSpPr>
            <p:spPr>
              <a:xfrm>
                <a:off x="4755041" y="4594126"/>
                <a:ext cx="566531" cy="23853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PDE5</a:t>
                </a:r>
              </a:p>
            </p:txBody>
          </p:sp>
          <p:sp>
            <p:nvSpPr>
              <p:cNvPr id="23" name="Hexagon 22"/>
              <p:cNvSpPr/>
              <p:nvPr/>
            </p:nvSpPr>
            <p:spPr>
              <a:xfrm>
                <a:off x="3898457" y="4578280"/>
                <a:ext cx="405939" cy="252000"/>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50" b="1" dirty="0" err="1">
                    <a:solidFill>
                      <a:schemeClr val="tx1"/>
                    </a:solidFill>
                    <a:latin typeface="Tahoma" panose="020B0604030504040204" pitchFamily="34" charset="0"/>
                    <a:ea typeface="Tahoma" panose="020B0604030504040204" pitchFamily="34" charset="0"/>
                    <a:cs typeface="Tahoma" panose="020B0604030504040204" pitchFamily="34" charset="0"/>
                  </a:rPr>
                  <a:t>sGC</a:t>
                </a:r>
                <a:endParaRPr lang="en-GB" sz="85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Up Arrow 102"/>
            <p:cNvSpPr/>
            <p:nvPr/>
          </p:nvSpPr>
          <p:spPr>
            <a:xfrm rot="10800000">
              <a:off x="5045365" y="4444325"/>
              <a:ext cx="45719" cy="612000"/>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2" name="Rounded Rectangle 101"/>
            <p:cNvSpPr/>
            <p:nvPr/>
          </p:nvSpPr>
          <p:spPr>
            <a:xfrm>
              <a:off x="4809046" y="4340531"/>
              <a:ext cx="1044000"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latin typeface="Tahoma" panose="020B0604030504040204" pitchFamily="34" charset="0"/>
                  <a:ea typeface="Tahoma" panose="020B0604030504040204" pitchFamily="34" charset="0"/>
                  <a:cs typeface="Tahoma" panose="020B0604030504040204" pitchFamily="34" charset="0"/>
                </a:rPr>
                <a:t>I</a:t>
              </a:r>
              <a:r>
                <a:rPr lang="en-GB"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nhibitor</a:t>
              </a:r>
              <a:r>
                <a:rPr lang="cs-CZ" sz="1200" b="1" dirty="0">
                  <a:solidFill>
                    <a:schemeClr val="tx1"/>
                  </a:solidFill>
                  <a:latin typeface="Tahoma" panose="020B0604030504040204" pitchFamily="34" charset="0"/>
                  <a:ea typeface="Tahoma" panose="020B0604030504040204" pitchFamily="34" charset="0"/>
                  <a:cs typeface="Tahoma" panose="020B0604030504040204" pitchFamily="34" charset="0"/>
                </a:rPr>
                <a:t>y</a:t>
              </a:r>
              <a:endPar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GB"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PDE-5</a:t>
              </a:r>
              <a:endPar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4" name="Up Arrow 103"/>
            <p:cNvSpPr/>
            <p:nvPr/>
          </p:nvSpPr>
          <p:spPr>
            <a:xfrm rot="16200000">
              <a:off x="5240408" y="3147598"/>
              <a:ext cx="45719" cy="828675"/>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5" name="Rounded Rectangle 104"/>
            <p:cNvSpPr/>
            <p:nvPr/>
          </p:nvSpPr>
          <p:spPr>
            <a:xfrm>
              <a:off x="5054462" y="3365221"/>
              <a:ext cx="1106192" cy="396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rPr>
                <a:t>Exogenous NO</a:t>
              </a:r>
            </a:p>
          </p:txBody>
        </p:sp>
        <p:sp>
          <p:nvSpPr>
            <p:cNvPr id="106" name="Up Arrow 105"/>
            <p:cNvSpPr/>
            <p:nvPr/>
          </p:nvSpPr>
          <p:spPr>
            <a:xfrm rot="10800000">
              <a:off x="4107346" y="4476568"/>
              <a:ext cx="45719" cy="540000"/>
            </a:xfrm>
            <a:prstGeom prst="upArrow">
              <a:avLst/>
            </a:prstGeom>
            <a:solidFill>
              <a:schemeClr val="accent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7" name="Rounded Rectangle 106"/>
            <p:cNvSpPr/>
            <p:nvPr/>
          </p:nvSpPr>
          <p:spPr>
            <a:xfrm>
              <a:off x="3295235" y="4368310"/>
              <a:ext cx="1044000" cy="432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sGC</a:t>
              </a:r>
              <a:r>
                <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stimul</a:t>
              </a:r>
              <a:r>
                <a:rPr lang="cs-CZ"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á</a:t>
              </a:r>
              <a:r>
                <a:rPr lang="en-GB"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tor</a:t>
              </a:r>
              <a:endPar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4051" name="Line 19"/>
            <p:cNvSpPr>
              <a:spLocks noChangeShapeType="1"/>
            </p:cNvSpPr>
            <p:nvPr/>
          </p:nvSpPr>
          <p:spPr bwMode="auto">
            <a:xfrm rot="2880000" flipH="1">
              <a:off x="4467646" y="4720457"/>
              <a:ext cx="8508" cy="36000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25" name="Rectangle 24"/>
            <p:cNvSpPr/>
            <p:nvPr/>
          </p:nvSpPr>
          <p:spPr>
            <a:xfrm>
              <a:off x="4604913" y="4032266"/>
              <a:ext cx="0" cy="74383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p:cNvGrpSpPr/>
            <p:nvPr/>
          </p:nvGrpSpPr>
          <p:grpSpPr>
            <a:xfrm>
              <a:off x="2256608" y="4817715"/>
              <a:ext cx="274860" cy="584775"/>
              <a:chOff x="6057900" y="2194560"/>
              <a:chExt cx="274860" cy="584775"/>
            </a:xfrm>
          </p:grpSpPr>
          <p:sp>
            <p:nvSpPr>
              <p:cNvPr id="26" name="Oval 25"/>
              <p:cNvSpPr/>
              <p:nvPr/>
            </p:nvSpPr>
            <p:spPr>
              <a:xfrm>
                <a:off x="6080760" y="2400300"/>
                <a:ext cx="252000" cy="252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6057900" y="2194560"/>
                <a:ext cx="148590" cy="584775"/>
              </a:xfrm>
              <a:prstGeom prst="rect">
                <a:avLst/>
              </a:prstGeom>
              <a:noFill/>
            </p:spPr>
            <p:txBody>
              <a:bodyPr wrap="square" rtlCol="0">
                <a:spAutoFit/>
              </a:bodyPr>
              <a:lstStyle/>
              <a:p>
                <a:r>
                  <a:rPr lang="en-GB" sz="3200" b="1" dirty="0">
                    <a:ea typeface="Tahoma" panose="020B0604030504040204" pitchFamily="34" charset="0"/>
                    <a:cs typeface="Tahoma" panose="020B0604030504040204" pitchFamily="34" charset="0"/>
                  </a:rPr>
                  <a:t>-</a:t>
                </a:r>
              </a:p>
            </p:txBody>
          </p:sp>
        </p:grpSp>
        <p:grpSp>
          <p:nvGrpSpPr>
            <p:cNvPr id="112" name="Group 111"/>
            <p:cNvGrpSpPr/>
            <p:nvPr/>
          </p:nvGrpSpPr>
          <p:grpSpPr>
            <a:xfrm>
              <a:off x="3615840" y="4765807"/>
              <a:ext cx="285250" cy="461665"/>
              <a:chOff x="6047510" y="2299501"/>
              <a:chExt cx="285250" cy="461665"/>
            </a:xfrm>
          </p:grpSpPr>
          <p:sp>
            <p:nvSpPr>
              <p:cNvPr id="113" name="Oval 112"/>
              <p:cNvSpPr/>
              <p:nvPr/>
            </p:nvSpPr>
            <p:spPr>
              <a:xfrm>
                <a:off x="6080760" y="2400300"/>
                <a:ext cx="252000" cy="252000"/>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4" name="TextBox 113"/>
              <p:cNvSpPr txBox="1"/>
              <p:nvPr/>
            </p:nvSpPr>
            <p:spPr>
              <a:xfrm>
                <a:off x="6047510" y="2299501"/>
                <a:ext cx="148590" cy="461665"/>
              </a:xfrm>
              <a:prstGeom prst="rect">
                <a:avLst/>
              </a:prstGeom>
              <a:noFill/>
            </p:spPr>
            <p:txBody>
              <a:bodyPr wrap="square" rtlCol="0">
                <a:spAutoFit/>
              </a:bodyPr>
              <a:lstStyle/>
              <a:p>
                <a:r>
                  <a:rPr lang="en-GB" sz="2400" b="1" dirty="0">
                    <a:ea typeface="Tahoma" panose="020B0604030504040204" pitchFamily="34" charset="0"/>
                    <a:cs typeface="Tahoma" panose="020B0604030504040204" pitchFamily="34" charset="0"/>
                  </a:rPr>
                  <a:t>+</a:t>
                </a:r>
              </a:p>
            </p:txBody>
          </p:sp>
        </p:grpSp>
        <p:grpSp>
          <p:nvGrpSpPr>
            <p:cNvPr id="115" name="Group 114"/>
            <p:cNvGrpSpPr/>
            <p:nvPr/>
          </p:nvGrpSpPr>
          <p:grpSpPr>
            <a:xfrm>
              <a:off x="4688082" y="3079881"/>
              <a:ext cx="292870" cy="461665"/>
              <a:chOff x="6039890" y="2289976"/>
              <a:chExt cx="292870" cy="461665"/>
            </a:xfrm>
          </p:grpSpPr>
          <p:sp>
            <p:nvSpPr>
              <p:cNvPr id="116" name="Oval 115"/>
              <p:cNvSpPr/>
              <p:nvPr/>
            </p:nvSpPr>
            <p:spPr>
              <a:xfrm>
                <a:off x="6080760" y="2400300"/>
                <a:ext cx="252000" cy="252000"/>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7" name="TextBox 116"/>
              <p:cNvSpPr txBox="1"/>
              <p:nvPr/>
            </p:nvSpPr>
            <p:spPr>
              <a:xfrm>
                <a:off x="6039890" y="2289976"/>
                <a:ext cx="148590" cy="461665"/>
              </a:xfrm>
              <a:prstGeom prst="rect">
                <a:avLst/>
              </a:prstGeom>
              <a:noFill/>
            </p:spPr>
            <p:txBody>
              <a:bodyPr wrap="square" rtlCol="0">
                <a:spAutoFit/>
              </a:bodyPr>
              <a:lstStyle/>
              <a:p>
                <a:r>
                  <a:rPr lang="en-GB" sz="2400" b="1" dirty="0">
                    <a:ea typeface="Tahoma" panose="020B0604030504040204" pitchFamily="34" charset="0"/>
                    <a:cs typeface="Tahoma" panose="020B0604030504040204" pitchFamily="34" charset="0"/>
                  </a:rPr>
                  <a:t>+</a:t>
                </a:r>
              </a:p>
            </p:txBody>
          </p:sp>
        </p:grpSp>
        <p:grpSp>
          <p:nvGrpSpPr>
            <p:cNvPr id="118" name="Group 117"/>
            <p:cNvGrpSpPr/>
            <p:nvPr/>
          </p:nvGrpSpPr>
          <p:grpSpPr>
            <a:xfrm>
              <a:off x="1556752" y="4872309"/>
              <a:ext cx="274860" cy="584775"/>
              <a:chOff x="6057900" y="2194560"/>
              <a:chExt cx="274860" cy="584775"/>
            </a:xfrm>
          </p:grpSpPr>
          <p:sp>
            <p:nvSpPr>
              <p:cNvPr id="119" name="Oval 118"/>
              <p:cNvSpPr/>
              <p:nvPr/>
            </p:nvSpPr>
            <p:spPr>
              <a:xfrm>
                <a:off x="6080760" y="2400300"/>
                <a:ext cx="252000" cy="252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0" name="TextBox 119"/>
              <p:cNvSpPr txBox="1"/>
              <p:nvPr/>
            </p:nvSpPr>
            <p:spPr>
              <a:xfrm>
                <a:off x="6057900" y="2194560"/>
                <a:ext cx="148590" cy="584775"/>
              </a:xfrm>
              <a:prstGeom prst="rect">
                <a:avLst/>
              </a:prstGeom>
              <a:noFill/>
            </p:spPr>
            <p:txBody>
              <a:bodyPr wrap="square" rtlCol="0">
                <a:spAutoFit/>
              </a:bodyPr>
              <a:lstStyle/>
              <a:p>
                <a:r>
                  <a:rPr lang="en-GB" sz="3200" b="1" dirty="0">
                    <a:ea typeface="Tahoma" panose="020B0604030504040204" pitchFamily="34" charset="0"/>
                    <a:cs typeface="Tahoma" panose="020B0604030504040204" pitchFamily="34" charset="0"/>
                  </a:rPr>
                  <a:t>-</a:t>
                </a:r>
              </a:p>
            </p:txBody>
          </p:sp>
        </p:grpSp>
        <p:grpSp>
          <p:nvGrpSpPr>
            <p:cNvPr id="121" name="Group 120"/>
            <p:cNvGrpSpPr/>
            <p:nvPr/>
          </p:nvGrpSpPr>
          <p:grpSpPr>
            <a:xfrm>
              <a:off x="415929" y="4814903"/>
              <a:ext cx="274860" cy="584775"/>
              <a:chOff x="6057900" y="2194560"/>
              <a:chExt cx="274860" cy="584775"/>
            </a:xfrm>
          </p:grpSpPr>
          <p:sp>
            <p:nvSpPr>
              <p:cNvPr id="122" name="Oval 121"/>
              <p:cNvSpPr/>
              <p:nvPr/>
            </p:nvSpPr>
            <p:spPr>
              <a:xfrm>
                <a:off x="6080760" y="2400300"/>
                <a:ext cx="252000" cy="252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6057900" y="2194560"/>
                <a:ext cx="148590" cy="584775"/>
              </a:xfrm>
              <a:prstGeom prst="rect">
                <a:avLst/>
              </a:prstGeom>
              <a:noFill/>
            </p:spPr>
            <p:txBody>
              <a:bodyPr wrap="square" rtlCol="0">
                <a:spAutoFit/>
              </a:bodyPr>
              <a:lstStyle/>
              <a:p>
                <a:r>
                  <a:rPr lang="en-GB" sz="3200" b="1" dirty="0">
                    <a:ea typeface="Tahoma" panose="020B0604030504040204" pitchFamily="34" charset="0"/>
                    <a:cs typeface="Tahoma" panose="020B0604030504040204" pitchFamily="34" charset="0"/>
                  </a:rPr>
                  <a:t>-</a:t>
                </a:r>
              </a:p>
            </p:txBody>
          </p:sp>
        </p:grpSp>
        <p:grpSp>
          <p:nvGrpSpPr>
            <p:cNvPr id="124" name="Group 123"/>
            <p:cNvGrpSpPr/>
            <p:nvPr/>
          </p:nvGrpSpPr>
          <p:grpSpPr>
            <a:xfrm>
              <a:off x="5209994" y="4619110"/>
              <a:ext cx="274860" cy="584775"/>
              <a:chOff x="6057900" y="2194560"/>
              <a:chExt cx="274860" cy="584775"/>
            </a:xfrm>
          </p:grpSpPr>
          <p:sp>
            <p:nvSpPr>
              <p:cNvPr id="125" name="Oval 124"/>
              <p:cNvSpPr/>
              <p:nvPr/>
            </p:nvSpPr>
            <p:spPr>
              <a:xfrm>
                <a:off x="6080760" y="2400300"/>
                <a:ext cx="252000" cy="252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6" name="TextBox 125"/>
              <p:cNvSpPr txBox="1"/>
              <p:nvPr/>
            </p:nvSpPr>
            <p:spPr>
              <a:xfrm>
                <a:off x="6057900" y="2194560"/>
                <a:ext cx="148590" cy="584775"/>
              </a:xfrm>
              <a:prstGeom prst="rect">
                <a:avLst/>
              </a:prstGeom>
              <a:noFill/>
            </p:spPr>
            <p:txBody>
              <a:bodyPr wrap="square" rtlCol="0">
                <a:spAutoFit/>
              </a:bodyPr>
              <a:lstStyle/>
              <a:p>
                <a:r>
                  <a:rPr lang="en-GB" sz="3200" b="1" dirty="0">
                    <a:ea typeface="Tahoma" panose="020B0604030504040204" pitchFamily="34" charset="0"/>
                    <a:cs typeface="Tahoma" panose="020B0604030504040204" pitchFamily="34" charset="0"/>
                  </a:rPr>
                  <a:t>-</a:t>
                </a:r>
              </a:p>
            </p:txBody>
          </p:sp>
        </p:grpSp>
        <p:sp>
          <p:nvSpPr>
            <p:cNvPr id="130" name="Rounded Rectangle 129"/>
            <p:cNvSpPr/>
            <p:nvPr/>
          </p:nvSpPr>
          <p:spPr>
            <a:xfrm>
              <a:off x="7700540" y="5534199"/>
              <a:ext cx="1147347" cy="792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Agonisté</a:t>
              </a:r>
              <a:r>
                <a:rPr lang="en-GB"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rPr>
                <a:t>IP </a:t>
              </a:r>
              <a:r>
                <a:rPr lang="en-GB"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receptor</a:t>
              </a:r>
              <a:r>
                <a:rPr lang="cs-CZ"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ů</a:t>
              </a:r>
              <a:endPar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1" name="Up Arrow 130"/>
            <p:cNvSpPr/>
            <p:nvPr/>
          </p:nvSpPr>
          <p:spPr>
            <a:xfrm rot="18420000">
              <a:off x="8175337" y="4481466"/>
              <a:ext cx="45719" cy="803520"/>
            </a:xfrm>
            <a:prstGeom prst="upArrow">
              <a:avLst/>
            </a:prstGeom>
            <a:solidFill>
              <a:schemeClr val="accent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2" name="Rectangle 131"/>
            <p:cNvSpPr/>
            <p:nvPr/>
          </p:nvSpPr>
          <p:spPr>
            <a:xfrm>
              <a:off x="8486013" y="5105398"/>
              <a:ext cx="46800" cy="46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3" name="Up Arrow 132"/>
            <p:cNvSpPr/>
            <p:nvPr/>
          </p:nvSpPr>
          <p:spPr>
            <a:xfrm rot="24900000">
              <a:off x="7149320" y="4487906"/>
              <a:ext cx="45719" cy="803520"/>
            </a:xfrm>
            <a:prstGeom prst="upArrow">
              <a:avLst/>
            </a:prstGeom>
            <a:solidFill>
              <a:schemeClr val="accent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4" name="Rectangle 133"/>
            <p:cNvSpPr/>
            <p:nvPr/>
          </p:nvSpPr>
          <p:spPr>
            <a:xfrm>
              <a:off x="6822492" y="5105398"/>
              <a:ext cx="46800" cy="46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8" name="Rounded Rectangle 127"/>
            <p:cNvSpPr/>
            <p:nvPr/>
          </p:nvSpPr>
          <p:spPr>
            <a:xfrm>
              <a:off x="6356394" y="5534200"/>
              <a:ext cx="1044000" cy="41792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Analoga </a:t>
              </a:r>
              <a:r>
                <a:rPr lang="en-GB"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PGI</a:t>
              </a:r>
              <a:r>
                <a:rPr lang="en-GB" sz="1200" b="1" baseline="-25000" dirty="0" smtClean="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6448302" y="5062845"/>
              <a:ext cx="285250" cy="461665"/>
              <a:chOff x="6047510" y="2299501"/>
              <a:chExt cx="285250" cy="461665"/>
            </a:xfrm>
          </p:grpSpPr>
          <p:sp>
            <p:nvSpPr>
              <p:cNvPr id="136" name="Oval 135"/>
              <p:cNvSpPr/>
              <p:nvPr/>
            </p:nvSpPr>
            <p:spPr>
              <a:xfrm>
                <a:off x="6080760" y="2400300"/>
                <a:ext cx="252000" cy="252000"/>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7" name="TextBox 136"/>
              <p:cNvSpPr txBox="1"/>
              <p:nvPr/>
            </p:nvSpPr>
            <p:spPr>
              <a:xfrm>
                <a:off x="6047510" y="2299501"/>
                <a:ext cx="148590" cy="461665"/>
              </a:xfrm>
              <a:prstGeom prst="rect">
                <a:avLst/>
              </a:prstGeom>
              <a:noFill/>
            </p:spPr>
            <p:txBody>
              <a:bodyPr wrap="square" rtlCol="0">
                <a:spAutoFit/>
              </a:bodyPr>
              <a:lstStyle/>
              <a:p>
                <a:r>
                  <a:rPr lang="en-GB" sz="2400" b="1" dirty="0">
                    <a:ea typeface="Tahoma" panose="020B0604030504040204" pitchFamily="34" charset="0"/>
                    <a:cs typeface="Tahoma" panose="020B0604030504040204" pitchFamily="34" charset="0"/>
                  </a:rPr>
                  <a:t>+</a:t>
                </a:r>
              </a:p>
            </p:txBody>
          </p:sp>
        </p:grpSp>
        <p:grpSp>
          <p:nvGrpSpPr>
            <p:cNvPr id="138" name="Group 137"/>
            <p:cNvGrpSpPr/>
            <p:nvPr/>
          </p:nvGrpSpPr>
          <p:grpSpPr>
            <a:xfrm>
              <a:off x="8086602" y="5051415"/>
              <a:ext cx="285250" cy="461665"/>
              <a:chOff x="6047510" y="2299501"/>
              <a:chExt cx="285250" cy="461665"/>
            </a:xfrm>
          </p:grpSpPr>
          <p:sp>
            <p:nvSpPr>
              <p:cNvPr id="139" name="Oval 138"/>
              <p:cNvSpPr/>
              <p:nvPr/>
            </p:nvSpPr>
            <p:spPr>
              <a:xfrm>
                <a:off x="6080760" y="2400300"/>
                <a:ext cx="252000" cy="252000"/>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9"/>
              <p:cNvSpPr txBox="1"/>
              <p:nvPr/>
            </p:nvSpPr>
            <p:spPr>
              <a:xfrm>
                <a:off x="6047510" y="2299501"/>
                <a:ext cx="148590" cy="461665"/>
              </a:xfrm>
              <a:prstGeom prst="rect">
                <a:avLst/>
              </a:prstGeom>
              <a:noFill/>
            </p:spPr>
            <p:txBody>
              <a:bodyPr wrap="square" rtlCol="0">
                <a:spAutoFit/>
              </a:bodyPr>
              <a:lstStyle/>
              <a:p>
                <a:r>
                  <a:rPr lang="en-GB" sz="2400" b="1" dirty="0">
                    <a:ea typeface="Tahoma" panose="020B0604030504040204" pitchFamily="34" charset="0"/>
                    <a:cs typeface="Tahoma" panose="020B0604030504040204" pitchFamily="34" charset="0"/>
                  </a:rPr>
                  <a:t>+</a:t>
                </a:r>
              </a:p>
            </p:txBody>
          </p:sp>
        </p:grpSp>
        <p:sp>
          <p:nvSpPr>
            <p:cNvPr id="2" name="Rounded Rectangle 1"/>
            <p:cNvSpPr/>
            <p:nvPr/>
          </p:nvSpPr>
          <p:spPr>
            <a:xfrm>
              <a:off x="6207162" y="1433146"/>
              <a:ext cx="2786232" cy="5032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8" name="Line 35"/>
            <p:cNvSpPr>
              <a:spLocks noChangeShapeType="1"/>
            </p:cNvSpPr>
            <p:nvPr/>
          </p:nvSpPr>
          <p:spPr bwMode="auto">
            <a:xfrm>
              <a:off x="1485965" y="3194775"/>
              <a:ext cx="0" cy="259663"/>
            </a:xfrm>
            <a:prstGeom prst="line">
              <a:avLst/>
            </a:prstGeom>
            <a:noFill/>
            <a:ln w="28575">
              <a:solidFill>
                <a:schemeClr val="bg1"/>
              </a:solidFill>
              <a:round/>
              <a:headEnd/>
              <a:tailEnd type="triangle" w="med" len="med"/>
            </a:ln>
          </p:spPr>
          <p:txBody>
            <a:bodyPr wrap="none" anchor="ctr"/>
            <a:lstStyle/>
            <a:p>
              <a:pPr>
                <a:defRPr/>
              </a:pPr>
              <a:endParaRPr lang="en-GB" dirty="0">
                <a:ea typeface="Tahoma" panose="020B0604030504040204" pitchFamily="34" charset="0"/>
                <a:cs typeface="Tahoma" panose="020B0604030504040204" pitchFamily="34" charset="0"/>
              </a:endParaRPr>
            </a:p>
          </p:txBody>
        </p:sp>
        <p:sp>
          <p:nvSpPr>
            <p:cNvPr id="109" name="Line 44"/>
            <p:cNvSpPr>
              <a:spLocks noChangeShapeType="1"/>
            </p:cNvSpPr>
            <p:nvPr/>
          </p:nvSpPr>
          <p:spPr bwMode="auto">
            <a:xfrm flipH="1">
              <a:off x="1070040" y="3948151"/>
              <a:ext cx="169862" cy="366713"/>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lIns="0" tIns="0" rIns="0" bIns="0">
              <a:spAutoFit/>
            </a:bodyPr>
            <a:lstStyle/>
            <a:p>
              <a:pPr>
                <a:defRPr/>
              </a:pPr>
              <a:endParaRPr lang="en-GB" dirty="0">
                <a:ea typeface="Tahoma" panose="020B0604030504040204" pitchFamily="34" charset="0"/>
                <a:cs typeface="Tahoma" panose="020B0604030504040204" pitchFamily="34" charset="0"/>
              </a:endParaRPr>
            </a:p>
          </p:txBody>
        </p:sp>
        <p:sp>
          <p:nvSpPr>
            <p:cNvPr id="110" name="Line 45"/>
            <p:cNvSpPr>
              <a:spLocks noChangeShapeType="1"/>
            </p:cNvSpPr>
            <p:nvPr/>
          </p:nvSpPr>
          <p:spPr bwMode="auto">
            <a:xfrm>
              <a:off x="1651065" y="3932276"/>
              <a:ext cx="149225" cy="365125"/>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lIns="0" tIns="0" rIns="0" bIns="0">
              <a:spAutoFit/>
            </a:bodyPr>
            <a:lstStyle/>
            <a:p>
              <a:pPr>
                <a:defRPr/>
              </a:pPr>
              <a:endParaRPr lang="en-GB" dirty="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xmlns="" val="33654054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6855" y="413792"/>
            <a:ext cx="8446319" cy="1143000"/>
          </a:xfrm>
        </p:spPr>
        <p:txBody>
          <a:bodyPr>
            <a:normAutofit/>
          </a:bodyPr>
          <a:lstStyle/>
          <a:p>
            <a:r>
              <a:rPr lang="cs-CZ" sz="2000" b="1" dirty="0" smtClean="0">
                <a:solidFill>
                  <a:schemeClr val="accent2"/>
                </a:solidFill>
              </a:rPr>
              <a:t>Zaměření </a:t>
            </a:r>
            <a:r>
              <a:rPr lang="cs-CZ" sz="2000" b="1" dirty="0">
                <a:solidFill>
                  <a:schemeClr val="accent2"/>
                </a:solidFill>
              </a:rPr>
              <a:t>na dvě nebo více </a:t>
            </a:r>
            <a:r>
              <a:rPr lang="cs-CZ" sz="2000" b="1" dirty="0" smtClean="0">
                <a:solidFill>
                  <a:schemeClr val="accent2"/>
                </a:solidFill>
              </a:rPr>
              <a:t>patogenetických cest </a:t>
            </a:r>
            <a:r>
              <a:rPr lang="cs-CZ" sz="2000" b="1" dirty="0">
                <a:solidFill>
                  <a:schemeClr val="accent2"/>
                </a:solidFill>
              </a:rPr>
              <a:t>je důležitou terapeutickou možností v léčbě PAH</a:t>
            </a:r>
            <a:endParaRPr lang="en-GB" sz="2400" b="1"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4060" name="Line 28"/>
          <p:cNvSpPr>
            <a:spLocks noChangeShapeType="1"/>
          </p:cNvSpPr>
          <p:nvPr/>
        </p:nvSpPr>
        <p:spPr bwMode="auto">
          <a:xfrm rot="60000">
            <a:off x="4585434" y="2101082"/>
            <a:ext cx="31487" cy="1377356"/>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US" dirty="0">
              <a:solidFill>
                <a:srgbClr val="FFFFFF"/>
              </a:solidFill>
              <a:ea typeface="Tahoma" panose="020B0604030504040204" pitchFamily="34" charset="0"/>
              <a:cs typeface="Tahoma" panose="020B0604030504040204" pitchFamily="34" charset="0"/>
            </a:endParaRPr>
          </a:p>
        </p:txBody>
      </p:sp>
      <p:sp>
        <p:nvSpPr>
          <p:cNvPr id="44061" name="Line 29"/>
          <p:cNvSpPr>
            <a:spLocks noChangeShapeType="1"/>
          </p:cNvSpPr>
          <p:nvPr/>
        </p:nvSpPr>
        <p:spPr bwMode="auto">
          <a:xfrm>
            <a:off x="7677725" y="2482071"/>
            <a:ext cx="0" cy="98039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US" dirty="0">
              <a:solidFill>
                <a:srgbClr val="FFFFFF"/>
              </a:solidFill>
              <a:ea typeface="Tahoma" panose="020B0604030504040204" pitchFamily="34" charset="0"/>
              <a:cs typeface="Tahoma" panose="020B0604030504040204" pitchFamily="34" charset="0"/>
            </a:endParaRPr>
          </a:p>
        </p:txBody>
      </p:sp>
      <p:sp>
        <p:nvSpPr>
          <p:cNvPr id="44062" name="Line 30"/>
          <p:cNvSpPr>
            <a:spLocks noChangeShapeType="1"/>
          </p:cNvSpPr>
          <p:nvPr/>
        </p:nvSpPr>
        <p:spPr bwMode="auto">
          <a:xfrm>
            <a:off x="1508125" y="2439207"/>
            <a:ext cx="0" cy="1027339"/>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US" dirty="0">
              <a:solidFill>
                <a:srgbClr val="FFFFFF"/>
              </a:solidFill>
              <a:ea typeface="Tahoma" panose="020B0604030504040204" pitchFamily="34" charset="0"/>
              <a:cs typeface="Tahoma" panose="020B0604030504040204" pitchFamily="34" charset="0"/>
            </a:endParaRPr>
          </a:p>
        </p:txBody>
      </p:sp>
      <p:sp>
        <p:nvSpPr>
          <p:cNvPr id="44063" name="Line 31"/>
          <p:cNvSpPr>
            <a:spLocks noChangeShapeType="1"/>
          </p:cNvSpPr>
          <p:nvPr/>
        </p:nvSpPr>
        <p:spPr bwMode="auto">
          <a:xfrm>
            <a:off x="1473518" y="2458258"/>
            <a:ext cx="6246000"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US" dirty="0">
              <a:solidFill>
                <a:srgbClr val="FFFFFF"/>
              </a:solidFill>
              <a:ea typeface="Tahoma" panose="020B0604030504040204" pitchFamily="34" charset="0"/>
              <a:cs typeface="Tahoma" panose="020B0604030504040204" pitchFamily="34" charset="0"/>
            </a:endParaRPr>
          </a:p>
        </p:txBody>
      </p:sp>
      <p:sp>
        <p:nvSpPr>
          <p:cNvPr id="7200" name="Text Box 32"/>
          <p:cNvSpPr txBox="1">
            <a:spLocks noChangeArrowheads="1"/>
          </p:cNvSpPr>
          <p:nvPr/>
        </p:nvSpPr>
        <p:spPr bwMode="auto">
          <a:xfrm>
            <a:off x="406400" y="2674291"/>
            <a:ext cx="2196000" cy="369332"/>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FR" b="1" dirty="0" smtClean="0">
                <a:solidFill>
                  <a:srgbClr val="183962"/>
                </a:solidFill>
                <a:latin typeface="Tahoma" panose="020B0604030504040204" pitchFamily="34" charset="0"/>
                <a:ea typeface="Tahoma" panose="020B0604030504040204" pitchFamily="34" charset="0"/>
                <a:cs typeface="Tahoma" panose="020B0604030504040204" pitchFamily="34" charset="0"/>
              </a:rPr>
              <a:t>Endotelin</a:t>
            </a:r>
            <a:endParaRPr lang="en-US" altLang="fr-FR" b="1" dirty="0" smtClean="0">
              <a:solidFill>
                <a:srgbClr val="183962"/>
              </a:solidFill>
              <a:latin typeface="Tahoma" panose="020B0604030504040204" pitchFamily="34" charset="0"/>
              <a:ea typeface="Tahoma" panose="020B0604030504040204" pitchFamily="34" charset="0"/>
              <a:cs typeface="Tahoma" panose="020B0604030504040204" pitchFamily="34" charset="0"/>
            </a:endParaRPr>
          </a:p>
        </p:txBody>
      </p:sp>
      <p:sp>
        <p:nvSpPr>
          <p:cNvPr id="44065" name="Text Box 33"/>
          <p:cNvSpPr txBox="1">
            <a:spLocks noChangeArrowheads="1"/>
          </p:cNvSpPr>
          <p:nvPr/>
        </p:nvSpPr>
        <p:spPr bwMode="auto">
          <a:xfrm>
            <a:off x="6577493" y="2674291"/>
            <a:ext cx="2196000" cy="369332"/>
          </a:xfrm>
          <a:prstGeom prst="rect">
            <a:avLst/>
          </a:prstGeom>
          <a:solidFill>
            <a:schemeClr val="bg1"/>
          </a:solidFill>
          <a:ln w="9525">
            <a:noFill/>
            <a:miter lim="800000"/>
            <a:headEnd/>
            <a:tailEnd/>
          </a:ln>
        </p:spPr>
        <p:txBody>
          <a:bodyPr wrap="square" anchor="ctr">
            <a:spAutoFit/>
          </a:bodyPr>
          <a:lstStyle/>
          <a:p>
            <a:pPr algn="ctr" eaLnBrk="0" hangingPunct="0">
              <a:defRPr/>
            </a:pPr>
            <a:r>
              <a:rPr lang="en-US" altLang="fr-FR" b="1" dirty="0" err="1" smtClean="0">
                <a:solidFill>
                  <a:srgbClr val="183962"/>
                </a:solidFill>
                <a:ea typeface="Tahoma" panose="020B0604030504040204" pitchFamily="34" charset="0"/>
                <a:cs typeface="Tahoma" panose="020B0604030504040204" pitchFamily="34" charset="0"/>
              </a:rPr>
              <a:t>Prostacy</a:t>
            </a:r>
            <a:r>
              <a:rPr lang="cs-CZ" altLang="fr-FR" b="1" dirty="0" smtClean="0">
                <a:solidFill>
                  <a:srgbClr val="183962"/>
                </a:solidFill>
                <a:ea typeface="Tahoma" panose="020B0604030504040204" pitchFamily="34" charset="0"/>
                <a:cs typeface="Tahoma" panose="020B0604030504040204" pitchFamily="34" charset="0"/>
              </a:rPr>
              <a:t>k</a:t>
            </a:r>
            <a:r>
              <a:rPr lang="en-US" altLang="fr-FR" b="1" dirty="0" err="1" smtClean="0">
                <a:solidFill>
                  <a:srgbClr val="183962"/>
                </a:solidFill>
                <a:ea typeface="Tahoma" panose="020B0604030504040204" pitchFamily="34" charset="0"/>
                <a:cs typeface="Tahoma" panose="020B0604030504040204" pitchFamily="34" charset="0"/>
              </a:rPr>
              <a:t>lin</a:t>
            </a:r>
            <a:endParaRPr lang="en-US" altLang="fr-FR" b="1" dirty="0">
              <a:solidFill>
                <a:srgbClr val="183962"/>
              </a:solidFill>
              <a:ea typeface="Tahoma" panose="020B0604030504040204" pitchFamily="34" charset="0"/>
              <a:cs typeface="Tahoma" panose="020B0604030504040204" pitchFamily="34" charset="0"/>
            </a:endParaRPr>
          </a:p>
        </p:txBody>
      </p:sp>
      <p:sp>
        <p:nvSpPr>
          <p:cNvPr id="44066" name="Text Box 34"/>
          <p:cNvSpPr txBox="1">
            <a:spLocks noChangeArrowheads="1"/>
          </p:cNvSpPr>
          <p:nvPr/>
        </p:nvSpPr>
        <p:spPr bwMode="auto">
          <a:xfrm>
            <a:off x="3498171" y="2674291"/>
            <a:ext cx="2196000" cy="369332"/>
          </a:xfrm>
          <a:prstGeom prst="rect">
            <a:avLst/>
          </a:prstGeom>
          <a:solidFill>
            <a:schemeClr val="bg1"/>
          </a:solidFill>
          <a:ln w="9525">
            <a:noFill/>
            <a:miter lim="800000"/>
            <a:headEnd/>
            <a:tailEnd/>
          </a:ln>
        </p:spPr>
        <p:txBody>
          <a:bodyPr wrap="square" anchor="ctr">
            <a:spAutoFit/>
          </a:bodyPr>
          <a:lstStyle/>
          <a:p>
            <a:pPr algn="ctr" eaLnBrk="0" hangingPunct="0">
              <a:defRPr/>
            </a:pPr>
            <a:r>
              <a:rPr lang="cs-CZ" altLang="fr-FR" b="1" dirty="0" smtClean="0">
                <a:solidFill>
                  <a:srgbClr val="183962"/>
                </a:solidFill>
                <a:ea typeface="Tahoma" panose="020B0604030504040204" pitchFamily="34" charset="0"/>
                <a:cs typeface="Tahoma" panose="020B0604030504040204" pitchFamily="34" charset="0"/>
              </a:rPr>
              <a:t>NO</a:t>
            </a:r>
            <a:endParaRPr lang="en-US" altLang="fr-FR" b="1" dirty="0">
              <a:solidFill>
                <a:srgbClr val="183962"/>
              </a:solidFill>
              <a:ea typeface="Tahoma" panose="020B0604030504040204" pitchFamily="34" charset="0"/>
              <a:cs typeface="Tahoma" panose="020B0604030504040204" pitchFamily="34" charset="0"/>
            </a:endParaRPr>
          </a:p>
        </p:txBody>
      </p:sp>
      <p:sp>
        <p:nvSpPr>
          <p:cNvPr id="109" name="Freeform 108"/>
          <p:cNvSpPr/>
          <p:nvPr/>
        </p:nvSpPr>
        <p:spPr>
          <a:xfrm>
            <a:off x="460436" y="3507109"/>
            <a:ext cx="8280399" cy="1614852"/>
          </a:xfrm>
          <a:custGeom>
            <a:avLst/>
            <a:gdLst>
              <a:gd name="connsiteX0" fmla="*/ 0 w 7796522"/>
              <a:gd name="connsiteY0" fmla="*/ 110472 h 662819"/>
              <a:gd name="connsiteX1" fmla="*/ 110472 w 7796522"/>
              <a:gd name="connsiteY1" fmla="*/ 0 h 662819"/>
              <a:gd name="connsiteX2" fmla="*/ 7686050 w 7796522"/>
              <a:gd name="connsiteY2" fmla="*/ 0 h 662819"/>
              <a:gd name="connsiteX3" fmla="*/ 7796522 w 7796522"/>
              <a:gd name="connsiteY3" fmla="*/ 110472 h 662819"/>
              <a:gd name="connsiteX4" fmla="*/ 7796522 w 7796522"/>
              <a:gd name="connsiteY4" fmla="*/ 552347 h 662819"/>
              <a:gd name="connsiteX5" fmla="*/ 7686050 w 7796522"/>
              <a:gd name="connsiteY5" fmla="*/ 662819 h 662819"/>
              <a:gd name="connsiteX6" fmla="*/ 110472 w 7796522"/>
              <a:gd name="connsiteY6" fmla="*/ 662819 h 662819"/>
              <a:gd name="connsiteX7" fmla="*/ 0 w 7796522"/>
              <a:gd name="connsiteY7" fmla="*/ 552347 h 662819"/>
              <a:gd name="connsiteX8" fmla="*/ 0 w 7796522"/>
              <a:gd name="connsiteY8" fmla="*/ 110472 h 6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6522" h="662819">
                <a:moveTo>
                  <a:pt x="0" y="110472"/>
                </a:moveTo>
                <a:cubicBezTo>
                  <a:pt x="0" y="49460"/>
                  <a:pt x="49460" y="0"/>
                  <a:pt x="110472" y="0"/>
                </a:cubicBezTo>
                <a:lnTo>
                  <a:pt x="7686050" y="0"/>
                </a:lnTo>
                <a:cubicBezTo>
                  <a:pt x="7747062" y="0"/>
                  <a:pt x="7796522" y="49460"/>
                  <a:pt x="7796522" y="110472"/>
                </a:cubicBezTo>
                <a:lnTo>
                  <a:pt x="7796522" y="552347"/>
                </a:lnTo>
                <a:cubicBezTo>
                  <a:pt x="7796522" y="613359"/>
                  <a:pt x="7747062" y="662819"/>
                  <a:pt x="7686050" y="662819"/>
                </a:cubicBezTo>
                <a:lnTo>
                  <a:pt x="110472" y="662819"/>
                </a:lnTo>
                <a:cubicBezTo>
                  <a:pt x="49460" y="662819"/>
                  <a:pt x="0" y="613359"/>
                  <a:pt x="0" y="552347"/>
                </a:cubicBezTo>
                <a:lnTo>
                  <a:pt x="0" y="110472"/>
                </a:lnTo>
                <a:close/>
              </a:path>
            </a:pathLst>
          </a:custGeom>
          <a:solidFill>
            <a:schemeClr val="tx1"/>
          </a:solidFill>
          <a:ln w="57150">
            <a:solidFill>
              <a:srgbClr val="FFC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61942" tIns="32356" rIns="261942" bIns="32356" numCol="1" spcCol="1270" anchor="ctr" anchorCtr="0">
            <a:noAutofit/>
          </a:bodyPr>
          <a:lstStyle/>
          <a:p>
            <a:pPr marL="285750" indent="-285750" defTabSz="711200">
              <a:lnSpc>
                <a:spcPct val="90000"/>
              </a:lnSpc>
              <a:spcAft>
                <a:spcPct val="35000"/>
              </a:spcAft>
              <a:buFont typeface="Arial" panose="020B0604020202020204" pitchFamily="34" charset="0"/>
              <a:buChar char="•"/>
            </a:pPr>
            <a:r>
              <a:rPr lang="cs-CZ" dirty="0"/>
              <a:t>Ve třech nejlépe charakterizovaných cestách je schváleno několik léků pro </a:t>
            </a:r>
            <a:r>
              <a:rPr lang="cs-CZ" dirty="0" smtClean="0"/>
              <a:t>specifickou </a:t>
            </a:r>
            <a:r>
              <a:rPr lang="cs-CZ" dirty="0"/>
              <a:t>léčbu </a:t>
            </a:r>
            <a:r>
              <a:rPr lang="cs-CZ" dirty="0" smtClean="0"/>
              <a:t>PAH</a:t>
            </a:r>
          </a:p>
          <a:p>
            <a:pPr marL="285750" indent="-285750" defTabSz="711200">
              <a:lnSpc>
                <a:spcPct val="90000"/>
              </a:lnSpc>
              <a:spcAft>
                <a:spcPct val="35000"/>
              </a:spcAft>
              <a:buFont typeface="Arial" panose="020B0604020202020204" pitchFamily="34" charset="0"/>
              <a:buChar char="•"/>
            </a:pPr>
            <a:r>
              <a:rPr lang="cs-CZ" dirty="0" smtClean="0"/>
              <a:t>U </a:t>
            </a:r>
            <a:r>
              <a:rPr lang="cs-CZ" dirty="0"/>
              <a:t>PAH, stejně jako jiných </a:t>
            </a:r>
            <a:r>
              <a:rPr lang="cs-CZ" dirty="0" smtClean="0"/>
              <a:t>nemocí existuje průkazná evidence pro souběžného </a:t>
            </a:r>
            <a:r>
              <a:rPr lang="cs-CZ" dirty="0"/>
              <a:t>užívání dvou nebo více léčiv působících na různých </a:t>
            </a:r>
            <a:r>
              <a:rPr lang="cs-CZ" dirty="0" smtClean="0"/>
              <a:t>úrovních</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9" name="Freeform 128"/>
          <p:cNvSpPr/>
          <p:nvPr/>
        </p:nvSpPr>
        <p:spPr>
          <a:xfrm>
            <a:off x="460436" y="5157192"/>
            <a:ext cx="8280399" cy="939600"/>
          </a:xfrm>
          <a:custGeom>
            <a:avLst/>
            <a:gdLst>
              <a:gd name="connsiteX0" fmla="*/ 0 w 7796522"/>
              <a:gd name="connsiteY0" fmla="*/ 110472 h 662819"/>
              <a:gd name="connsiteX1" fmla="*/ 110472 w 7796522"/>
              <a:gd name="connsiteY1" fmla="*/ 0 h 662819"/>
              <a:gd name="connsiteX2" fmla="*/ 7686050 w 7796522"/>
              <a:gd name="connsiteY2" fmla="*/ 0 h 662819"/>
              <a:gd name="connsiteX3" fmla="*/ 7796522 w 7796522"/>
              <a:gd name="connsiteY3" fmla="*/ 110472 h 662819"/>
              <a:gd name="connsiteX4" fmla="*/ 7796522 w 7796522"/>
              <a:gd name="connsiteY4" fmla="*/ 552347 h 662819"/>
              <a:gd name="connsiteX5" fmla="*/ 7686050 w 7796522"/>
              <a:gd name="connsiteY5" fmla="*/ 662819 h 662819"/>
              <a:gd name="connsiteX6" fmla="*/ 110472 w 7796522"/>
              <a:gd name="connsiteY6" fmla="*/ 662819 h 662819"/>
              <a:gd name="connsiteX7" fmla="*/ 0 w 7796522"/>
              <a:gd name="connsiteY7" fmla="*/ 552347 h 662819"/>
              <a:gd name="connsiteX8" fmla="*/ 0 w 7796522"/>
              <a:gd name="connsiteY8" fmla="*/ 110472 h 6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6522" h="662819">
                <a:moveTo>
                  <a:pt x="0" y="110472"/>
                </a:moveTo>
                <a:cubicBezTo>
                  <a:pt x="0" y="49460"/>
                  <a:pt x="49460" y="0"/>
                  <a:pt x="110472" y="0"/>
                </a:cubicBezTo>
                <a:lnTo>
                  <a:pt x="7686050" y="0"/>
                </a:lnTo>
                <a:cubicBezTo>
                  <a:pt x="7747062" y="0"/>
                  <a:pt x="7796522" y="49460"/>
                  <a:pt x="7796522" y="110472"/>
                </a:cubicBezTo>
                <a:lnTo>
                  <a:pt x="7796522" y="552347"/>
                </a:lnTo>
                <a:cubicBezTo>
                  <a:pt x="7796522" y="613359"/>
                  <a:pt x="7747062" y="662819"/>
                  <a:pt x="7686050" y="662819"/>
                </a:cubicBezTo>
                <a:lnTo>
                  <a:pt x="110472" y="662819"/>
                </a:lnTo>
                <a:cubicBezTo>
                  <a:pt x="49460" y="662819"/>
                  <a:pt x="0" y="613359"/>
                  <a:pt x="0" y="552347"/>
                </a:cubicBezTo>
                <a:lnTo>
                  <a:pt x="0" y="110472"/>
                </a:lnTo>
                <a:close/>
              </a:path>
            </a:pathLst>
          </a:custGeom>
          <a:solidFill>
            <a:schemeClr val="tx1"/>
          </a:solidFill>
          <a:ln w="57150">
            <a:solidFill>
              <a:srgbClr val="FFC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61942" tIns="32356" rIns="261942" bIns="32356" numCol="1" spcCol="1270" anchor="ctr" anchorCtr="0">
            <a:noAutofit/>
          </a:bodyPr>
          <a:lstStyle/>
          <a:p>
            <a:pPr algn="ctr" defTabSz="711200">
              <a:lnSpc>
                <a:spcPct val="90000"/>
              </a:lnSpc>
              <a:spcAft>
                <a:spcPct val="35000"/>
              </a:spcAft>
            </a:pPr>
            <a:r>
              <a:rPr lang="cs-CZ" sz="2000" dirty="0" smtClean="0"/>
              <a:t>Současná </a:t>
            </a:r>
            <a:r>
              <a:rPr lang="cs-CZ" sz="2000" dirty="0" err="1" smtClean="0"/>
              <a:t>guidelines</a:t>
            </a:r>
            <a:r>
              <a:rPr lang="cs-CZ" sz="2000" dirty="0" smtClean="0"/>
              <a:t> doporučují </a:t>
            </a:r>
            <a:r>
              <a:rPr lang="cs-CZ" sz="2000" dirty="0"/>
              <a:t>používat </a:t>
            </a:r>
            <a:r>
              <a:rPr lang="cs-CZ" sz="2000" dirty="0" smtClean="0"/>
              <a:t>kombinace jednotlivých tříd léků zaměřených </a:t>
            </a:r>
            <a:r>
              <a:rPr lang="cs-CZ" sz="2000" dirty="0"/>
              <a:t>na dvě nebo více cest</a:t>
            </a:r>
            <a:endParaRPr lang="en-GB" sz="2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29" y="2482196"/>
            <a:ext cx="604653" cy="707886"/>
          </a:xfrm>
          <a:prstGeom prst="rect">
            <a:avLst/>
          </a:prstGeom>
          <a:noFill/>
        </p:spPr>
        <p:txBody>
          <a:bodyPr wrap="none" rtlCol="0">
            <a:spAutoFit/>
          </a:bodyPr>
          <a:lstStyle/>
          <a:p>
            <a:r>
              <a:rPr lang="en-GB" sz="4000" b="1" dirty="0" smtClean="0">
                <a:solidFill>
                  <a:srgbClr val="FFC000"/>
                </a:solidFill>
                <a:ea typeface="Tahoma" panose="020B0604030504040204" pitchFamily="34" charset="0"/>
                <a:cs typeface="Tahoma" panose="020B0604030504040204" pitchFamily="34" charset="0"/>
              </a:rPr>
              <a:t>+</a:t>
            </a:r>
          </a:p>
        </p:txBody>
      </p:sp>
      <p:sp>
        <p:nvSpPr>
          <p:cNvPr id="15" name="TextBox 14"/>
          <p:cNvSpPr txBox="1"/>
          <p:nvPr/>
        </p:nvSpPr>
        <p:spPr>
          <a:xfrm>
            <a:off x="5880846" y="2482196"/>
            <a:ext cx="604653" cy="707886"/>
          </a:xfrm>
          <a:prstGeom prst="rect">
            <a:avLst/>
          </a:prstGeom>
          <a:noFill/>
        </p:spPr>
        <p:txBody>
          <a:bodyPr wrap="none" rtlCol="0">
            <a:spAutoFit/>
          </a:bodyPr>
          <a:lstStyle/>
          <a:p>
            <a:r>
              <a:rPr lang="en-GB" sz="4000" b="1" dirty="0" smtClean="0">
                <a:solidFill>
                  <a:srgbClr val="FFC000"/>
                </a:solidFill>
                <a:ea typeface="Tahoma" panose="020B0604030504040204" pitchFamily="34" charset="0"/>
                <a:cs typeface="Tahoma" panose="020B0604030504040204" pitchFamily="34" charset="0"/>
              </a:rPr>
              <a:t>+</a:t>
            </a:r>
          </a:p>
        </p:txBody>
      </p:sp>
      <p:sp>
        <p:nvSpPr>
          <p:cNvPr id="3" name="Rectangle 2"/>
          <p:cNvSpPr/>
          <p:nvPr/>
        </p:nvSpPr>
        <p:spPr>
          <a:xfrm>
            <a:off x="526956" y="1640948"/>
            <a:ext cx="8094134" cy="369332"/>
          </a:xfrm>
          <a:prstGeom prst="rect">
            <a:avLst/>
          </a:prstGeom>
        </p:spPr>
        <p:txBody>
          <a:bodyPr wrap="square">
            <a:spAutoFit/>
          </a:bodyPr>
          <a:lstStyle/>
          <a:p>
            <a:pPr algn="ctr"/>
            <a:r>
              <a:rPr lang="cs-CZ" dirty="0" smtClean="0"/>
              <a:t>V </a:t>
            </a:r>
            <a:r>
              <a:rPr lang="cs-CZ" dirty="0"/>
              <a:t>patogenezi PAH se podílí více cest</a:t>
            </a:r>
          </a:p>
        </p:txBody>
      </p:sp>
    </p:spTree>
    <p:extLst>
      <p:ext uri="{BB962C8B-B14F-4D97-AF65-F5344CB8AC3E}">
        <p14:creationId xmlns:p14="http://schemas.microsoft.com/office/powerpoint/2010/main" xmlns="" val="20663762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90402"/>
            <a:ext cx="6048672" cy="607202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3" name="Picture 3"/>
          <p:cNvPicPr>
            <a:picLocks noChangeAspect="1" noChangeArrowheads="1"/>
          </p:cNvPicPr>
          <p:nvPr/>
        </p:nvPicPr>
        <p:blipFill>
          <a:blip r:embed="rId3" cstate="print"/>
          <a:srcRect/>
          <a:stretch>
            <a:fillRect/>
          </a:stretch>
        </p:blipFill>
        <p:spPr bwMode="auto">
          <a:xfrm>
            <a:off x="5580111" y="4077072"/>
            <a:ext cx="3490347" cy="1944216"/>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xmlns="" val="2989123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cstate="print"/>
          <a:srcRect/>
          <a:stretch>
            <a:fillRect/>
          </a:stretch>
        </p:blipFill>
        <p:spPr bwMode="auto">
          <a:xfrm>
            <a:off x="2051050" y="115888"/>
            <a:ext cx="5689600" cy="5988050"/>
          </a:xfrm>
          <a:prstGeom prst="rect">
            <a:avLst/>
          </a:prstGeom>
          <a:noFill/>
          <a:ln w="9525">
            <a:noFill/>
            <a:round/>
            <a:headEnd/>
            <a:tailEnd/>
          </a:ln>
        </p:spPr>
      </p:pic>
      <p:sp>
        <p:nvSpPr>
          <p:cNvPr id="20483" name="Text Box 4"/>
          <p:cNvSpPr txBox="1">
            <a:spLocks noChangeArrowheads="1"/>
          </p:cNvSpPr>
          <p:nvPr/>
        </p:nvSpPr>
        <p:spPr bwMode="auto">
          <a:xfrm>
            <a:off x="611188" y="6237288"/>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800">
                <a:solidFill>
                  <a:srgbClr val="000000"/>
                </a:solidFill>
                <a:cs typeface="Tahoma" pitchFamily="34" charset="0"/>
              </a:rPr>
              <a:t>Galiè N et al. Eur Heart J 2010;31:2080-2086</a:t>
            </a:r>
          </a:p>
        </p:txBody>
      </p:sp>
    </p:spTree>
    <p:extLst>
      <p:ext uri="{BB962C8B-B14F-4D97-AF65-F5344CB8AC3E}">
        <p14:creationId xmlns="" xmlns:p14="http://schemas.microsoft.com/office/powerpoint/2010/main" val="1616980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elexipag dosing colors">
    <a:dk1>
      <a:sysClr val="windowText" lastClr="000000"/>
    </a:dk1>
    <a:lt1>
      <a:sysClr val="window" lastClr="FFFFFF"/>
    </a:lt1>
    <a:dk2>
      <a:srgbClr val="FEC95B"/>
    </a:dk2>
    <a:lt2>
      <a:srgbClr val="B7372B"/>
    </a:lt2>
    <a:accent1>
      <a:srgbClr val="D8B5B6"/>
    </a:accent1>
    <a:accent2>
      <a:srgbClr val="005D37"/>
    </a:accent2>
    <a:accent3>
      <a:srgbClr val="E8611C"/>
    </a:accent3>
    <a:accent4>
      <a:srgbClr val="946096"/>
    </a:accent4>
    <a:accent5>
      <a:srgbClr val="F29900"/>
    </a:accent5>
    <a:accent6>
      <a:srgbClr val="5532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Blends</Template>
  <TotalTime>5158</TotalTime>
  <Words>2817</Words>
  <Application>Microsoft Office PowerPoint</Application>
  <PresentationFormat>Předvádění na obrazovce (4:3)</PresentationFormat>
  <Paragraphs>623</Paragraphs>
  <Slides>44</Slides>
  <Notes>14</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Profil</vt:lpstr>
      <vt:lpstr>Možnosti léčby PAH prostanoidy v reálné klinické praxi     </vt:lpstr>
      <vt:lpstr>Snímek 2</vt:lpstr>
      <vt:lpstr>Snímek 3</vt:lpstr>
      <vt:lpstr>Snímek 4</vt:lpstr>
      <vt:lpstr>Snímek 5</vt:lpstr>
      <vt:lpstr>Snímek 6</vt:lpstr>
      <vt:lpstr>Zaměření na dvě nebo více patogenetických cest je důležitou terapeutickou možností v léčbě PAH</vt:lpstr>
      <vt:lpstr>Snímek 8</vt:lpstr>
      <vt:lpstr>Snímek 9</vt:lpstr>
      <vt:lpstr>Snímek 10</vt:lpstr>
      <vt:lpstr>Snímek 11</vt:lpstr>
      <vt:lpstr>Kombinanční léčba PAH má své místo v guidelines</vt:lpstr>
      <vt:lpstr>Sekvenční kombinovaná léčba je doporučena v případě neadekvátní klinické odezvy</vt:lpstr>
      <vt:lpstr>Specifická léčba PAH zasahující cestu PGI2 je stále podužívána</vt:lpstr>
      <vt:lpstr>V roce 2014 bylo pouze 5% pacientů v UK léčeno prostanoidy…</vt:lpstr>
      <vt:lpstr>Mohlo by více pacientů s PAH profitovat z terapie zaměřené na cestu prostacyklinu?</vt:lpstr>
      <vt:lpstr>Bylo prokázáno, že IV epoprostenol zlepšuje přežití u neléčených pacientů s těžkou PAH…</vt:lpstr>
      <vt:lpstr>Snímek 18</vt:lpstr>
      <vt:lpstr>Současné spektrum léčby PAH podle guidelines ESC/ERS z roku 2015</vt:lpstr>
      <vt:lpstr>Prostacyclin (PGI2) and PGI2 analogues nejsou doporučeny u pacientů ve FC NYHA II</vt:lpstr>
      <vt:lpstr>Snímek 21</vt:lpstr>
      <vt:lpstr>…</vt:lpstr>
      <vt:lpstr>Snímek 23</vt:lpstr>
      <vt:lpstr>Funkce pravé komory - PAH</vt:lpstr>
      <vt:lpstr>Reakce RVSWI na PAH specifickou léčbu</vt:lpstr>
      <vt:lpstr>Reakce RVSWI podle typu PAH specifické léčby</vt:lpstr>
      <vt:lpstr>Remodulin s.c.</vt:lpstr>
      <vt:lpstr>Snímek 28</vt:lpstr>
      <vt:lpstr>Snímek 29</vt:lpstr>
      <vt:lpstr>Snímek 30</vt:lpstr>
      <vt:lpstr>Snímek 31</vt:lpstr>
      <vt:lpstr>Implantace pumpy LenusPro</vt:lpstr>
      <vt:lpstr>Plnění pumpy LenusPro</vt:lpstr>
      <vt:lpstr>Proč tedy léčba zaměřená na ovlivnění cesty PGI2 není používána dříve a u více pacientů?</vt:lpstr>
      <vt:lpstr>Zahájení léčby prostacyklinovými analogy je často zpožděna kvůli logistickým problémům…</vt:lpstr>
      <vt:lpstr>Snímek 36</vt:lpstr>
      <vt:lpstr>Doporučení pro kombinovanou léčbu PAH se nadále vyvíjejí…</vt:lpstr>
      <vt:lpstr>Snímek 38</vt:lpstr>
      <vt:lpstr>Snímek 39</vt:lpstr>
      <vt:lpstr>Neexistují žádné údaje z RCT s dostupnými léky k použití trojkombinace</vt:lpstr>
      <vt:lpstr>Významný efekt iniciální trojkombi léčby u pacientů s vysokým rizikem v otevřené observační studii</vt:lpstr>
      <vt:lpstr>Snímek 42</vt:lpstr>
      <vt:lpstr>Snímek 43</vt:lpstr>
      <vt:lpstr>Snímek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Sekundární hypertenze v ordinaci internisty</dc:title>
  <dc:creator>admin</dc:creator>
  <cp:lastModifiedBy>Beáta Hutyrová</cp:lastModifiedBy>
  <cp:revision>415</cp:revision>
  <dcterms:created xsi:type="dcterms:W3CDTF">2006-10-29T21:15:54Z</dcterms:created>
  <dcterms:modified xsi:type="dcterms:W3CDTF">2019-10-17T17:38:46Z</dcterms:modified>
</cp:coreProperties>
</file>